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changesInfos/changesInfo1.xml" ContentType="application/vnd.ms-powerpoint.changesinfo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60" r:id="rId2"/>
    <p:sldMasterId id="2147483696" r:id="rId3"/>
    <p:sldMasterId id="2147483672" r:id="rId4"/>
    <p:sldMasterId id="2147483660" r:id="rId5"/>
    <p:sldMasterId id="2147483684" r:id="rId6"/>
    <p:sldMasterId id="2147483735" r:id="rId7"/>
    <p:sldMasterId id="2147483747" r:id="rId8"/>
    <p:sldMasterId id="2147483774" r:id="rId9"/>
  </p:sldMasterIdLst>
  <p:notesMasterIdLst>
    <p:notesMasterId r:id="rId39"/>
  </p:notesMasterIdLst>
  <p:handoutMasterIdLst>
    <p:handoutMasterId r:id="rId40"/>
  </p:handoutMasterIdLst>
  <p:sldIdLst>
    <p:sldId id="928" r:id="rId10"/>
    <p:sldId id="260" r:id="rId11"/>
    <p:sldId id="734" r:id="rId12"/>
    <p:sldId id="913" r:id="rId13"/>
    <p:sldId id="693" r:id="rId14"/>
    <p:sldId id="583" r:id="rId15"/>
    <p:sldId id="876" r:id="rId16"/>
    <p:sldId id="933" r:id="rId17"/>
    <p:sldId id="733" r:id="rId18"/>
    <p:sldId id="934" r:id="rId19"/>
    <p:sldId id="935" r:id="rId20"/>
    <p:sldId id="563" r:id="rId21"/>
    <p:sldId id="887" r:id="rId22"/>
    <p:sldId id="387" r:id="rId23"/>
    <p:sldId id="888" r:id="rId24"/>
    <p:sldId id="889" r:id="rId25"/>
    <p:sldId id="890" r:id="rId26"/>
    <p:sldId id="891" r:id="rId27"/>
    <p:sldId id="892" r:id="rId28"/>
    <p:sldId id="893" r:id="rId29"/>
    <p:sldId id="894" r:id="rId30"/>
    <p:sldId id="910" r:id="rId31"/>
    <p:sldId id="926" r:id="rId32"/>
    <p:sldId id="938" r:id="rId33"/>
    <p:sldId id="920" r:id="rId34"/>
    <p:sldId id="937" r:id="rId35"/>
    <p:sldId id="386" r:id="rId36"/>
    <p:sldId id="921" r:id="rId37"/>
    <p:sldId id="929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AEAEA"/>
    <a:srgbClr val="FFE67D"/>
    <a:srgbClr val="FFCC00"/>
    <a:srgbClr val="C404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607" autoAdjust="0"/>
  </p:normalViewPr>
  <p:slideViewPr>
    <p:cSldViewPr snapToGrid="0">
      <p:cViewPr varScale="1">
        <p:scale>
          <a:sx n="68" d="100"/>
          <a:sy n="68" d="100"/>
        </p:scale>
        <p:origin x="616" y="6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0796"/>
    </p:cViewPr>
  </p:sorterViewPr>
  <p:notesViewPr>
    <p:cSldViewPr snapToGrid="0">
      <p:cViewPr varScale="1">
        <p:scale>
          <a:sx n="56" d="100"/>
          <a:sy n="56" d="100"/>
        </p:scale>
        <p:origin x="2588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viewProps" Target="viewProps.xml"/><Relationship Id="rId47" Type="http://schemas.openxmlformats.org/officeDocument/2006/relationships/customXml" Target="../customXml/item2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handoutMaster" Target="handoutMasters/handoutMaster1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theme" Target="theme/theme1.xml"/><Relationship Id="rId48" Type="http://schemas.openxmlformats.org/officeDocument/2006/relationships/customXml" Target="../customXml/item3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customXml" Target="../customXml/item1.xml"/><Relationship Id="rId20" Type="http://schemas.openxmlformats.org/officeDocument/2006/relationships/slide" Target="slides/slide11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dy Krainer" userId="4b243089-6c0e-4824-b93d-4e2a6a65b252" providerId="ADAL" clId="{0F92D6A5-34C5-4CE3-BCB2-488E1BDDBE5F}"/>
    <pc:docChg chg="undo custSel modSld">
      <pc:chgData name="Jody Krainer" userId="4b243089-6c0e-4824-b93d-4e2a6a65b252" providerId="ADAL" clId="{0F92D6A5-34C5-4CE3-BCB2-488E1BDDBE5F}" dt="2026-04-02T13:33:31.300" v="16" actId="1076"/>
      <pc:docMkLst>
        <pc:docMk/>
      </pc:docMkLst>
      <pc:sldChg chg="delSp mod delAnim modNotes">
        <pc:chgData name="Jody Krainer" userId="4b243089-6c0e-4824-b93d-4e2a6a65b252" providerId="ADAL" clId="{0F92D6A5-34C5-4CE3-BCB2-488E1BDDBE5F}" dt="2026-04-02T13:32:27.465" v="12" actId="478"/>
        <pc:sldMkLst>
          <pc:docMk/>
          <pc:sldMk cId="3643301592" sldId="583"/>
        </pc:sldMkLst>
        <pc:spChg chg="del">
          <ac:chgData name="Jody Krainer" userId="4b243089-6c0e-4824-b93d-4e2a6a65b252" providerId="ADAL" clId="{0F92D6A5-34C5-4CE3-BCB2-488E1BDDBE5F}" dt="2026-04-02T13:32:27.465" v="12" actId="478"/>
          <ac:spMkLst>
            <pc:docMk/>
            <pc:sldMk cId="3643301592" sldId="583"/>
            <ac:spMk id="6" creationId="{ECA7E8B5-8570-0B12-9269-29211461EEA6}"/>
          </ac:spMkLst>
        </pc:spChg>
        <pc:spChg chg="del">
          <ac:chgData name="Jody Krainer" userId="4b243089-6c0e-4824-b93d-4e2a6a65b252" providerId="ADAL" clId="{0F92D6A5-34C5-4CE3-BCB2-488E1BDDBE5F}" dt="2026-04-02T13:32:21.179" v="11" actId="478"/>
          <ac:spMkLst>
            <pc:docMk/>
            <pc:sldMk cId="3643301592" sldId="583"/>
            <ac:spMk id="8" creationId="{F9FB07D4-B191-8CFD-F775-0E26F323E67A}"/>
          </ac:spMkLst>
        </pc:spChg>
        <pc:picChg chg="del">
          <ac:chgData name="Jody Krainer" userId="4b243089-6c0e-4824-b93d-4e2a6a65b252" providerId="ADAL" clId="{0F92D6A5-34C5-4CE3-BCB2-488E1BDDBE5F}" dt="2026-04-02T13:32:20.290" v="10" actId="478"/>
          <ac:picMkLst>
            <pc:docMk/>
            <pc:sldMk cId="3643301592" sldId="583"/>
            <ac:picMk id="10" creationId="{6A7AC818-08A6-9E48-F243-FE60D85BB1EF}"/>
          </ac:picMkLst>
        </pc:picChg>
      </pc:sldChg>
      <pc:sldChg chg="modNotes">
        <pc:chgData name="Jody Krainer" userId="4b243089-6c0e-4824-b93d-4e2a6a65b252" providerId="ADAL" clId="{0F92D6A5-34C5-4CE3-BCB2-488E1BDDBE5F}" dt="2026-04-02T13:30:57.614" v="1" actId="6549"/>
        <pc:sldMkLst>
          <pc:docMk/>
          <pc:sldMk cId="1048344653" sldId="734"/>
        </pc:sldMkLst>
      </pc:sldChg>
      <pc:sldChg chg="modNotes">
        <pc:chgData name="Jody Krainer" userId="4b243089-6c0e-4824-b93d-4e2a6a65b252" providerId="ADAL" clId="{0F92D6A5-34C5-4CE3-BCB2-488E1BDDBE5F}" dt="2026-04-02T13:31:18.812" v="5" actId="20577"/>
        <pc:sldMkLst>
          <pc:docMk/>
          <pc:sldMk cId="2328201212" sldId="876"/>
        </pc:sldMkLst>
      </pc:sldChg>
      <pc:sldChg chg="modNotes">
        <pc:chgData name="Jody Krainer" userId="4b243089-6c0e-4824-b93d-4e2a6a65b252" providerId="ADAL" clId="{0F92D6A5-34C5-4CE3-BCB2-488E1BDDBE5F}" dt="2026-04-02T13:31:03.581" v="2" actId="6549"/>
        <pc:sldMkLst>
          <pc:docMk/>
          <pc:sldMk cId="631565488" sldId="913"/>
        </pc:sldMkLst>
      </pc:sldChg>
      <pc:sldChg chg="modNotesTx">
        <pc:chgData name="Jody Krainer" userId="4b243089-6c0e-4824-b93d-4e2a6a65b252" providerId="ADAL" clId="{0F92D6A5-34C5-4CE3-BCB2-488E1BDDBE5F}" dt="2026-04-02T13:30:42.349" v="0" actId="6549"/>
        <pc:sldMkLst>
          <pc:docMk/>
          <pc:sldMk cId="1113051181" sldId="928"/>
        </pc:sldMkLst>
      </pc:sldChg>
      <pc:sldChg chg="modSp mod">
        <pc:chgData name="Jody Krainer" userId="4b243089-6c0e-4824-b93d-4e2a6a65b252" providerId="ADAL" clId="{0F92D6A5-34C5-4CE3-BCB2-488E1BDDBE5F}" dt="2026-04-02T13:33:31.300" v="16" actId="1076"/>
        <pc:sldMkLst>
          <pc:docMk/>
          <pc:sldMk cId="3407721261" sldId="929"/>
        </pc:sldMkLst>
        <pc:picChg chg="mod">
          <ac:chgData name="Jody Krainer" userId="4b243089-6c0e-4824-b93d-4e2a6a65b252" providerId="ADAL" clId="{0F92D6A5-34C5-4CE3-BCB2-488E1BDDBE5F}" dt="2026-04-02T13:33:31.300" v="16" actId="1076"/>
          <ac:picMkLst>
            <pc:docMk/>
            <pc:sldMk cId="3407721261" sldId="929"/>
            <ac:picMk id="2" creationId="{3870704C-5125-C8A0-1D0A-C2510FC196CD}"/>
          </ac:picMkLst>
        </pc:picChg>
      </pc:sldChg>
      <pc:sldChg chg="modNotes">
        <pc:chgData name="Jody Krainer" userId="4b243089-6c0e-4824-b93d-4e2a6a65b252" providerId="ADAL" clId="{0F92D6A5-34C5-4CE3-BCB2-488E1BDDBE5F}" dt="2026-04-02T13:31:24.533" v="6" actId="6549"/>
        <pc:sldMkLst>
          <pc:docMk/>
          <pc:sldMk cId="3590742721" sldId="933"/>
        </pc:sldMkLst>
      </pc:sldChg>
      <pc:sldChg chg="modNotes">
        <pc:chgData name="Jody Krainer" userId="4b243089-6c0e-4824-b93d-4e2a6a65b252" providerId="ADAL" clId="{0F92D6A5-34C5-4CE3-BCB2-488E1BDDBE5F}" dt="2026-04-02T13:31:30.633" v="7" actId="6549"/>
        <pc:sldMkLst>
          <pc:docMk/>
          <pc:sldMk cId="3691551760" sldId="934"/>
        </pc:sldMkLst>
      </pc:sldChg>
      <pc:sldChg chg="modNotes">
        <pc:chgData name="Jody Krainer" userId="4b243089-6c0e-4824-b93d-4e2a6a65b252" providerId="ADAL" clId="{0F92D6A5-34C5-4CE3-BCB2-488E1BDDBE5F}" dt="2026-04-02T13:31:34.509" v="8" actId="6549"/>
        <pc:sldMkLst>
          <pc:docMk/>
          <pc:sldMk cId="180303747" sldId="935"/>
        </pc:sldMkLst>
      </pc:sldChg>
      <pc:sldChg chg="modNotes">
        <pc:chgData name="Jody Krainer" userId="4b243089-6c0e-4824-b93d-4e2a6a65b252" providerId="ADAL" clId="{0F92D6A5-34C5-4CE3-BCB2-488E1BDDBE5F}" dt="2026-04-02T13:31:48.113" v="9" actId="6549"/>
        <pc:sldMkLst>
          <pc:docMk/>
          <pc:sldMk cId="1153566925" sldId="937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isc\Graphs%20for%20IDD%20and%20Dementi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isc\Graphs%20for%20IDD%20and%20Dementi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2800" dirty="0">
                <a:solidFill>
                  <a:schemeClr val="tx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Those in their 60's</a:t>
            </a:r>
          </a:p>
        </c:rich>
      </c:tx>
      <c:layout>
        <c:manualLayout>
          <c:xMode val="edge"/>
          <c:yMode val="edge"/>
          <c:x val="0.14841131355051465"/>
          <c:y val="8.620689655172413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ptos" panose="020B00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6314045821222022E-2"/>
          <c:y val="0.14073287175309984"/>
          <c:w val="0.74399263003793525"/>
          <c:h val="0.67464001267082996"/>
        </c:manualLayout>
      </c:layout>
      <c:pieChart>
        <c:varyColors val="1"/>
        <c:ser>
          <c:idx val="0"/>
          <c:order val="0"/>
          <c:spPr>
            <a:ln>
              <a:solidFill>
                <a:srgbClr val="B40000"/>
              </a:solidFill>
            </a:ln>
          </c:spPr>
          <c:dPt>
            <c:idx val="0"/>
            <c:bubble3D val="0"/>
            <c:explosion val="1"/>
            <c:spPr>
              <a:solidFill>
                <a:srgbClr val="C00000"/>
              </a:solidFill>
              <a:ln w="19050">
                <a:solidFill>
                  <a:srgbClr val="B4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BD8-4DEF-B6BB-C413E341E892}"/>
              </c:ext>
            </c:extLst>
          </c:dPt>
          <c:dPt>
            <c:idx val="1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BD8-4DEF-B6BB-C413E341E892}"/>
              </c:ext>
            </c:extLst>
          </c:dPt>
          <c:dLbls>
            <c:dLbl>
              <c:idx val="0"/>
              <c:layout>
                <c:manualLayout>
                  <c:x val="-0.29350569502739654"/>
                  <c:y val="-1.877160829034307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BD8-4DEF-B6BB-C413E341E892}"/>
                </c:ext>
              </c:extLst>
            </c:dLbl>
            <c:dLbl>
              <c:idx val="1"/>
              <c:layout>
                <c:manualLayout>
                  <c:x val="0.22917672563185273"/>
                  <c:y val="-2.298850574712638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BD8-4DEF-B6BB-C413E341E8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Sheet1!$A$3:$A$4</c:f>
              <c:strCache>
                <c:ptCount val="2"/>
                <c:pt idx="0">
                  <c:v>Are living with Alzheimer's disease</c:v>
                </c:pt>
                <c:pt idx="1">
                  <c:v>Are NOT living with Alzheimer's disease</c:v>
                </c:pt>
              </c:strCache>
            </c:strRef>
          </c:cat>
          <c:val>
            <c:numRef>
              <c:f>Sheet1!$B$3:$B$4</c:f>
              <c:numCache>
                <c:formatCode>0%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BD8-4DEF-B6BB-C413E341E8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633794030819797E-2"/>
          <c:y val="0.85322812019187255"/>
          <c:w val="0.89999988203721737"/>
          <c:h val="0.101114127975382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2800" dirty="0">
                <a:solidFill>
                  <a:schemeClr val="tx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Those in their 50's </a:t>
            </a:r>
          </a:p>
        </c:rich>
      </c:tx>
      <c:layout>
        <c:manualLayout>
          <c:xMode val="edge"/>
          <c:yMode val="edge"/>
          <c:x val="0.15683313007907457"/>
          <c:y val="2.897014774547238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ptos" panose="020B00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045984013565097"/>
          <c:y val="0.14084715555349747"/>
          <c:w val="0.6746852083645517"/>
          <c:h val="0.66040143500319237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C00000"/>
              </a:solidFill>
              <a:ln w="19050">
                <a:solidFill>
                  <a:srgbClr val="B4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3B6-4369-9404-DD30887AF0D0}"/>
              </c:ext>
            </c:extLst>
          </c:dPt>
          <c:dPt>
            <c:idx val="1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3B6-4369-9404-DD30887AF0D0}"/>
              </c:ext>
            </c:extLst>
          </c:dPt>
          <c:dLbls>
            <c:dLbl>
              <c:idx val="0"/>
              <c:layout>
                <c:manualLayout>
                  <c:x val="-0.20518033853544607"/>
                  <c:y val="0.1048591606002340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3B6-4369-9404-DD30887AF0D0}"/>
                </c:ext>
              </c:extLst>
            </c:dLbl>
            <c:dLbl>
              <c:idx val="1"/>
              <c:layout>
                <c:manualLayout>
                  <c:x val="0.25006950573209635"/>
                  <c:y val="-0.1413845860108859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3B6-4369-9404-DD30887AF0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Sheet1!$A$21:$A$22</c:f>
              <c:strCache>
                <c:ptCount val="2"/>
                <c:pt idx="0">
                  <c:v>Are living with Alzheimer's disease</c:v>
                </c:pt>
                <c:pt idx="1">
                  <c:v>Are NOT living with Alzheimer's disease</c:v>
                </c:pt>
              </c:strCache>
            </c:strRef>
          </c:cat>
          <c:val>
            <c:numRef>
              <c:f>Sheet1!$B$21:$B$22</c:f>
              <c:numCache>
                <c:formatCode>0%</c:formatCode>
                <c:ptCount val="2"/>
                <c:pt idx="0">
                  <c:v>0.3</c:v>
                </c:pt>
                <c:pt idx="1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3B6-4369-9404-DD30887AF0D0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695160793034185"/>
          <c:y val="0.85052293397794576"/>
          <c:w val="0.70466134686611293"/>
          <c:h val="9.95284253036676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50622AF-84B9-0F65-AAF3-03B516DCBA4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8A22F5-39BD-6939-2188-D82FA5B9D69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3A7656-C34C-4411-BAF2-26AC5DD0CD5A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68068E-DB78-6CB3-E150-9E399CB4D44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CACCEF-59BD-510C-3D12-7B44EFA037B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A495E6-A825-4564-B60F-CB93A94C5E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4933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60EBD8-62BE-4A7F-A0C4-9D0C60E5462B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90CA7-9F95-4B1F-BD59-9D8B4261E7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453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490CA7-9F95-4B1F-BD59-9D8B4261E7A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5328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E3C4B-EA41-7712-B897-F343D2ECD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E64955-1291-251D-26A9-1AAB7B2E5C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2CCBA4-1185-70E0-0FEA-1F704530BD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2E74D5-5AEB-5D92-7DA2-40B5021693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490CA7-9F95-4B1F-BD59-9D8B4261E7A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7110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0AB3A0-D6D4-EE7E-CFAD-2BDD38011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F3213F-DBF0-1253-3D97-30D9881EA9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001348-3838-821A-BBB3-B73E2CEF32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C6740-F1AB-6E96-8EF4-9BE07FCCAA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490CA7-9F95-4B1F-BD59-9D8B4261E7A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5632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5BF45-6701-446C-A1A4-770B31D116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4108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5BF45-6701-446C-A1A4-770B31D116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519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490CA7-9F95-4B1F-BD59-9D8B4261E7A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7881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90CA7-9F95-4B1F-BD59-9D8B4261E7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1912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490CA7-9F95-4B1F-BD59-9D8B4261E7A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0598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490CA7-9F95-4B1F-BD59-9D8B4261E7AE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1627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490CA7-9F95-4B1F-BD59-9D8B4261E7AE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2785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490CA7-9F95-4B1F-BD59-9D8B4261E7AE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197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490CA7-9F95-4B1F-BD59-9D8B4261E7A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2300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490CA7-9F95-4B1F-BD59-9D8B4261E7AE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6506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490CA7-9F95-4B1F-BD59-9D8B4261E7AE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0937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490CA7-9F95-4B1F-BD59-9D8B4261E7AE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2529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490CA7-9F95-4B1F-BD59-9D8B4261E7AE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6189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490CA7-9F95-4B1F-BD59-9D8B4261E7AE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6440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490CA7-9F95-4B1F-BD59-9D8B4261E7AE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5121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490CA7-9F95-4B1F-BD59-9D8B4261E7AE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7253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490CA7-9F95-4B1F-BD59-9D8B4261E7AE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1530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490CA7-9F95-4B1F-BD59-9D8B4261E7AE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6850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490CA7-9F95-4B1F-BD59-9D8B4261E7AE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852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8313EA-47E4-4994-AC01-503443297E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271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5963" y="1162050"/>
            <a:ext cx="5578475" cy="31384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11150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5BF45-6701-446C-A1A4-770B31D116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974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8313EA-47E4-4994-AC01-503443297E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090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5BF45-6701-446C-A1A4-770B31D116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6896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490CA7-9F95-4B1F-BD59-9D8B4261E7A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843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5BF45-6701-446C-A1A4-770B31D116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889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2.pn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F2100-6114-EB12-BA02-E3C47F539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B4BD42-575E-FF0E-36B9-9BB6E6323A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871D0A-2DEC-318E-CBA5-9374A45F0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A8ABE6-F235-4538-91CD-E1D9E98E7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889B9-73E8-5650-E176-49656C3E1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356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29EFC-9410-E559-AF33-E88F9D6B0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2D539-E010-42FF-0957-D9C28DD17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2A714D-C45D-43AB-9A88-C30988CAE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77A0AD-9A09-0DD1-9D82-A07CA744E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35AA6F-66F1-305B-26B6-75BD8EA67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47F70-FBED-D2D9-075D-397566E39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94031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241D4-E8ED-EB43-6AA6-88F3AB9AD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0AC478-BE84-9EA6-60E1-408174983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2AAD54-BFDD-DE4A-E168-B7EA1F893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EFBDBA-538E-86AA-3D42-7CFF4C0BA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30300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639199-7F5A-0433-5318-28B97AACF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B07A24-B5DF-A9B3-E08B-EB4180A5B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8ADC98-5E6D-188B-7469-6F362A806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88795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29EFC-9410-E559-AF33-E88F9D6B0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2D539-E010-42FF-0957-D9C28DD17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2A714D-C45D-43AB-9A88-C30988CAE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77A0AD-9A09-0DD1-9D82-A07CA744E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35AA6F-66F1-305B-26B6-75BD8EA67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47F70-FBED-D2D9-075D-397566E39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9151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20794-CCEB-378A-75EF-9B7AD947C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6DA6B7-6F75-BCFC-A2DE-A0D76F5906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5669EF-9644-79D8-8ECA-A8ED2D1A8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21B510-53A7-D7B2-A618-FB8B0CD4E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333677-DB16-5507-E3D0-62D01EA9D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C719F-F9D5-4B56-E29A-4F4D74F96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00611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122E9-670C-4427-BF7F-1236232D0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9366A2-EEB4-9C2A-E9E8-A811A0EE1E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32AB3-D4B7-B347-CE83-6D2284B03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4A394-5B14-20B7-F575-F648FCF83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C09F0-7DC0-FF61-CFCE-935AAB5F0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03755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7F2327-E6D6-302A-DB29-D6A269A0BD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4BD054-401C-FB23-E0DC-E183CA81EB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0537D-0193-5E6F-8576-7D624FA3D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0A7703-86F6-FA57-38BA-69FD2FB34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F13E5-B4DA-5827-FCF2-04CDDBE6C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236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20794-CCEB-378A-75EF-9B7AD947C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6DA6B7-6F75-BCFC-A2DE-A0D76F5906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5669EF-9644-79D8-8ECA-A8ED2D1A8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21B510-53A7-D7B2-A618-FB8B0CD4E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333677-DB16-5507-E3D0-62D01EA9D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C719F-F9D5-4B56-E29A-4F4D74F96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457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122E9-670C-4427-BF7F-1236232D0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9366A2-EEB4-9C2A-E9E8-A811A0EE1E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32AB3-D4B7-B347-CE83-6D2284B03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4A394-5B14-20B7-F575-F648FCF83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C09F0-7DC0-FF61-CFCE-935AAB5F0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6144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7F2327-E6D6-302A-DB29-D6A269A0BD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4BD054-401C-FB23-E0DC-E183CA81EB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0537D-0193-5E6F-8576-7D624FA3D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0A7703-86F6-FA57-38BA-69FD2FB34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F13E5-B4DA-5827-FCF2-04CDDBE6C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1840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F2100-6114-EB12-BA02-E3C47F539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B4BD42-575E-FF0E-36B9-9BB6E6323A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871D0A-2DEC-318E-CBA5-9374A45F0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A8ABE6-F235-4538-91CD-E1D9E98E7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889B9-73E8-5650-E176-49656C3E1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5309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3F5A21-874A-3CEC-B3C6-7A67ADB82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CA32C-E993-09A3-C962-8358D26C0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25DA7-D761-9304-3C0B-A50C497E0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B5FAA22-5F23-67A8-1F86-3E53FBDC8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FD805DD-615E-D041-87C4-4E9DD16DC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5511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B5FAA22-5F23-67A8-1F86-3E53FBDC8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FD805DD-615E-D041-87C4-4E9DD16DC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36823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5867B-B67A-AB58-E0C5-15CD17E76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E85DD3-60D7-F573-DA9C-E71BFD1D29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82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6F70C-DCE7-DAEF-4F1B-C911DE183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24D30-1CC2-5E34-1D62-0636F487F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23E5A-0308-310D-3DA6-D337D4AC0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6690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420A6-9BD5-9901-D1D6-4F060D85C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E31A4-3F9F-6BF5-378A-FB8F98361E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B13953-6EEE-E402-720F-C83A1A35C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5FF65C-D1FA-6CF8-BC1B-8535C3104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565E5F-0DC6-E173-AEA2-B979933ED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233A8F-5416-0556-A97A-B7089319B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7044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F4CA5-8443-F363-A688-1AA0F26E2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DF566F-C16D-0E7E-DCD2-3E2746FCD7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54E71A-8392-127B-AC4D-FA9B7114C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E4B985-FDAB-C67B-4535-3586A012C2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7A599A-6DD0-97AD-4698-AA3BF99FD4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08B9FD-0FDF-D7EB-4059-7833A1011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1B8477-2E29-794B-62A7-3A4EDFD5D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F145B3-3167-4049-DED8-FF2A2DC4B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115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3F5A21-874A-3CEC-B3C6-7A67ADB82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CA32C-E993-09A3-C962-8358D26C0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25DA7-D761-9304-3C0B-A50C497E0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F6111B-EABD-D04C-EA16-D89E59397F31}"/>
              </a:ext>
            </a:extLst>
          </p:cNvPr>
          <p:cNvSpPr txBox="1"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C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2" descr="Community Care Logo">
            <a:extLst>
              <a:ext uri="{FF2B5EF4-FFF2-40B4-BE49-F238E27FC236}">
                <a16:creationId xmlns:a16="http://schemas.microsoft.com/office/drawing/2014/main" id="{D6DD70AE-61AF-CB7F-BB28-B46545E7F89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18226"/>
            <a:ext cx="235267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B5FAA22-5F23-67A8-1F86-3E53FBDC8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FD805DD-615E-D041-87C4-4E9DD16DC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44270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241D4-E8ED-EB43-6AA6-88F3AB9AD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0AC478-BE84-9EA6-60E1-408174983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2AAD54-BFDD-DE4A-E168-B7EA1F893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EFBDBA-538E-86AA-3D42-7CFF4C0BA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363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639199-7F5A-0433-5318-28B97AACF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B07A24-B5DF-A9B3-E08B-EB4180A5B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8ADC98-5E6D-188B-7469-6F362A806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4930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29EFC-9410-E559-AF33-E88F9D6B0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2D539-E010-42FF-0957-D9C28DD17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2A714D-C45D-43AB-9A88-C30988CAE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77A0AD-9A09-0DD1-9D82-A07CA744E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35AA6F-66F1-305B-26B6-75BD8EA67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47F70-FBED-D2D9-075D-397566E39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2343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20794-CCEB-378A-75EF-9B7AD947C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6DA6B7-6F75-BCFC-A2DE-A0D76F5906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5669EF-9644-79D8-8ECA-A8ED2D1A8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21B510-53A7-D7B2-A618-FB8B0CD4E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333677-DB16-5507-E3D0-62D01EA9D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C719F-F9D5-4B56-E29A-4F4D74F96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6398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122E9-670C-4427-BF7F-1236232D0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9366A2-EEB4-9C2A-E9E8-A811A0EE1E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32AB3-D4B7-B347-CE83-6D2284B03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4A394-5B14-20B7-F575-F648FCF83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C09F0-7DC0-FF61-CFCE-935AAB5F0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727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7F2327-E6D6-302A-DB29-D6A269A0BD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4BD054-401C-FB23-E0DC-E183CA81EB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0537D-0193-5E6F-8576-7D624FA3D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0A7703-86F6-FA57-38BA-69FD2FB34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F13E5-B4DA-5827-FCF2-04CDDBE6C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0747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F2100-6114-EB12-BA02-E3C47F539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B4BD42-575E-FF0E-36B9-9BB6E6323A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871D0A-2DEC-318E-CBA5-9374A45F0B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A8ABE6-F235-4538-91CD-E1D9E98E7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" y="6583680"/>
            <a:ext cx="12207241" cy="27432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889B9-73E8-5650-E176-49656C3E1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1127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FAA22-5F23-67A8-1F86-3E53FBDC8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1" y="16002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805DD-615E-D041-87C4-4E9DD16DC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301" y="1485583"/>
            <a:ext cx="10515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3F5A21-874A-3CEC-B3C6-7A67ADB82C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CA32C-E993-09A3-C962-8358D26C0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" y="6583680"/>
            <a:ext cx="12207241" cy="27432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25DA7-D761-9304-3C0B-A50C497E0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7244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5867B-B67A-AB58-E0C5-15CD17E76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E85DD3-60D7-F573-DA9C-E71BFD1D29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82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6F70C-DCE7-DAEF-4F1B-C911DE1839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24D30-1CC2-5E34-1D62-0636F487F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" y="6583680"/>
            <a:ext cx="12207241" cy="27432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23E5A-0308-310D-3DA6-D337D4AC0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4588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420A6-9BD5-9901-D1D6-4F060D85C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E31A4-3F9F-6BF5-378A-FB8F98361E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B13953-6EEE-E402-720F-C83A1A35C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5FF65C-D1FA-6CF8-BC1B-8535C31048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565E5F-0DC6-E173-AEA2-B979933ED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" y="6583680"/>
            <a:ext cx="12207241" cy="27432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233A8F-5416-0556-A97A-B7089319B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273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3F5A21-874A-3CEC-B3C6-7A67ADB82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CA32C-E993-09A3-C962-8358D26C0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25DA7-D761-9304-3C0B-A50C497E0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F6111B-EABD-D04C-EA16-D89E59397F31}"/>
              </a:ext>
            </a:extLst>
          </p:cNvPr>
          <p:cNvSpPr txBox="1"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E67D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2" descr="Community Care Logo">
            <a:extLst>
              <a:ext uri="{FF2B5EF4-FFF2-40B4-BE49-F238E27FC236}">
                <a16:creationId xmlns:a16="http://schemas.microsoft.com/office/drawing/2014/main" id="{D6DD70AE-61AF-CB7F-BB28-B46545E7F89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18226"/>
            <a:ext cx="235267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B5FAA22-5F23-67A8-1F86-3E53FBDC8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FD805DD-615E-D041-87C4-4E9DD16DC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55303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F4CA5-8443-F363-A688-1AA0F26E2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DF566F-C16D-0E7E-DCD2-3E2746FCD7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54E71A-8392-127B-AC4D-FA9B7114C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E4B985-FDAB-C67B-4535-3586A012C2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7A599A-6DD0-97AD-4698-AA3BF99FD4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08B9FD-0FDF-D7EB-4059-7833A10115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1B8477-2E29-794B-62A7-3A4EDFD5D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" y="6583680"/>
            <a:ext cx="12207241" cy="27432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F145B3-3167-4049-DED8-FF2A2DC4B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1224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241D4-E8ED-EB43-6AA6-88F3AB9AD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0AC478-BE84-9EA6-60E1-4081749830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2AAD54-BFDD-DE4A-E168-B7EA1F893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" y="6583680"/>
            <a:ext cx="12207241" cy="27432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EFBDBA-538E-86AA-3D42-7CFF4C0BA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3875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639199-7F5A-0433-5318-28B97AACF8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B07A24-B5DF-A9B3-E08B-EB4180A5B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" y="6583680"/>
            <a:ext cx="12207241" cy="27432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8ADC98-5E6D-188B-7469-6F362A806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4359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29EFC-9410-E559-AF33-E88F9D6B0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2D539-E010-42FF-0957-D9C28DD17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2A714D-C45D-43AB-9A88-C30988CAE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77A0AD-9A09-0DD1-9D82-A07CA744E8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35AA6F-66F1-305B-26B6-75BD8EA67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" y="6583680"/>
            <a:ext cx="12207241" cy="27432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47F70-FBED-D2D9-075D-397566E39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7148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20794-CCEB-378A-75EF-9B7AD947C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6DA6B7-6F75-BCFC-A2DE-A0D76F5906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5669EF-9644-79D8-8ECA-A8ED2D1A8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21B510-53A7-D7B2-A618-FB8B0CD4E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333677-DB16-5507-E3D0-62D01EA9D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" y="6583680"/>
            <a:ext cx="12207241" cy="27432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C719F-F9D5-4B56-E29A-4F4D74F96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0436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122E9-670C-4427-BF7F-1236232D0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9366A2-EEB4-9C2A-E9E8-A811A0EE1E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32AB3-D4B7-B347-CE83-6D2284B031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4A394-5B14-20B7-F575-F648FCF83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" y="6583680"/>
            <a:ext cx="12207241" cy="27432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C09F0-7DC0-FF61-CFCE-935AAB5F0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9966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7F2327-E6D6-302A-DB29-D6A269A0BD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4BD054-401C-FB23-E0DC-E183CA81EB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0537D-0193-5E6F-8576-7D624FA3D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0A7703-86F6-FA57-38BA-69FD2FB34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" y="6583680"/>
            <a:ext cx="12207241" cy="27432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F13E5-B4DA-5827-FCF2-04CDDBE6C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1689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F2100-6114-EB12-BA02-E3C47F539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B4BD42-575E-FF0E-36B9-9BB6E6323A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871D0A-2DEC-318E-CBA5-9374A45F0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A8ABE6-F235-4538-91CD-E1D9E98E7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889B9-73E8-5650-E176-49656C3E1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7325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FAA22-5F23-67A8-1F86-3E53FBDC8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805DD-615E-D041-87C4-4E9DD16DC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3F5A21-874A-3CEC-B3C6-7A67ADB82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CA32C-E993-09A3-C962-8358D26C0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25DA7-D761-9304-3C0B-A50C497E0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9468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5867B-B67A-AB58-E0C5-15CD17E76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E85DD3-60D7-F573-DA9C-E71BFD1D29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82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6F70C-DCE7-DAEF-4F1B-C911DE183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24D30-1CC2-5E34-1D62-0636F487F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23E5A-0308-310D-3DA6-D337D4AC0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735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mmunity Care Logo">
            <a:extLst>
              <a:ext uri="{FF2B5EF4-FFF2-40B4-BE49-F238E27FC236}">
                <a16:creationId xmlns:a16="http://schemas.microsoft.com/office/drawing/2014/main" id="{D6DD70AE-61AF-CB7F-BB28-B46545E7F89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18226"/>
            <a:ext cx="235267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B5FAA22-5F23-67A8-1F86-3E53FBDC8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FD805DD-615E-D041-87C4-4E9DD16DC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1975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420A6-9BD5-9901-D1D6-4F060D85C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E31A4-3F9F-6BF5-378A-FB8F98361E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B13953-6EEE-E402-720F-C83A1A35C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5FF65C-D1FA-6CF8-BC1B-8535C3104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565E5F-0DC6-E173-AEA2-B979933ED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233A8F-5416-0556-A97A-B7089319B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2328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F4CA5-8443-F363-A688-1AA0F26E2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DF566F-C16D-0E7E-DCD2-3E2746FCD7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54E71A-8392-127B-AC4D-FA9B7114C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E4B985-FDAB-C67B-4535-3586A012C2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7A599A-6DD0-97AD-4698-AA3BF99FD4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08B9FD-0FDF-D7EB-4059-7833A1011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1B8477-2E29-794B-62A7-3A4EDFD5D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F145B3-3167-4049-DED8-FF2A2DC4B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8014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241D4-E8ED-EB43-6AA6-88F3AB9AD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0AC478-BE84-9EA6-60E1-408174983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2AAD54-BFDD-DE4A-E168-B7EA1F893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EFBDBA-538E-86AA-3D42-7CFF4C0BA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9905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639199-7F5A-0433-5318-28B97AACF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B07A24-B5DF-A9B3-E08B-EB4180A5B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8ADC98-5E6D-188B-7469-6F362A806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549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29EFC-9410-E559-AF33-E88F9D6B0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2D539-E010-42FF-0957-D9C28DD17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2A714D-C45D-43AB-9A88-C30988CAE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77A0AD-9A09-0DD1-9D82-A07CA744E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35AA6F-66F1-305B-26B6-75BD8EA67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47F70-FBED-D2D9-075D-397566E39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6061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20794-CCEB-378A-75EF-9B7AD947C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6DA6B7-6F75-BCFC-A2DE-A0D76F5906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5669EF-9644-79D8-8ECA-A8ED2D1A8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21B510-53A7-D7B2-A618-FB8B0CD4E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333677-DB16-5507-E3D0-62D01EA9D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C719F-F9D5-4B56-E29A-4F4D74F96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1822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122E9-670C-4427-BF7F-1236232D0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9366A2-EEB4-9C2A-E9E8-A811A0EE1E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32AB3-D4B7-B347-CE83-6D2284B03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4A394-5B14-20B7-F575-F648FCF83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C09F0-7DC0-FF61-CFCE-935AAB5F0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6161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7F2327-E6D6-302A-DB29-D6A269A0BD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4BD054-401C-FB23-E0DC-E183CA81EB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0537D-0193-5E6F-8576-7D624FA3D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0A7703-86F6-FA57-38BA-69FD2FB34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F13E5-B4DA-5827-FCF2-04CDDBE6C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1550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F2100-6114-EB12-BA02-E3C47F539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B4BD42-575E-FF0E-36B9-9BB6E6323A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871D0A-2DEC-318E-CBA5-9374A45F0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A8ABE6-F235-4538-91CD-E1D9E98E7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889B9-73E8-5650-E176-49656C3E1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6637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FAA22-5F23-67A8-1F86-3E53FBDC8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805DD-615E-D041-87C4-4E9DD16DC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3F5A21-874A-3CEC-B3C6-7A67ADB82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CA32C-E993-09A3-C962-8358D26C0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25DA7-D761-9304-3C0B-A50C497E0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641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5867B-B67A-AB58-E0C5-15CD17E76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E85DD3-60D7-F573-DA9C-E71BFD1D29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82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6F70C-DCE7-DAEF-4F1B-C911DE183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24D30-1CC2-5E34-1D62-0636F487F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23E5A-0308-310D-3DA6-D337D4AC0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2169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5867B-B67A-AB58-E0C5-15CD17E76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E85DD3-60D7-F573-DA9C-E71BFD1D29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82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6F70C-DCE7-DAEF-4F1B-C911DE183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24D30-1CC2-5E34-1D62-0636F487F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23E5A-0308-310D-3DA6-D337D4AC0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9992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420A6-9BD5-9901-D1D6-4F060D85C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E31A4-3F9F-6BF5-378A-FB8F98361E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B13953-6EEE-E402-720F-C83A1A35C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5FF65C-D1FA-6CF8-BC1B-8535C3104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565E5F-0DC6-E173-AEA2-B979933ED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233A8F-5416-0556-A97A-B7089319B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9723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F4CA5-8443-F363-A688-1AA0F26E2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DF566F-C16D-0E7E-DCD2-3E2746FCD7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54E71A-8392-127B-AC4D-FA9B7114C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E4B985-FDAB-C67B-4535-3586A012C2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7A599A-6DD0-97AD-4698-AA3BF99FD4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08B9FD-0FDF-D7EB-4059-7833A1011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1B8477-2E29-794B-62A7-3A4EDFD5D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F145B3-3167-4049-DED8-FF2A2DC4B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0003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241D4-E8ED-EB43-6AA6-88F3AB9AD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0AC478-BE84-9EA6-60E1-408174983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2AAD54-BFDD-DE4A-E168-B7EA1F893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EFBDBA-538E-86AA-3D42-7CFF4C0BA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4208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639199-7F5A-0433-5318-28B97AACF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B07A24-B5DF-A9B3-E08B-EB4180A5B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8ADC98-5E6D-188B-7469-6F362A806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6845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29EFC-9410-E559-AF33-E88F9D6B0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2D539-E010-42FF-0957-D9C28DD17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2A714D-C45D-43AB-9A88-C30988CAE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77A0AD-9A09-0DD1-9D82-A07CA744E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35AA6F-66F1-305B-26B6-75BD8EA67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47F70-FBED-D2D9-075D-397566E39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6494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20794-CCEB-378A-75EF-9B7AD947C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6DA6B7-6F75-BCFC-A2DE-A0D76F5906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5669EF-9644-79D8-8ECA-A8ED2D1A8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21B510-53A7-D7B2-A618-FB8B0CD4E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333677-DB16-5507-E3D0-62D01EA9D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C719F-F9D5-4B56-E29A-4F4D74F96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7779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122E9-670C-4427-BF7F-1236232D0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9366A2-EEB4-9C2A-E9E8-A811A0EE1E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32AB3-D4B7-B347-CE83-6D2284B03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4A394-5B14-20B7-F575-F648FCF83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C09F0-7DC0-FF61-CFCE-935AAB5F0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9008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7F2327-E6D6-302A-DB29-D6A269A0BD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4BD054-401C-FB23-E0DC-E183CA81EB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0537D-0193-5E6F-8576-7D624FA3D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0A7703-86F6-FA57-38BA-69FD2FB34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F13E5-B4DA-5827-FCF2-04CDDBE6C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0452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F2100-6114-EB12-BA02-E3C47F539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B4BD42-575E-FF0E-36B9-9BB6E6323A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871D0A-2DEC-318E-CBA5-9374A45F0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A8ABE6-F235-4538-91CD-E1D9E98E7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889B9-73E8-5650-E176-49656C3E1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853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420A6-9BD5-9901-D1D6-4F060D85C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E31A4-3F9F-6BF5-378A-FB8F98361E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B13953-6EEE-E402-720F-C83A1A35C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5FF65C-D1FA-6CF8-BC1B-8535C3104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565E5F-0DC6-E173-AEA2-B979933ED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233A8F-5416-0556-A97A-B7089319B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4660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FAA22-5F23-67A8-1F86-3E53FBDC8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805DD-615E-D041-87C4-4E9DD16DC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3F5A21-874A-3CEC-B3C6-7A67ADB82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CA32C-E993-09A3-C962-8358D26C0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25DA7-D761-9304-3C0B-A50C497E0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7327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5867B-B67A-AB58-E0C5-15CD17E76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E85DD3-60D7-F573-DA9C-E71BFD1D29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82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6F70C-DCE7-DAEF-4F1B-C911DE183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24D30-1CC2-5E34-1D62-0636F487F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23E5A-0308-310D-3DA6-D337D4AC0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871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420A6-9BD5-9901-D1D6-4F060D85C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E31A4-3F9F-6BF5-378A-FB8F98361E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B13953-6EEE-E402-720F-C83A1A35C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5FF65C-D1FA-6CF8-BC1B-8535C3104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565E5F-0DC6-E173-AEA2-B979933ED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233A8F-5416-0556-A97A-B7089319B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1099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F4CA5-8443-F363-A688-1AA0F26E2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DF566F-C16D-0E7E-DCD2-3E2746FCD7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54E71A-8392-127B-AC4D-FA9B7114C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E4B985-FDAB-C67B-4535-3586A012C2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7A599A-6DD0-97AD-4698-AA3BF99FD4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08B9FD-0FDF-D7EB-4059-7833A1011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1B8477-2E29-794B-62A7-3A4EDFD5D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F145B3-3167-4049-DED8-FF2A2DC4B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8886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241D4-E8ED-EB43-6AA6-88F3AB9AD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0AC478-BE84-9EA6-60E1-408174983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2AAD54-BFDD-DE4A-E168-B7EA1F893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EFBDBA-538E-86AA-3D42-7CFF4C0BA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6145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639199-7F5A-0433-5318-28B97AACF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B07A24-B5DF-A9B3-E08B-EB4180A5B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8ADC98-5E6D-188B-7469-6F362A806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4435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29EFC-9410-E559-AF33-E88F9D6B0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2D539-E010-42FF-0957-D9C28DD17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2A714D-C45D-43AB-9A88-C30988CAE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77A0AD-9A09-0DD1-9D82-A07CA744E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35AA6F-66F1-305B-26B6-75BD8EA67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47F70-FBED-D2D9-075D-397566E39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2727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20794-CCEB-378A-75EF-9B7AD947C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6DA6B7-6F75-BCFC-A2DE-A0D76F5906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5669EF-9644-79D8-8ECA-A8ED2D1A8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21B510-53A7-D7B2-A618-FB8B0CD4E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333677-DB16-5507-E3D0-62D01EA9D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C719F-F9D5-4B56-E29A-4F4D74F96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7508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122E9-670C-4427-BF7F-1236232D0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9366A2-EEB4-9C2A-E9E8-A811A0EE1E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32AB3-D4B7-B347-CE83-6D2284B03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4A394-5B14-20B7-F575-F648FCF83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C09F0-7DC0-FF61-CFCE-935AAB5F0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2068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7F2327-E6D6-302A-DB29-D6A269A0BD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4BD054-401C-FB23-E0DC-E183CA81EB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0537D-0193-5E6F-8576-7D624FA3D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0A7703-86F6-FA57-38BA-69FD2FB34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F13E5-B4DA-5827-FCF2-04CDDBE6C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421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F4CA5-8443-F363-A688-1AA0F26E2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DF566F-C16D-0E7E-DCD2-3E2746FCD7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54E71A-8392-127B-AC4D-FA9B7114C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E4B985-FDAB-C67B-4535-3586A012C2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7A599A-6DD0-97AD-4698-AA3BF99FD4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08B9FD-0FDF-D7EB-4059-7833A1011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1B8477-2E29-794B-62A7-3A4EDFD5D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F145B3-3167-4049-DED8-FF2A2DC4B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6900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763F8-05C6-A762-F36D-2DA8E9A6B2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12B18C-0935-37B5-9C50-63877D4C20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2A7DB-543A-A804-2145-9CBECA485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5BBC-3EA9-4568-B8AF-62071CE307E0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7C6CD-9350-1583-C679-28F0840F3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A775B-A5B7-E578-49BF-D03173E80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1EE5-990C-4280-A6E5-3FC5FCF776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3153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B9F67-D903-2809-8A95-1328F80D3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1CC3E-12C8-A7FF-A5D5-2247489AB6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7407E9-9350-01EE-49E7-A2110F6DB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5BBC-3EA9-4568-B8AF-62071CE307E0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DA4250-782B-85B7-7CE8-262BF9891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34DA4-C9C2-E23E-BAE5-2EB268285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1EE5-990C-4280-A6E5-3FC5FCF776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6339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C636A-F0D1-2F36-0045-86C103F46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03B3CB-18EC-7EFD-21A1-F35B53583D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82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CCB88-0519-5A24-9899-09ABA9FDA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5BBC-3EA9-4568-B8AF-62071CE307E0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464933-3C5C-F819-5623-5C70E1B35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8391AB-AE62-BC74-3EFD-9B6DB783C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1EE5-990C-4280-A6E5-3FC5FCF776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5843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D4186-6696-FE96-FB8D-24D9EB1FD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55770-0864-48FE-BE55-C976E6FEED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8792A4-25EC-1881-B944-B4BC13CE0A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4BC0B3-855E-47A1-D8D0-9C26948F5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5BBC-3EA9-4568-B8AF-62071CE307E0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54782A-E8E0-7AC4-7F17-38818FAA6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B0E517-8EFB-1940-6758-377615AA8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1EE5-990C-4280-A6E5-3FC5FCF776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3162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D018D-B1AA-B469-11E8-A5DA88F41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AE3474-BD86-3911-369D-3609B90B9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135E83-BCDD-0A83-949C-566EE7C003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F6F375-0EF6-8707-7F48-CB41E8C13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2B3062-B567-12FE-DECB-23135C1376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2B0D85-9965-674D-4170-A77E06916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5BBC-3EA9-4568-B8AF-62071CE307E0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023333-8046-E2F0-FF3F-223CFAFC8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0D45E6-10BD-283C-DEFF-256D2D3AB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1EE5-990C-4280-A6E5-3FC5FCF776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8189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3AC11-092C-394D-0ECB-058588D81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3060B4-4681-1147-3B24-B31C9D80C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5BBC-3EA9-4568-B8AF-62071CE307E0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8CDD35-1F07-A96D-D4F6-0FBF38D96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4DED19-16D9-13E5-BE00-085E0ED10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1EE5-990C-4280-A6E5-3FC5FCF776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66886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367FBF-3A17-9199-97EC-76ABA1C74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5BBC-3EA9-4568-B8AF-62071CE307E0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0B8088-FB51-3720-4EDF-51B68896C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3D8A06-2BE4-6725-8E60-0F9C67245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1EE5-990C-4280-A6E5-3FC5FCF776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1416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A9167-1FEA-8E66-1A37-35A7B8F28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437B8-947B-3F0D-617F-937060614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65F80F-1B75-76FC-BCA1-0D3E25FD31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8180D-6A55-57BE-0A97-14932ACC1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5BBC-3EA9-4568-B8AF-62071CE307E0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BBDC86-84BE-B942-3C17-2CB0C078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B0B3A2-5B0A-9D8E-854A-67DCCE2D3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1EE5-990C-4280-A6E5-3FC5FCF776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0981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F466D-C630-69F6-23C5-DA6A23882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AD564A-9172-D7C5-4BF4-DCAF29CDFC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6321E1-BCD1-DB79-2196-88A9B659E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3C1559-EF51-14FB-CBE6-0AB381318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5BBC-3EA9-4568-B8AF-62071CE307E0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D2CEC0-905B-203B-53CE-3CB3665D2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D8EB34-63F3-6D25-F56C-C2CCA8E53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1EE5-990C-4280-A6E5-3FC5FCF776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7293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17BDB-269E-BB77-544A-D1B6A4D4F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95FD42-58B2-8B55-5FEE-A274DBD06E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A7CA12-79B8-2DA1-808F-920B01CE4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5BBC-3EA9-4568-B8AF-62071CE307E0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FA6AF-0F21-28BB-2166-F2EA1A6E9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1F255-DB9B-F9D0-F7FF-2527CA10B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1EE5-990C-4280-A6E5-3FC5FCF776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456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241D4-E8ED-EB43-6AA6-88F3AB9AD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0AC478-BE84-9EA6-60E1-408174983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2AAD54-BFDD-DE4A-E168-B7EA1F893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EFBDBA-538E-86AA-3D42-7CFF4C0BA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60084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99BBC0-69B4-CCDC-1FF9-4842918462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509D90-453B-D636-AAA4-C48183B910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E1E2F6-3A89-6023-9DAB-405CAD242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5BBC-3EA9-4568-B8AF-62071CE307E0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BEC5F1-FE0B-49BD-E3A7-CDAEFD3DE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7A48D-E51E-B2FF-5080-A8ED2CCBF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51EE5-990C-4280-A6E5-3FC5FCF776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19544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4730" y="2283619"/>
            <a:ext cx="8200724" cy="2290763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4730" y="4747444"/>
            <a:ext cx="820072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89593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16372"/>
            <a:ext cx="10515600" cy="6409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2" y="1230597"/>
            <a:ext cx="10515600" cy="504891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2C82-A379-4545-9012-2E0C55996908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32351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2" y="1871481"/>
            <a:ext cx="10515600" cy="2852737"/>
          </a:xfrm>
        </p:spPr>
        <p:txBody>
          <a:bodyPr anchor="ctr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69534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B92C82-A379-4545-9012-2E0C55996908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D5DE6D7-F04D-7741-82FC-941AB368F7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76865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265099"/>
            <a:ext cx="10515600" cy="6836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230597"/>
            <a:ext cx="5181600" cy="50232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230597"/>
            <a:ext cx="5181600" cy="50232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2C82-A379-4545-9012-2E0C55996908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0451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14216"/>
            <a:ext cx="10515600" cy="64093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16841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093721"/>
            <a:ext cx="5157787" cy="409594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16841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093721"/>
            <a:ext cx="5183188" cy="409594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2C82-A379-4545-9012-2E0C55996908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105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33467"/>
            <a:ext cx="10515600" cy="6152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2C82-A379-4545-9012-2E0C55996908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3639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2C82-A379-4545-9012-2E0C55996908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83322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2C82-A379-4545-9012-2E0C55996908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20220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2C82-A379-4545-9012-2E0C55996908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F16AF7-FA30-40F5-8881-23EDE9BD9D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</p:spTree>
    <p:extLst>
      <p:ext uri="{BB962C8B-B14F-4D97-AF65-F5344CB8AC3E}">
        <p14:creationId xmlns:p14="http://schemas.microsoft.com/office/powerpoint/2010/main" val="1160591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639199-7F5A-0433-5318-28B97AACF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B07A24-B5DF-A9B3-E08B-EB4180A5B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8ADC98-5E6D-188B-7469-6F362A806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08809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2C82-A379-4545-9012-2E0C55996908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F16AF7-FA30-40F5-8881-23EDE9BD9D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</p:spTree>
    <p:extLst>
      <p:ext uri="{BB962C8B-B14F-4D97-AF65-F5344CB8AC3E}">
        <p14:creationId xmlns:p14="http://schemas.microsoft.com/office/powerpoint/2010/main" val="287660149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2C82-A379-4545-9012-2E0C55996908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F16AF7-FA30-40F5-8881-23EDE9BD9D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</p:spTree>
    <p:extLst>
      <p:ext uri="{BB962C8B-B14F-4D97-AF65-F5344CB8AC3E}">
        <p14:creationId xmlns:p14="http://schemas.microsoft.com/office/powerpoint/2010/main" val="51371450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2C82-A379-4545-9012-2E0C55996908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F16AF7-FA30-40F5-8881-23EDE9BD9D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6509264"/>
            <a:ext cx="12192000" cy="36946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sz="1801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2" y="5828528"/>
            <a:ext cx="58146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4996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ttom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"/>
            <a:ext cx="12192000" cy="68574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9600" y="1676400"/>
            <a:ext cx="10972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917460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"/>
            <a:ext cx="12192000" cy="6857464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609600" y="1752601"/>
            <a:ext cx="10363200" cy="40386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8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28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28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363200" cy="11430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Header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" t="37911" r="36275" b="38558"/>
          <a:stretch/>
        </p:blipFill>
        <p:spPr>
          <a:xfrm>
            <a:off x="203202" y="5943600"/>
            <a:ext cx="3556000" cy="7664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39" t="52226" r="6667" b="39692"/>
          <a:stretch/>
        </p:blipFill>
        <p:spPr>
          <a:xfrm>
            <a:off x="3777676" y="6172200"/>
            <a:ext cx="2761513" cy="42703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>
          <a:xfrm>
            <a:off x="8442036" y="6328160"/>
            <a:ext cx="2844800" cy="365125"/>
          </a:xfrm>
        </p:spPr>
        <p:txBody>
          <a:bodyPr/>
          <a:lstStyle>
            <a:lvl1pPr>
              <a:defRPr sz="1401"/>
            </a:lvl1pPr>
          </a:lstStyle>
          <a:p>
            <a:fld id="{AA447CCE-911C-44D8-BCEE-99AC3DCAC11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74714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F2100-6114-EB12-BA02-E3C47F539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B4BD42-575E-FF0E-36B9-9BB6E6323A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871D0A-2DEC-318E-CBA5-9374A45F0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A8ABE6-F235-4538-91CD-E1D9E98E7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889B9-73E8-5650-E176-49656C3E1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1141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FAA22-5F23-67A8-1F86-3E53FBDC8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805DD-615E-D041-87C4-4E9DD16DC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3F5A21-874A-3CEC-B3C6-7A67ADB82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CA32C-E993-09A3-C962-8358D26C0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25DA7-D761-9304-3C0B-A50C497E0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2693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5867B-B67A-AB58-E0C5-15CD17E76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E85DD3-60D7-F573-DA9C-E71BFD1D29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82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6F70C-DCE7-DAEF-4F1B-C911DE183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24D30-1CC2-5E34-1D62-0636F487F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23E5A-0308-310D-3DA6-D337D4AC0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18959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420A6-9BD5-9901-D1D6-4F060D85C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E31A4-3F9F-6BF5-378A-FB8F98361E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B13953-6EEE-E402-720F-C83A1A35C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5FF65C-D1FA-6CF8-BC1B-8535C3104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565E5F-0DC6-E173-AEA2-B979933ED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233A8F-5416-0556-A97A-B7089319B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48051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F4CA5-8443-F363-A688-1AA0F26E2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DF566F-C16D-0E7E-DCD2-3E2746FCD7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54E71A-8392-127B-AC4D-FA9B7114C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E4B985-FDAB-C67B-4535-3586A012C2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7A599A-6DD0-97AD-4698-AA3BF99FD4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08B9FD-0FDF-D7EB-4059-7833A1011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1B8477-2E29-794B-62A7-3A4EDFD5D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F145B3-3167-4049-DED8-FF2A2DC4B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909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microsoft.com/office/2007/relationships/hdphoto" Target="../media/hdphoto1.wdp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30B2BD-1C9C-29C6-A268-C3D9F3549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79E99-1C78-44AC-E437-3F12A1023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1EBC04-AB00-DDBE-8E8A-88C48B4F5A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C7C42-1F58-8C74-B05F-47DF06EA66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6A5C3-6027-72D4-60FD-AEB029A518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757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20" r:id="rId3"/>
    <p:sldLayoutId id="2147483721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4" indent="-228604" algn="l" defTabSz="914411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5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1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7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30B2BD-1C9C-29C6-A268-C3D9F3549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79E99-1C78-44AC-E437-3F12A1023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1EBC04-AB00-DDBE-8E8A-88C48B4F5A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C7C42-1F58-8C74-B05F-47DF06EA66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6A5C3-6027-72D4-60FD-AEB029A518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389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4" indent="-228604" algn="l" defTabSz="914411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5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1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7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30B2BD-1C9C-29C6-A268-C3D9F3549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79E99-1C78-44AC-E437-3F12A1023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554327-9A17-6BF9-B0A5-39F19189F2AD}"/>
              </a:ext>
            </a:extLst>
          </p:cNvPr>
          <p:cNvSpPr txBox="1"/>
          <p:nvPr userDrawn="1"/>
        </p:nvSpPr>
        <p:spPr>
          <a:xfrm>
            <a:off x="0" y="6583681"/>
            <a:ext cx="12192000" cy="369460"/>
          </a:xfrm>
          <a:prstGeom prst="rect">
            <a:avLst/>
          </a:prstGeom>
          <a:solidFill>
            <a:srgbClr val="C4040C"/>
          </a:solidFill>
        </p:spPr>
        <p:txBody>
          <a:bodyPr wrap="square" rtlCol="0">
            <a:spAutoFit/>
          </a:bodyPr>
          <a:lstStyle/>
          <a:p>
            <a:endParaRPr lang="en-US" sz="1801" dirty="0"/>
          </a:p>
        </p:txBody>
      </p:sp>
    </p:spTree>
    <p:extLst>
      <p:ext uri="{BB962C8B-B14F-4D97-AF65-F5344CB8AC3E}">
        <p14:creationId xmlns:p14="http://schemas.microsoft.com/office/powerpoint/2010/main" val="10610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4" indent="-228604" algn="l" defTabSz="914411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5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1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7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30B2BD-1C9C-29C6-A268-C3D9F3549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79E99-1C78-44AC-E437-3F12A1023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1EBC04-AB00-DDBE-8E8A-88C48B4F5A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C7C42-1F58-8C74-B05F-47DF06EA66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6A5C3-6027-72D4-60FD-AEB029A518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A person and person with flowers in their hair&#10;&#10;Description automatically generated">
            <a:extLst>
              <a:ext uri="{FF2B5EF4-FFF2-40B4-BE49-F238E27FC236}">
                <a16:creationId xmlns:a16="http://schemas.microsoft.com/office/drawing/2014/main" id="{9187D594-90F1-BCA8-B509-42FB71AA066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3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42"/>
          <a:stretch/>
        </p:blipFill>
        <p:spPr>
          <a:xfrm>
            <a:off x="64654" y="53398"/>
            <a:ext cx="1206269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1288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4" indent="-228604" algn="l" defTabSz="914411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5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1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7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404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30B2BD-1C9C-29C6-A268-C3D9F3549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79E99-1C78-44AC-E437-3F12A1023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1EBC04-AB00-DDBE-8E8A-88C48B4F5A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C7C42-1F58-8C74-B05F-47DF06EA66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6A5C3-6027-72D4-60FD-AEB029A518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A logo on a black background&#10;&#10;Description automatically generated">
            <a:extLst>
              <a:ext uri="{FF2B5EF4-FFF2-40B4-BE49-F238E27FC236}">
                <a16:creationId xmlns:a16="http://schemas.microsoft.com/office/drawing/2014/main" id="{56B0CA07-A889-5C47-6B25-DADD5CADC6B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776" y="5900897"/>
            <a:ext cx="2954452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88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4" indent="-228604" algn="l" defTabSz="914411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5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1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7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404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30B2BD-1C9C-29C6-A268-C3D9F3549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79E99-1C78-44AC-E437-3F12A1023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1EBC04-AB00-DDBE-8E8A-88C48B4F5A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C7C42-1F58-8C74-B05F-47DF06EA66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6A5C3-6027-72D4-60FD-AEB029A518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 descr="A red and white logo&#10;&#10;Description automatically generated">
            <a:extLst>
              <a:ext uri="{FF2B5EF4-FFF2-40B4-BE49-F238E27FC236}">
                <a16:creationId xmlns:a16="http://schemas.microsoft.com/office/drawing/2014/main" id="{2C01DBF7-263D-7122-BEAF-4E6EDBEB359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642" y="5900897"/>
            <a:ext cx="465172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983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4" indent="-228604" algn="l" defTabSz="914411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5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1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7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DACDA7-C66A-E5E6-98EA-A1A63F576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9050A-5BDA-2FD7-352D-16FCDCE888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15C698-61EE-76DC-BF1D-4148832902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C85BBC-3EA9-4568-B8AF-62071CE307E0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731E14-7178-09D4-2810-9D5F0D2B26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E37DBA-8B99-A97B-D410-5AD247B06C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9C51EE5-990C-4280-A6E5-3FC5FCF776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65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4" indent="-228604" algn="l" defTabSz="914411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5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1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7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282012"/>
            <a:ext cx="10515600" cy="6665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230595"/>
            <a:ext cx="10515600" cy="49292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92C82-A379-4545-9012-2E0C55996908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DE6D7-F04D-7741-82FC-941AB368F7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221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86" r:id="rId10"/>
    <p:sldLayoutId id="2147483787" r:id="rId11"/>
    <p:sldLayoutId id="2147483757" r:id="rId12"/>
    <p:sldLayoutId id="2147483758" r:id="rId13"/>
    <p:sldLayoutId id="2147483759" r:id="rId14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4" indent="-228604" algn="l" defTabSz="914411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5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1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7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600">
          <p15:clr>
            <a:srgbClr val="F26B43"/>
          </p15:clr>
        </p15:guide>
        <p15:guide id="4" pos="384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30B2BD-1C9C-29C6-A268-C3D9F3549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79E99-1C78-44AC-E437-3F12A1023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1EBC04-AB00-DDBE-8E8A-88C48B4F5A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34B9A0-71C0-4990-8768-0BE364B179F1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C7C42-1F58-8C74-B05F-47DF06EA66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6A5C3-6027-72D4-60FD-AEB029A518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AA87A8-8944-465A-8EFC-12185D9B1C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020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4" indent="-228604" algn="l" defTabSz="914411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5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1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7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2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35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35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43.sv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2.jpg"/><Relationship Id="rId5" Type="http://schemas.openxmlformats.org/officeDocument/2006/relationships/image" Target="../media/image51.jpeg"/><Relationship Id="rId4" Type="http://schemas.openxmlformats.org/officeDocument/2006/relationships/image" Target="../media/image5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chd.nih.gov/health/topics/idds/conditioninfo/defaul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2.xml"/><Relationship Id="rId5" Type="http://schemas.openxmlformats.org/officeDocument/2006/relationships/hyperlink" Target="https://www.google.com/search?q=what+is+the+average+life+expectancy+for+someone+with+down+syndrome&amp;rlz=1C1GCEA_enUS1168US1168&amp;oq=what+is+the+average+life+expectancy+for+some&amp;gs_lcrp=EgZjaHJvbWUqBwgAEAAYgAQyBwgAEAAYgAQyBggBEEUYOTIHCAIQABiABDIHCAMQABiABDIHCAQQABiABDIHCAUQABiABDIHCAYQABiABDIHCAcQABiABDIHCAgQABiABDIHCAkQABiABNIBCTE2NTMwajBqN6gCALACAA&amp;sourceid=chrome&amp;ie=UTF-8" TargetMode="Externa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4.png"/><Relationship Id="rId5" Type="http://schemas.openxmlformats.org/officeDocument/2006/relationships/hyperlink" Target="http://www.ndss.org/wp-content/uploads/2017/11/Aging-and-Down-Syndrome.pdf" TargetMode="Externa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and person with flowers in their hair&#10;&#10;Description automatically generated">
            <a:extLst>
              <a:ext uri="{FF2B5EF4-FFF2-40B4-BE49-F238E27FC236}">
                <a16:creationId xmlns:a16="http://schemas.microsoft.com/office/drawing/2014/main" id="{20293C05-4B21-F142-06F0-E7DFCF90A67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42"/>
          <a:stretch/>
        </p:blipFill>
        <p:spPr>
          <a:xfrm>
            <a:off x="2361330" y="143890"/>
            <a:ext cx="7345014" cy="4457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8621FD-D63E-1C3F-A0A3-91C623BC3F7E}"/>
              </a:ext>
            </a:extLst>
          </p:cNvPr>
          <p:cNvSpPr txBox="1">
            <a:spLocks/>
          </p:cNvSpPr>
          <p:nvPr/>
        </p:nvSpPr>
        <p:spPr>
          <a:xfrm>
            <a:off x="1284347" y="4601444"/>
            <a:ext cx="9498980" cy="1248133"/>
          </a:xfrm>
          <a:prstGeom prst="rect">
            <a:avLst/>
          </a:prstGeom>
          <a:noFill/>
          <a:effectLst>
            <a:softEdge rad="63500"/>
          </a:effectLst>
        </p:spPr>
        <p:txBody>
          <a:bodyPr>
            <a:noAutofit/>
          </a:bodyPr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Screening for Dementia in Persons Living with an Intellectual Developmental Disability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0699B2A-EE6A-FCA6-DB0D-C4F5C581E4D2}"/>
              </a:ext>
            </a:extLst>
          </p:cNvPr>
          <p:cNvSpPr txBox="1">
            <a:spLocks/>
          </p:cNvSpPr>
          <p:nvPr/>
        </p:nvSpPr>
        <p:spPr>
          <a:xfrm>
            <a:off x="3655604" y="5682836"/>
            <a:ext cx="4756466" cy="888787"/>
          </a:xfrm>
          <a:prstGeom prst="rect">
            <a:avLst/>
          </a:prstGeom>
          <a:noFill/>
          <a:effectLst>
            <a:softEdge rad="63500"/>
          </a:effectLst>
        </p:spPr>
        <p:txBody>
          <a:bodyPr>
            <a:noAutofit/>
          </a:bodyPr>
          <a:lstStyle>
            <a:lvl1pPr marL="228604" indent="-228604" algn="l" defTabSz="914411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5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1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7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8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4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/>
              <a:t>Jody Krainer, MSW, LCSW, MBA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1" dirty="0"/>
              <a:t>NTG Affiliated Regional Trainer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1" dirty="0"/>
              <a:t>Dementia Diagnostic Clinic Network Manager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1" dirty="0"/>
              <a:t>Wisconsin Dementia Resource Network</a:t>
            </a:r>
          </a:p>
        </p:txBody>
      </p:sp>
      <p:pic>
        <p:nvPicPr>
          <p:cNvPr id="10" name="Picture 9" descr="A black background with red text&#10;&#10;AI-generated content may be incorrect.">
            <a:extLst>
              <a:ext uri="{FF2B5EF4-FFF2-40B4-BE49-F238E27FC236}">
                <a16:creationId xmlns:a16="http://schemas.microsoft.com/office/drawing/2014/main" id="{757C5295-36D1-A5E6-80D8-C41EAD09C9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98"/>
          <a:stretch>
            <a:fillRect/>
          </a:stretch>
        </p:blipFill>
        <p:spPr>
          <a:xfrm>
            <a:off x="352171" y="5898629"/>
            <a:ext cx="2270347" cy="457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B07A88B-1C37-C3AE-D34C-5CD11B82096B}"/>
              </a:ext>
            </a:extLst>
          </p:cNvPr>
          <p:cNvSpPr txBox="1"/>
          <p:nvPr/>
        </p:nvSpPr>
        <p:spPr>
          <a:xfrm>
            <a:off x="9444201" y="5948990"/>
            <a:ext cx="23956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>
                <a:solidFill>
                  <a:srgbClr val="C00000"/>
                </a:solidFill>
              </a:rPr>
              <a:t>Crisis Prevention Summit April 23, 2026</a:t>
            </a:r>
          </a:p>
        </p:txBody>
      </p:sp>
    </p:spTree>
    <p:extLst>
      <p:ext uri="{BB962C8B-B14F-4D97-AF65-F5344CB8AC3E}">
        <p14:creationId xmlns:p14="http://schemas.microsoft.com/office/powerpoint/2010/main" val="1113051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A5069C-58EB-F0BD-0160-E94A4BEE7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thoscope PNG">
            <a:extLst>
              <a:ext uri="{FF2B5EF4-FFF2-40B4-BE49-F238E27FC236}">
                <a16:creationId xmlns:a16="http://schemas.microsoft.com/office/drawing/2014/main" id="{CF92550B-EBA2-2F29-2F41-7F68621D3C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6"/>
          <a:stretch>
            <a:fillRect/>
          </a:stretch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60BFFBDA-7868-3B65-7853-2455D84EC375}"/>
              </a:ext>
            </a:extLst>
          </p:cNvPr>
          <p:cNvSpPr txBox="1">
            <a:spLocks/>
          </p:cNvSpPr>
          <p:nvPr/>
        </p:nvSpPr>
        <p:spPr>
          <a:xfrm>
            <a:off x="5588516" y="2113316"/>
            <a:ext cx="5291663" cy="3752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4" indent="-228604" algn="l" defTabSz="914411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5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1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7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8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4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95" lvl="1" indent="-228600" defTabSz="914400">
              <a:spcBef>
                <a:spcPts val="0"/>
              </a:spcBef>
              <a:defRPr/>
            </a:pPr>
            <a:r>
              <a:rPr lang="en-US" sz="2000" dirty="0"/>
              <a:t>There needs to be a noticeable, </a:t>
            </a:r>
            <a:r>
              <a:rPr lang="en-US" sz="2000" b="1" dirty="0">
                <a:solidFill>
                  <a:srgbClr val="C00000"/>
                </a:solidFill>
              </a:rPr>
              <a:t>measurable decline </a:t>
            </a:r>
            <a:r>
              <a:rPr lang="en-US" sz="2000" dirty="0"/>
              <a:t>in</a:t>
            </a:r>
            <a:r>
              <a:rPr lang="en-US" sz="2000" b="1" dirty="0"/>
              <a:t> </a:t>
            </a:r>
            <a:r>
              <a:rPr lang="en-US" sz="2000" dirty="0"/>
              <a:t>the person’s </a:t>
            </a:r>
            <a:r>
              <a:rPr lang="en-US" sz="2000" b="1" dirty="0">
                <a:solidFill>
                  <a:srgbClr val="C00000"/>
                </a:solidFill>
              </a:rPr>
              <a:t>cognitive </a:t>
            </a:r>
            <a:r>
              <a:rPr lang="en-US" sz="2000" dirty="0"/>
              <a:t>abilities, a decline from a previous higher level.  </a:t>
            </a:r>
          </a:p>
          <a:p>
            <a:pPr marL="457195" lvl="1" indent="-228600" defTabSz="914400">
              <a:spcBef>
                <a:spcPts val="0"/>
              </a:spcBef>
              <a:defRPr/>
            </a:pPr>
            <a:endParaRPr lang="en-US" sz="2000" dirty="0"/>
          </a:p>
          <a:p>
            <a:pPr marL="457195" lvl="1" indent="-228600" defTabSz="914400">
              <a:spcBef>
                <a:spcPts val="0"/>
              </a:spcBef>
              <a:defRPr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There needs to be a noticeable </a:t>
            </a:r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decline 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in</a:t>
            </a:r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the person’s </a:t>
            </a:r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function, 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a decline from a previous higher level.</a:t>
            </a:r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  </a:t>
            </a:r>
          </a:p>
          <a:p>
            <a:pPr marL="457195" lvl="1" indent="-228600" defTabSz="914400">
              <a:spcBef>
                <a:spcPts val="0"/>
              </a:spcBef>
              <a:defRPr/>
            </a:pP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  <a:p>
            <a:pPr marL="457195" lvl="1" indent="-228600" defTabSz="914400">
              <a:spcBef>
                <a:spcPts val="0"/>
              </a:spcBef>
              <a:defRPr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The cognitive/behavior changes are </a:t>
            </a:r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not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 due to a </a:t>
            </a:r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medical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 or </a:t>
            </a:r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psychiatric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 reason. </a:t>
            </a:r>
          </a:p>
          <a:p>
            <a:pPr indent="-228600" defTabSz="914400"/>
            <a:endParaRPr lang="en-US" sz="2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D928CAC-FD76-BEE0-6BB8-71DBE9DFED29}"/>
              </a:ext>
            </a:extLst>
          </p:cNvPr>
          <p:cNvSpPr txBox="1">
            <a:spLocks/>
          </p:cNvSpPr>
          <p:nvPr/>
        </p:nvSpPr>
        <p:spPr>
          <a:xfrm>
            <a:off x="5890222" y="1255445"/>
            <a:ext cx="5501680" cy="703322"/>
          </a:xfrm>
          <a:prstGeom prst="rect">
            <a:avLst/>
          </a:prstGeom>
        </p:spPr>
        <p:txBody>
          <a:bodyPr/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Diagnosing Dementia</a:t>
            </a:r>
          </a:p>
        </p:txBody>
      </p:sp>
      <p:pic>
        <p:nvPicPr>
          <p:cNvPr id="6" name="Picture 5" descr="A red and white logo&#10;&#10;Description automatically generated">
            <a:extLst>
              <a:ext uri="{FF2B5EF4-FFF2-40B4-BE49-F238E27FC236}">
                <a16:creationId xmlns:a16="http://schemas.microsoft.com/office/drawing/2014/main" id="{4ADA5E29-BE87-AC23-50FC-2431DCAB16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341" y="5811203"/>
            <a:ext cx="464820" cy="7315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1CB1D2-A48D-02D2-999D-1B4F4AB92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02" y="216925"/>
            <a:ext cx="4154116" cy="53949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E3A9CD-154A-BBE8-AEC0-BDC4555D911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252"/>
          <a:stretch/>
        </p:blipFill>
        <p:spPr>
          <a:xfrm>
            <a:off x="1253872" y="738366"/>
            <a:ext cx="4457348" cy="58043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30197A-54D9-A61C-19C9-6008F20E4A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6637" y="3533808"/>
            <a:ext cx="7721923" cy="31557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AED387-AB25-DE32-328A-82CA9927B3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1074"/>
          <a:stretch>
            <a:fillRect/>
          </a:stretch>
        </p:blipFill>
        <p:spPr>
          <a:xfrm>
            <a:off x="5104899" y="168468"/>
            <a:ext cx="6945385" cy="67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5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CC20DA-4185-2C7C-084B-5A6667DB0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thoscope PNG">
            <a:extLst>
              <a:ext uri="{FF2B5EF4-FFF2-40B4-BE49-F238E27FC236}">
                <a16:creationId xmlns:a16="http://schemas.microsoft.com/office/drawing/2014/main" id="{D58CBEBE-5080-C874-950E-ACAA7525B7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6"/>
          <a:stretch>
            <a:fillRect/>
          </a:stretch>
        </p:blipFill>
        <p:spPr>
          <a:xfrm>
            <a:off x="-15710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0E2BB1FB-92B7-7345-D324-6CD03D7ABC48}"/>
              </a:ext>
            </a:extLst>
          </p:cNvPr>
          <p:cNvSpPr txBox="1">
            <a:spLocks/>
          </p:cNvSpPr>
          <p:nvPr/>
        </p:nvSpPr>
        <p:spPr>
          <a:xfrm>
            <a:off x="5588516" y="2113316"/>
            <a:ext cx="5291663" cy="3752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4" indent="-228604" algn="l" defTabSz="914411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5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1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7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8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4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95" lvl="1" indent="-228600" defTabSz="914400">
              <a:spcBef>
                <a:spcPts val="0"/>
              </a:spcBef>
              <a:defRPr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There needs to be a noticeable, </a:t>
            </a:r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measurable decline 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in</a:t>
            </a:r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the person’s </a:t>
            </a:r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cognitive 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abilities, a decline from a previous higher level.  </a:t>
            </a:r>
          </a:p>
          <a:p>
            <a:pPr marL="457195" lvl="1" indent="-228600" defTabSz="914400">
              <a:spcBef>
                <a:spcPts val="0"/>
              </a:spcBef>
              <a:defRPr/>
            </a:pPr>
            <a:endParaRPr lang="en-US" sz="2000" dirty="0"/>
          </a:p>
          <a:p>
            <a:pPr marL="457195" lvl="1" indent="-228600" defTabSz="914400">
              <a:spcBef>
                <a:spcPts val="0"/>
              </a:spcBef>
              <a:defRPr/>
            </a:pPr>
            <a:r>
              <a:rPr lang="en-US" sz="2000" dirty="0"/>
              <a:t>There needs to be a noticeable </a:t>
            </a:r>
            <a:r>
              <a:rPr lang="en-US" sz="2000" b="1" dirty="0">
                <a:solidFill>
                  <a:srgbClr val="C00000"/>
                </a:solidFill>
              </a:rPr>
              <a:t>decline </a:t>
            </a:r>
            <a:r>
              <a:rPr lang="en-US" sz="2000" dirty="0"/>
              <a:t>in</a:t>
            </a:r>
            <a:r>
              <a:rPr lang="en-US" sz="2000" b="1" dirty="0"/>
              <a:t> </a:t>
            </a:r>
            <a:r>
              <a:rPr lang="en-US" sz="2000" dirty="0"/>
              <a:t>the person’s </a:t>
            </a:r>
            <a:r>
              <a:rPr lang="en-US" sz="2000" b="1" dirty="0">
                <a:solidFill>
                  <a:srgbClr val="C00000"/>
                </a:solidFill>
              </a:rPr>
              <a:t>function</a:t>
            </a:r>
            <a:r>
              <a:rPr lang="en-US" sz="2000" b="1" dirty="0"/>
              <a:t>, </a:t>
            </a:r>
            <a:r>
              <a:rPr lang="en-US" sz="2000" dirty="0"/>
              <a:t>a decline from a previous higher level.</a:t>
            </a:r>
            <a:r>
              <a:rPr lang="en-US" sz="2000" b="1" dirty="0"/>
              <a:t>  </a:t>
            </a:r>
          </a:p>
          <a:p>
            <a:pPr marL="457195" lvl="1" indent="-228600" defTabSz="914400">
              <a:spcBef>
                <a:spcPts val="0"/>
              </a:spcBef>
              <a:defRPr/>
            </a:pPr>
            <a:endParaRPr lang="en-US" sz="2000" dirty="0"/>
          </a:p>
          <a:p>
            <a:pPr marL="457195" lvl="1" indent="-228600" defTabSz="914400">
              <a:spcBef>
                <a:spcPts val="0"/>
              </a:spcBef>
              <a:defRPr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The cognitive/behavior changes are </a:t>
            </a:r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not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 due to a </a:t>
            </a:r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medical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 or </a:t>
            </a:r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psychiatric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 reason</a:t>
            </a:r>
            <a:r>
              <a:rPr lang="en-US" sz="2000" dirty="0"/>
              <a:t>. </a:t>
            </a:r>
          </a:p>
          <a:p>
            <a:pPr indent="-228600" defTabSz="914400"/>
            <a:endParaRPr lang="en-US" sz="2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71AB92-0226-C093-B2AF-810482E08EFE}"/>
              </a:ext>
            </a:extLst>
          </p:cNvPr>
          <p:cNvSpPr txBox="1">
            <a:spLocks/>
          </p:cNvSpPr>
          <p:nvPr/>
        </p:nvSpPr>
        <p:spPr>
          <a:xfrm>
            <a:off x="5890222" y="1255445"/>
            <a:ext cx="5501680" cy="703322"/>
          </a:xfrm>
          <a:prstGeom prst="rect">
            <a:avLst/>
          </a:prstGeom>
        </p:spPr>
        <p:txBody>
          <a:bodyPr/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Diagnosing Dementia</a:t>
            </a:r>
          </a:p>
        </p:txBody>
      </p:sp>
      <p:pic>
        <p:nvPicPr>
          <p:cNvPr id="6" name="Picture 5" descr="A red and white logo&#10;&#10;Description automatically generated">
            <a:extLst>
              <a:ext uri="{FF2B5EF4-FFF2-40B4-BE49-F238E27FC236}">
                <a16:creationId xmlns:a16="http://schemas.microsoft.com/office/drawing/2014/main" id="{82E6A3AB-8894-A146-28BB-03537C3A7D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341" y="5811203"/>
            <a:ext cx="464820" cy="73152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34F8FFA-10B3-1000-C6E1-D5EED1063368}"/>
              </a:ext>
            </a:extLst>
          </p:cNvPr>
          <p:cNvSpPr txBox="1">
            <a:spLocks/>
          </p:cNvSpPr>
          <p:nvPr/>
        </p:nvSpPr>
        <p:spPr>
          <a:xfrm>
            <a:off x="5728368" y="4436884"/>
            <a:ext cx="5501680" cy="1021235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228604" indent="-228604" algn="l" defTabSz="914411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5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1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7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8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4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b="1" dirty="0">
                <a:solidFill>
                  <a:srgbClr val="C00000"/>
                </a:solidFill>
                <a:latin typeface="+mj-lt"/>
              </a:rPr>
              <a:t>ADLs - activities of daily living</a:t>
            </a:r>
          </a:p>
          <a:p>
            <a:pPr marL="274320" lvl="1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sz="2000" b="1" dirty="0">
                <a:solidFill>
                  <a:srgbClr val="C00000"/>
                </a:solidFill>
                <a:latin typeface="+mj-lt"/>
              </a:rPr>
              <a:t>IADLs - instrumental activities of daily living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CD104A-012B-5D3A-ADE3-ADF7F9DF3D66}"/>
              </a:ext>
            </a:extLst>
          </p:cNvPr>
          <p:cNvSpPr txBox="1"/>
          <p:nvPr/>
        </p:nvSpPr>
        <p:spPr>
          <a:xfrm>
            <a:off x="1585522" y="239066"/>
            <a:ext cx="4304700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Dressing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Bathing/grooming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Toileting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Eating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Ambulation</a:t>
            </a:r>
            <a:endParaRPr kumimoji="0" lang="en-US" sz="18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EF820B-E590-C420-FFFE-35D799AB4F13}"/>
              </a:ext>
            </a:extLst>
          </p:cNvPr>
          <p:cNvSpPr txBox="1"/>
          <p:nvPr/>
        </p:nvSpPr>
        <p:spPr>
          <a:xfrm>
            <a:off x="276903" y="239066"/>
            <a:ext cx="1371600" cy="26517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ADLs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AD5E28-4723-8DCD-4C35-EDC0479311EC}"/>
              </a:ext>
            </a:extLst>
          </p:cNvPr>
          <p:cNvSpPr txBox="1"/>
          <p:nvPr/>
        </p:nvSpPr>
        <p:spPr>
          <a:xfrm>
            <a:off x="274596" y="2112160"/>
            <a:ext cx="1371600" cy="374904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IADLs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E8FA65-4536-5600-FF96-00BBC79007DF}"/>
              </a:ext>
            </a:extLst>
          </p:cNvPr>
          <p:cNvSpPr txBox="1"/>
          <p:nvPr/>
        </p:nvSpPr>
        <p:spPr>
          <a:xfrm>
            <a:off x="1585522" y="2348081"/>
            <a:ext cx="4190619" cy="24006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Driving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Food preparation Housekeeping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Laundry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Finances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C34F9C-7052-CCD7-24EA-4F36714FAAC4}"/>
              </a:ext>
            </a:extLst>
          </p:cNvPr>
          <p:cNvSpPr txBox="1"/>
          <p:nvPr/>
        </p:nvSpPr>
        <p:spPr>
          <a:xfrm>
            <a:off x="1565445" y="4608014"/>
            <a:ext cx="4514844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Yard work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Telephone use Transportation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Medication management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5D14FC-60F0-6414-21EC-DE513F2CADEA}"/>
              </a:ext>
            </a:extLst>
          </p:cNvPr>
          <p:cNvSpPr txBox="1"/>
          <p:nvPr/>
        </p:nvSpPr>
        <p:spPr>
          <a:xfrm>
            <a:off x="0" y="6660955"/>
            <a:ext cx="12192000" cy="182880"/>
          </a:xfrm>
          <a:prstGeom prst="rect">
            <a:avLst/>
          </a:prstGeom>
          <a:solidFill>
            <a:srgbClr val="C4040C"/>
          </a:solidFill>
        </p:spPr>
        <p:txBody>
          <a:bodyPr wrap="square" rtlCol="0">
            <a:spAutoFit/>
          </a:bodyPr>
          <a:lstStyle/>
          <a:p>
            <a:endParaRPr lang="en-US" sz="1801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B73DC77-D47A-1AAB-0BCC-557FF925AD08}"/>
              </a:ext>
            </a:extLst>
          </p:cNvPr>
          <p:cNvSpPr/>
          <p:nvPr/>
        </p:nvSpPr>
        <p:spPr>
          <a:xfrm>
            <a:off x="73188" y="2495982"/>
            <a:ext cx="5585254" cy="4079033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8A7CA4-6B56-01BA-61C4-556BC98E3927}"/>
              </a:ext>
            </a:extLst>
          </p:cNvPr>
          <p:cNvSpPr txBox="1"/>
          <p:nvPr/>
        </p:nvSpPr>
        <p:spPr>
          <a:xfrm rot="19270687">
            <a:off x="-28073" y="4273889"/>
            <a:ext cx="5599593" cy="523220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</a:rPr>
              <a:t>Note, not </a:t>
            </a:r>
            <a:r>
              <a:rPr lang="en-US" sz="2800" b="1" noProof="0" dirty="0">
                <a:solidFill>
                  <a:srgbClr val="C00000"/>
                </a:solidFill>
                <a:latin typeface="Aptos" panose="02110004020202020204"/>
              </a:rPr>
              <a:t>in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</a:rPr>
              <a:t> the NTG-EDSD tool.</a:t>
            </a:r>
          </a:p>
        </p:txBody>
      </p:sp>
    </p:spTree>
    <p:extLst>
      <p:ext uri="{BB962C8B-B14F-4D97-AF65-F5344CB8AC3E}">
        <p14:creationId xmlns:p14="http://schemas.microsoft.com/office/powerpoint/2010/main" val="180303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906D5-6775-4D4F-AE12-4CD42C3B9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836" y="384766"/>
            <a:ext cx="11597488" cy="640937"/>
          </a:xfrm>
        </p:spPr>
        <p:txBody>
          <a:bodyPr>
            <a:noAutofit/>
          </a:bodyPr>
          <a:lstStyle/>
          <a:p>
            <a:r>
              <a:rPr lang="en-US" sz="3401" dirty="0">
                <a:latin typeface="Aptos" panose="020B0004020202020204" pitchFamily="34" charset="0"/>
              </a:rPr>
              <a:t>Early Detection Screen for Dementia for those Living with IDD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EAD9C0-DA30-4D2F-94F1-7BC089065E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600" dirty="0">
                <a:solidFill>
                  <a:schemeClr val="tx1"/>
                </a:solidFill>
                <a:latin typeface="Aptos" panose="020B0004020202020204" pitchFamily="34" charset="0"/>
              </a:rPr>
              <a:t>National Task Group - Early Detection Screen for Dementia</a:t>
            </a:r>
            <a:r>
              <a:rPr lang="en-US" sz="2600" dirty="0">
                <a:latin typeface="Aptos" panose="020B0004020202020204" pitchFamily="34" charset="0"/>
              </a:rPr>
              <a:t> or otherwise known as </a:t>
            </a:r>
            <a:r>
              <a:rPr lang="en-US" sz="2600" b="1" dirty="0">
                <a:solidFill>
                  <a:srgbClr val="C00000"/>
                </a:solidFill>
                <a:latin typeface="Aptos" panose="020B0004020202020204" pitchFamily="34" charset="0"/>
              </a:rPr>
              <a:t>NTG-EDSD</a:t>
            </a:r>
            <a:r>
              <a:rPr lang="en-US" sz="2600" dirty="0">
                <a:latin typeface="Aptos" panose="020B0004020202020204" pitchFamily="34" charset="0"/>
              </a:rPr>
              <a:t> (</a:t>
            </a:r>
            <a:r>
              <a:rPr lang="en-US" sz="2600" dirty="0">
                <a:solidFill>
                  <a:schemeClr val="tx1"/>
                </a:solidFill>
                <a:latin typeface="Aptos" panose="020B0004020202020204" pitchFamily="34" charset="0"/>
              </a:rPr>
              <a:t>Esralew et al 2013).</a:t>
            </a:r>
          </a:p>
          <a:p>
            <a:pPr>
              <a:spcAft>
                <a:spcPts val="1200"/>
              </a:spcAft>
            </a:pPr>
            <a:r>
              <a:rPr lang="en-US" sz="2600" dirty="0">
                <a:solidFill>
                  <a:schemeClr val="tx1"/>
                </a:solidFill>
                <a:latin typeface="Aptos" panose="020B0004020202020204" pitchFamily="34" charset="0"/>
              </a:rPr>
              <a:t>Adapted from the Dementia Screening Questionnaire for Individuals with Intellectual Disabilities (DSQIID), Deb et al (2007).</a:t>
            </a:r>
          </a:p>
          <a:p>
            <a:pPr>
              <a:spcAft>
                <a:spcPts val="1200"/>
              </a:spcAft>
            </a:pPr>
            <a:r>
              <a:rPr lang="en-US" sz="2600" dirty="0">
                <a:solidFill>
                  <a:schemeClr val="tx1"/>
                </a:solidFill>
                <a:latin typeface="Aptos" panose="020B0004020202020204" pitchFamily="34" charset="0"/>
              </a:rPr>
              <a:t>The manual comes in multiple languages: English, French, Italian, and Spanish. </a:t>
            </a:r>
          </a:p>
          <a:p>
            <a:pPr>
              <a:spcAft>
                <a:spcPts val="1200"/>
              </a:spcAft>
            </a:pPr>
            <a:r>
              <a:rPr lang="en-US" sz="2600" dirty="0">
                <a:latin typeface="Aptos" panose="020B0004020202020204" pitchFamily="34" charset="0"/>
              </a:rPr>
              <a:t>The form comes in numerous languages: English (paper &amp; electronic), Dutch, Finnish, French, Greek, German, Italian, Japanese, Scottish, Spanish (No. American), Chinese, Japanese, and Spanish (European).</a:t>
            </a:r>
          </a:p>
          <a:p>
            <a:pPr marL="0" indent="0">
              <a:buNone/>
            </a:pPr>
            <a:endParaRPr lang="en-US" sz="2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3B1A81-C848-2806-890C-4103975B6229}"/>
              </a:ext>
            </a:extLst>
          </p:cNvPr>
          <p:cNvSpPr txBox="1"/>
          <p:nvPr/>
        </p:nvSpPr>
        <p:spPr>
          <a:xfrm>
            <a:off x="2133601" y="6096002"/>
            <a:ext cx="7391401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National Task Group Early Detection Screen for Dementia, NTG-EDSD, Manual</a:t>
            </a:r>
          </a:p>
        </p:txBody>
      </p:sp>
      <p:pic>
        <p:nvPicPr>
          <p:cNvPr id="5" name="Picture 4" descr="A red and white logo&#10;&#10;Description automatically generated">
            <a:extLst>
              <a:ext uri="{FF2B5EF4-FFF2-40B4-BE49-F238E27FC236}">
                <a16:creationId xmlns:a16="http://schemas.microsoft.com/office/drawing/2014/main" id="{A5A2B1C5-1E1E-A074-D14B-36D4DF21E0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341" y="5811203"/>
            <a:ext cx="4648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569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906D5-6775-4D4F-AE12-4CD42C3B9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798" y="392538"/>
            <a:ext cx="10954878" cy="640937"/>
          </a:xfrm>
        </p:spPr>
        <p:txBody>
          <a:bodyPr>
            <a:noAutofit/>
          </a:bodyPr>
          <a:lstStyle/>
          <a:p>
            <a:r>
              <a:rPr lang="en-US" dirty="0">
                <a:latin typeface="Aptos" panose="020B0004020202020204" pitchFamily="34" charset="0"/>
              </a:rPr>
              <a:t>NTG-EDSD</a:t>
            </a:r>
            <a:endParaRPr lang="en-US" sz="4000" dirty="0">
              <a:latin typeface="Aptos" panose="020B00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EAD9C0-DA30-4D2F-94F1-7BC089065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28045"/>
            <a:ext cx="10153455" cy="504891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dirty="0">
                <a:latin typeface="Aptos" panose="020B0004020202020204" pitchFamily="34" charset="0"/>
              </a:rPr>
              <a:t>It is </a:t>
            </a:r>
            <a:r>
              <a:rPr lang="en-US" b="1" dirty="0">
                <a:solidFill>
                  <a:srgbClr val="C00000"/>
                </a:solidFill>
                <a:latin typeface="Aptos" panose="020B0004020202020204" pitchFamily="34" charset="0"/>
              </a:rPr>
              <a:t>not a clinical assessment tool or diagnostic instrument.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prstClr val="black"/>
              </a:buClr>
              <a:defRPr/>
            </a:pPr>
            <a:r>
              <a:rPr lang="en-US" dirty="0">
                <a:solidFill>
                  <a:prstClr val="black"/>
                </a:solidFill>
                <a:latin typeface="Aptos" panose="020B0004020202020204" pitchFamily="34" charset="0"/>
              </a:rPr>
              <a:t>An administrative screen that creates a </a:t>
            </a:r>
            <a:r>
              <a:rPr lang="en-US" b="1" dirty="0">
                <a:solidFill>
                  <a:srgbClr val="C00000"/>
                </a:solidFill>
                <a:latin typeface="Aptos" panose="020B0004020202020204" pitchFamily="34" charset="0"/>
              </a:rPr>
              <a:t>visual overview and flagging system</a:t>
            </a:r>
            <a:r>
              <a:rPr lang="en-US" dirty="0">
                <a:solidFill>
                  <a:prstClr val="black"/>
                </a:solidFill>
                <a:latin typeface="Aptos" panose="020B0004020202020204" pitchFamily="34" charset="0"/>
              </a:rPr>
              <a:t>.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prstClr val="black"/>
              </a:buClr>
              <a:defRPr/>
            </a:pPr>
            <a:endParaRPr lang="en-US" dirty="0">
              <a:solidFill>
                <a:prstClr val="black"/>
              </a:solidFill>
              <a:latin typeface="Aptos" panose="020B00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prstClr val="black"/>
              </a:buClr>
              <a:defRPr/>
            </a:pPr>
            <a:endParaRPr lang="en-US" dirty="0">
              <a:solidFill>
                <a:prstClr val="black"/>
              </a:solidFill>
              <a:latin typeface="Aptos" panose="020B00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prstClr val="black"/>
              </a:buClr>
              <a:defRPr/>
            </a:pPr>
            <a:endParaRPr lang="en-US" dirty="0">
              <a:solidFill>
                <a:prstClr val="black"/>
              </a:solidFill>
              <a:latin typeface="Aptos" panose="020B0004020202020204" pitchFamily="34" charset="0"/>
            </a:endParaRPr>
          </a:p>
          <a:p>
            <a:pPr marL="228604" marR="0" lvl="0" indent="-228604" algn="l" defTabSz="914411" rtl="0" eaLnBrk="1" fontAlgn="auto" latinLnBrk="0" hangingPunct="1">
              <a:lnSpc>
                <a:spcPct val="120000"/>
              </a:lnSpc>
              <a:spcBef>
                <a:spcPts val="0"/>
              </a:spcBef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latin typeface="Aptos" panose="020B0004020202020204" pitchFamily="34" charset="0"/>
              </a:rPr>
              <a:t>A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</a:rPr>
              <a:t>n </a:t>
            </a:r>
            <a:r>
              <a:rPr lang="en-US" dirty="0">
                <a:latin typeface="Aptos" panose="020B0004020202020204" pitchFamily="34" charset="0"/>
              </a:rPr>
              <a:t>informant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</a:rPr>
              <a:t>-based rating tool</a:t>
            </a:r>
            <a:r>
              <a:rPr lang="en-US" dirty="0">
                <a:latin typeface="Aptos" panose="020B0004020202020204" pitchFamily="34" charset="0"/>
              </a:rPr>
              <a:t> that should be done by someone who has known the person for at least 6 months. </a:t>
            </a:r>
            <a:endParaRPr lang="en-US" dirty="0">
              <a:solidFill>
                <a:prstClr val="black"/>
              </a:solidFill>
              <a:latin typeface="Aptos" panose="020B0004020202020204" pitchFamily="34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  <a:defRPr/>
            </a:pPr>
            <a:r>
              <a:rPr lang="en-US" dirty="0">
                <a:solidFill>
                  <a:prstClr val="black"/>
                </a:solidFill>
                <a:latin typeface="Aptos" panose="020B0004020202020204" pitchFamily="34" charset="0"/>
              </a:rPr>
              <a:t>Takes 15 to 60 minutes to complete, four primary sections.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3B1A81-C848-2806-890C-4103975B6229}"/>
              </a:ext>
            </a:extLst>
          </p:cNvPr>
          <p:cNvSpPr txBox="1"/>
          <p:nvPr/>
        </p:nvSpPr>
        <p:spPr>
          <a:xfrm>
            <a:off x="2133601" y="6096002"/>
            <a:ext cx="7391401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National Task Group Early Detection Screen for Dementia, NTG-EDSD, Manual</a:t>
            </a:r>
          </a:p>
        </p:txBody>
      </p:sp>
      <p:pic>
        <p:nvPicPr>
          <p:cNvPr id="5" name="Picture 4" descr="A red and white logo&#10;&#10;Description automatically generated">
            <a:extLst>
              <a:ext uri="{FF2B5EF4-FFF2-40B4-BE49-F238E27FC236}">
                <a16:creationId xmlns:a16="http://schemas.microsoft.com/office/drawing/2014/main" id="{4FB275B3-4606-2009-863D-B87675BE1E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341" y="5811203"/>
            <a:ext cx="464820" cy="7315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D7255F-60C7-0E1E-C2E7-AD299C7E10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339" y="2356023"/>
            <a:ext cx="1993565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7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906D5-6775-4D4F-AE12-4CD42C3B9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NTG-EDSD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EAD9C0-DA30-4D2F-94F1-7BC089065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214" y="1177585"/>
            <a:ext cx="10803902" cy="5048918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600" dirty="0"/>
              <a:t>National Task Group on Intellectual Disabilities and Dementia recommends: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/>
              <a:t>Begin doing at age of 40 years for those living with Down Syndrome, then annually there after.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/>
              <a:t>Begin with other at-risk persons with an ID when suspected of experiencing cognitive change, then annually there after.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600" dirty="0"/>
              <a:t>My suggestion,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/>
              <a:t>Complete the initial screen at the time of transition from secondary school to post-school options. Then, do it annually at the age 35 years or if a concern arises prior to then.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/>
              <a:t>Complete the NTG-EDSD on every new admission to  establish their baseline.  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Picture 3" descr="A red and white logo&#10;&#10;Description automatically generated">
            <a:extLst>
              <a:ext uri="{FF2B5EF4-FFF2-40B4-BE49-F238E27FC236}">
                <a16:creationId xmlns:a16="http://schemas.microsoft.com/office/drawing/2014/main" id="{1FD2C22E-FC9E-5FD7-C8B2-6B0DD54EDD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341" y="5811203"/>
            <a:ext cx="4648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0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nual of a task group&#10;&#10;Description automatically generated">
            <a:extLst>
              <a:ext uri="{FF2B5EF4-FFF2-40B4-BE49-F238E27FC236}">
                <a16:creationId xmlns:a16="http://schemas.microsoft.com/office/drawing/2014/main" id="{6943306C-36B4-63CA-9C24-82EC38D6C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4" r="3676"/>
          <a:stretch/>
        </p:blipFill>
        <p:spPr>
          <a:xfrm>
            <a:off x="269664" y="169546"/>
            <a:ext cx="3713614" cy="4937760"/>
          </a:xfrm>
          <a:prstGeom prst="rect">
            <a:avLst/>
          </a:prstGeom>
        </p:spPr>
      </p:pic>
      <p:pic>
        <p:nvPicPr>
          <p:cNvPr id="5" name="Picture 4" descr="A document with text and numbers&#10;&#10;Description automatically generated with medium confidence">
            <a:extLst>
              <a:ext uri="{FF2B5EF4-FFF2-40B4-BE49-F238E27FC236}">
                <a16:creationId xmlns:a16="http://schemas.microsoft.com/office/drawing/2014/main" id="{5C3A7D34-94E9-DA29-1061-37AFDB219C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044" y="818718"/>
            <a:ext cx="3713614" cy="4937760"/>
          </a:xfrm>
          <a:prstGeom prst="rect">
            <a:avLst/>
          </a:prstGeom>
        </p:spPr>
      </p:pic>
      <p:pic>
        <p:nvPicPr>
          <p:cNvPr id="7" name="Picture 6" descr="A list of medical tests&#10;&#10;Description automatically generated">
            <a:extLst>
              <a:ext uri="{FF2B5EF4-FFF2-40B4-BE49-F238E27FC236}">
                <a16:creationId xmlns:a16="http://schemas.microsoft.com/office/drawing/2014/main" id="{9704F6E7-0C0F-052F-471C-4E401AF885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909" y="1686672"/>
            <a:ext cx="3678427" cy="49377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6F80E5-7FAC-D88F-7B5A-B89509B278AC}"/>
              </a:ext>
            </a:extLst>
          </p:cNvPr>
          <p:cNvSpPr txBox="1"/>
          <p:nvPr/>
        </p:nvSpPr>
        <p:spPr>
          <a:xfrm>
            <a:off x="4473264" y="5839227"/>
            <a:ext cx="3245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Instructions, pages 13-14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8B4D1E-9031-F097-EBA1-EB790D7736DC}"/>
              </a:ext>
            </a:extLst>
          </p:cNvPr>
          <p:cNvSpPr txBox="1"/>
          <p:nvPr/>
        </p:nvSpPr>
        <p:spPr>
          <a:xfrm>
            <a:off x="8126424" y="1262798"/>
            <a:ext cx="3913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R/O lab &amp; medical tests, page 15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AD806E8-B669-C3FA-8850-9CF22C1E476B}"/>
              </a:ext>
            </a:extLst>
          </p:cNvPr>
          <p:cNvCxnSpPr/>
          <p:nvPr/>
        </p:nvCxnSpPr>
        <p:spPr>
          <a:xfrm>
            <a:off x="1753386" y="3846136"/>
            <a:ext cx="73529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497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orm with text and images&#10;&#10;Description automatically generated with medium confidence">
            <a:extLst>
              <a:ext uri="{FF2B5EF4-FFF2-40B4-BE49-F238E27FC236}">
                <a16:creationId xmlns:a16="http://schemas.microsoft.com/office/drawing/2014/main" id="{DBF5D655-0ED5-3B33-CD7A-C2CF0E184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48" y="139066"/>
            <a:ext cx="4964965" cy="640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C0433B-7805-6900-1CFC-C89B22538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8780" y="919161"/>
            <a:ext cx="9144000" cy="38747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E64368-6575-CBF5-E1D4-C372A3EFD214}"/>
              </a:ext>
            </a:extLst>
          </p:cNvPr>
          <p:cNvSpPr txBox="1"/>
          <p:nvPr/>
        </p:nvSpPr>
        <p:spPr>
          <a:xfrm>
            <a:off x="6223480" y="6432114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National Task Group Early Detection Screen for Dementia, NTG-EDSD, Manual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4B18EB-F7BD-A178-4871-F98926602997}"/>
              </a:ext>
            </a:extLst>
          </p:cNvPr>
          <p:cNvSpPr txBox="1"/>
          <p:nvPr/>
        </p:nvSpPr>
        <p:spPr>
          <a:xfrm>
            <a:off x="5559127" y="5015509"/>
            <a:ext cx="6262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Establish the individual's baseline,  </a:t>
            </a:r>
          </a:p>
          <a:p>
            <a:pPr algn="ctr"/>
            <a:r>
              <a:rPr lang="en-US" sz="2400" dirty="0"/>
              <a:t>then do annually or when a concern arises.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F3FAE8-7169-B15B-4DBD-DDEAE5C82F52}"/>
              </a:ext>
            </a:extLst>
          </p:cNvPr>
          <p:cNvSpPr txBox="1"/>
          <p:nvPr/>
        </p:nvSpPr>
        <p:spPr>
          <a:xfrm>
            <a:off x="10991654" y="254362"/>
            <a:ext cx="933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Page 1</a:t>
            </a:r>
          </a:p>
        </p:txBody>
      </p:sp>
    </p:spTree>
    <p:extLst>
      <p:ext uri="{BB962C8B-B14F-4D97-AF65-F5344CB8AC3E}">
        <p14:creationId xmlns:p14="http://schemas.microsoft.com/office/powerpoint/2010/main" val="48169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form&#10;&#10;Description automatically generated">
            <a:extLst>
              <a:ext uri="{FF2B5EF4-FFF2-40B4-BE49-F238E27FC236}">
                <a16:creationId xmlns:a16="http://schemas.microsoft.com/office/drawing/2014/main" id="{22C86D17-DC2D-F46A-4F58-86DCC9DCEA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409" y="121920"/>
            <a:ext cx="5184550" cy="65836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702050-E9CA-E7BF-9BB8-BB1E5FE543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82" t="1134" r="573" b="1360"/>
          <a:stretch/>
        </p:blipFill>
        <p:spPr>
          <a:xfrm>
            <a:off x="3997086" y="1795420"/>
            <a:ext cx="8055221" cy="3657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CAC18C-BE32-A5E0-5649-BC9249BBB987}"/>
              </a:ext>
            </a:extLst>
          </p:cNvPr>
          <p:cNvSpPr txBox="1"/>
          <p:nvPr/>
        </p:nvSpPr>
        <p:spPr>
          <a:xfrm>
            <a:off x="8519735" y="6214784"/>
            <a:ext cx="3319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National Task Group Early Detection Screen for Dementia, NTG-EDSD, Manual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6C8910-3BA8-3F0C-6724-5542883FACAC}"/>
              </a:ext>
            </a:extLst>
          </p:cNvPr>
          <p:cNvSpPr txBox="1"/>
          <p:nvPr/>
        </p:nvSpPr>
        <p:spPr>
          <a:xfrm>
            <a:off x="7529267" y="807310"/>
            <a:ext cx="3865964" cy="442674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Feel free to write in comments.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2E30AC-FE8A-6B8C-5AD6-93092BF293D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060" r="10584"/>
          <a:stretch/>
        </p:blipFill>
        <p:spPr>
          <a:xfrm>
            <a:off x="118743" y="1945008"/>
            <a:ext cx="1781666" cy="223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E4A652-A94F-4FEF-9D5B-799420E8D0D0}"/>
              </a:ext>
            </a:extLst>
          </p:cNvPr>
          <p:cNvSpPr txBox="1"/>
          <p:nvPr/>
        </p:nvSpPr>
        <p:spPr>
          <a:xfrm>
            <a:off x="10991654" y="254362"/>
            <a:ext cx="933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Page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90B822-D80C-72E4-00B4-59339D9B66C4}"/>
              </a:ext>
            </a:extLst>
          </p:cNvPr>
          <p:cNvSpPr/>
          <p:nvPr/>
        </p:nvSpPr>
        <p:spPr>
          <a:xfrm>
            <a:off x="2328421" y="1533528"/>
            <a:ext cx="1525335" cy="77724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F2A16F-9BE9-682B-41D7-3616C17A8651}"/>
              </a:ext>
            </a:extLst>
          </p:cNvPr>
          <p:cNvSpPr/>
          <p:nvPr/>
        </p:nvSpPr>
        <p:spPr>
          <a:xfrm>
            <a:off x="2328420" y="2506060"/>
            <a:ext cx="1525335" cy="77724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D8BA5C-5084-9695-9423-757253FFCF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62953">
            <a:off x="8107540" y="2052063"/>
            <a:ext cx="2657856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0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ocument with text and a list&#10;&#10;Description automatically generated with medium confidence">
            <a:extLst>
              <a:ext uri="{FF2B5EF4-FFF2-40B4-BE49-F238E27FC236}">
                <a16:creationId xmlns:a16="http://schemas.microsoft.com/office/drawing/2014/main" id="{B0A29E4B-C845-01CD-B03E-08CE07E729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23" y="121920"/>
            <a:ext cx="6156530" cy="65836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F67B5D-6453-D25B-095F-121A93205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075" y="1853234"/>
            <a:ext cx="8686800" cy="3200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492E46-F443-180B-3A80-D6CE7D191E5A}"/>
              </a:ext>
            </a:extLst>
          </p:cNvPr>
          <p:cNvSpPr/>
          <p:nvPr/>
        </p:nvSpPr>
        <p:spPr>
          <a:xfrm>
            <a:off x="3857624" y="857250"/>
            <a:ext cx="2494165" cy="6096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FFA3A4-2A35-D94A-7E8E-F192D5CDB54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870"/>
          <a:stretch/>
        </p:blipFill>
        <p:spPr>
          <a:xfrm>
            <a:off x="3267075" y="5047008"/>
            <a:ext cx="8686800" cy="5715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BD1FA52-F3F8-402B-F890-C1BCFFE78E4C}"/>
              </a:ext>
            </a:extLst>
          </p:cNvPr>
          <p:cNvSpPr txBox="1"/>
          <p:nvPr/>
        </p:nvSpPr>
        <p:spPr>
          <a:xfrm>
            <a:off x="6465653" y="6428303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National Task Group Early Detection Screen for Dementia, NTG-EDSD, Manual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01711B-63AD-9F41-E219-1D95877ACC44}"/>
              </a:ext>
            </a:extLst>
          </p:cNvPr>
          <p:cNvSpPr txBox="1"/>
          <p:nvPr/>
        </p:nvSpPr>
        <p:spPr>
          <a:xfrm>
            <a:off x="7333129" y="5827273"/>
            <a:ext cx="3753270" cy="442674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Feel free to write in comments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4B039D-C343-BCAA-5050-60897C069250}"/>
              </a:ext>
            </a:extLst>
          </p:cNvPr>
          <p:cNvSpPr txBox="1"/>
          <p:nvPr/>
        </p:nvSpPr>
        <p:spPr>
          <a:xfrm>
            <a:off x="10991654" y="254362"/>
            <a:ext cx="933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Page 3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092CAAA-B442-1AEA-2787-10C804E38B2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391" t="10484" r="7580" b="13796"/>
          <a:stretch>
            <a:fillRect/>
          </a:stretch>
        </p:blipFill>
        <p:spPr>
          <a:xfrm>
            <a:off x="4745435" y="2202180"/>
            <a:ext cx="2701130" cy="237744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60DD4F9-3116-E823-CD83-421AAA1251C1}"/>
              </a:ext>
            </a:extLst>
          </p:cNvPr>
          <p:cNvSpPr/>
          <p:nvPr/>
        </p:nvSpPr>
        <p:spPr>
          <a:xfrm>
            <a:off x="7910352" y="2819399"/>
            <a:ext cx="4043523" cy="152635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64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ocument with text and numbers&#10;&#10;Description automatically generated with medium confidence">
            <a:extLst>
              <a:ext uri="{FF2B5EF4-FFF2-40B4-BE49-F238E27FC236}">
                <a16:creationId xmlns:a16="http://schemas.microsoft.com/office/drawing/2014/main" id="{44776F11-BAF0-4461-1697-89BF41523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6" b="1290"/>
          <a:stretch/>
        </p:blipFill>
        <p:spPr>
          <a:xfrm>
            <a:off x="442639" y="121920"/>
            <a:ext cx="5653361" cy="65836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070743-FC49-A0AF-4D2A-66DB94BA8C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2180" y="2006306"/>
            <a:ext cx="8610600" cy="1752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EB92B01-0F47-B6F3-6BD8-B0548E39A7D5}"/>
              </a:ext>
            </a:extLst>
          </p:cNvPr>
          <p:cNvSpPr/>
          <p:nvPr/>
        </p:nvSpPr>
        <p:spPr>
          <a:xfrm>
            <a:off x="3591122" y="339675"/>
            <a:ext cx="2398915" cy="6096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C4CF93-FDFA-1B95-B462-2BCFB2A9F791}"/>
              </a:ext>
            </a:extLst>
          </p:cNvPr>
          <p:cNvSpPr txBox="1"/>
          <p:nvPr/>
        </p:nvSpPr>
        <p:spPr>
          <a:xfrm>
            <a:off x="6223480" y="6432114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National Task Group Early Detection Screen for Dementia, NTG-EDSD, Manual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FE6983-7823-5E8C-2AEF-9FCFD3A590B3}"/>
              </a:ext>
            </a:extLst>
          </p:cNvPr>
          <p:cNvSpPr txBox="1"/>
          <p:nvPr/>
        </p:nvSpPr>
        <p:spPr>
          <a:xfrm>
            <a:off x="7261495" y="4393525"/>
            <a:ext cx="3753270" cy="442674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Feel free to write in comments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A31E84-459D-8569-A7A6-BE01F19A12AB}"/>
              </a:ext>
            </a:extLst>
          </p:cNvPr>
          <p:cNvSpPr txBox="1"/>
          <p:nvPr/>
        </p:nvSpPr>
        <p:spPr>
          <a:xfrm>
            <a:off x="10991654" y="254362"/>
            <a:ext cx="933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Page 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8C53787-8339-9343-E2CD-FA0C4CCFB8F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056" t="12467" r="4611" b="12919"/>
          <a:stretch>
            <a:fillRect/>
          </a:stretch>
        </p:blipFill>
        <p:spPr>
          <a:xfrm rot="744861">
            <a:off x="6143663" y="347345"/>
            <a:ext cx="1992628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33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E4869D9-3B31-BA0D-9F21-3F701E348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16372"/>
            <a:ext cx="10515600" cy="833698"/>
          </a:xfrm>
        </p:spPr>
        <p:txBody>
          <a:bodyPr>
            <a:normAutofit/>
          </a:bodyPr>
          <a:lstStyle/>
          <a:p>
            <a:r>
              <a:rPr lang="en-US" dirty="0">
                <a:latin typeface="Aptos" panose="020B0004020202020204" pitchFamily="34" charset="0"/>
              </a:rPr>
              <a:t>Overview of Session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235168-68DE-3618-8450-CEB6A2779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4" indent="-34290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Identify the challenges in detecting dementia in those living with an intellectual developmental disability (IDD).</a:t>
            </a:r>
          </a:p>
          <a:p>
            <a:pPr marL="342904" indent="-34290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Provide an overview of National Task Group – Early Detection Screen for Dementia (NTG-EDSD) tool.</a:t>
            </a:r>
          </a:p>
          <a:p>
            <a:pPr marL="342904" indent="-34290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Increase your knowledge on “how to”, and when to complete the NTG-EDSD tool</a:t>
            </a:r>
            <a:r>
              <a:rPr lang="en-US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dirty="0"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4" indent="-34290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Identify the benefits and drawbacks of the NTG-EDSD tool.</a:t>
            </a:r>
          </a:p>
          <a:p>
            <a:pPr marL="342904" indent="-34290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endParaRPr lang="en-US" dirty="0"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4" indent="-34290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endParaRPr lang="en-US" dirty="0"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6" name="Picture 5" descr="A red and white logo&#10;&#10;Description automatically generated">
            <a:extLst>
              <a:ext uri="{FF2B5EF4-FFF2-40B4-BE49-F238E27FC236}">
                <a16:creationId xmlns:a16="http://schemas.microsoft.com/office/drawing/2014/main" id="{2C01DBF7-263D-7122-BEAF-4E6EDBEB35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341" y="5811203"/>
            <a:ext cx="464820" cy="7315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D2EA84-E075-BAA9-6D5A-C9E51E83041C}"/>
              </a:ext>
            </a:extLst>
          </p:cNvPr>
          <p:cNvSpPr txBox="1"/>
          <p:nvPr/>
        </p:nvSpPr>
        <p:spPr>
          <a:xfrm>
            <a:off x="1447413" y="5372417"/>
            <a:ext cx="9732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ptos" panose="020B0004020202020204" pitchFamily="34" charset="0"/>
              </a:rPr>
              <a:t>I have no relevant financial relationships I need to disclose.</a:t>
            </a:r>
          </a:p>
        </p:txBody>
      </p:sp>
    </p:spTree>
    <p:extLst>
      <p:ext uri="{BB962C8B-B14F-4D97-AF65-F5344CB8AC3E}">
        <p14:creationId xmlns:p14="http://schemas.microsoft.com/office/powerpoint/2010/main" val="4052640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ocument with text and numbers&#10;&#10;Description automatically generated with medium confidence">
            <a:extLst>
              <a:ext uri="{FF2B5EF4-FFF2-40B4-BE49-F238E27FC236}">
                <a16:creationId xmlns:a16="http://schemas.microsoft.com/office/drawing/2014/main" id="{3159F454-61FE-E810-2F68-7CC803FDEB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" t="2667" r="1425" b="2222"/>
          <a:stretch/>
        </p:blipFill>
        <p:spPr>
          <a:xfrm>
            <a:off x="459522" y="99061"/>
            <a:ext cx="5287710" cy="65836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EB92B01-0F47-B6F3-6BD8-B0548E39A7D5}"/>
              </a:ext>
            </a:extLst>
          </p:cNvPr>
          <p:cNvSpPr/>
          <p:nvPr/>
        </p:nvSpPr>
        <p:spPr>
          <a:xfrm>
            <a:off x="2905127" y="619125"/>
            <a:ext cx="2762250" cy="47625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796ACA-B3EE-D29B-A56A-0FC119AE55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104" y="3110891"/>
            <a:ext cx="8961120" cy="7723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722FA0F-C7BD-C9F2-B50F-C49BFD873463}"/>
              </a:ext>
            </a:extLst>
          </p:cNvPr>
          <p:cNvSpPr txBox="1"/>
          <p:nvPr/>
        </p:nvSpPr>
        <p:spPr>
          <a:xfrm>
            <a:off x="6223480" y="6432114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National Task Group Early Detection Screen for Dementia, NTG-EDSD, Manual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55CF6F-5DAF-7C12-7DBC-F32F6712ACC8}"/>
              </a:ext>
            </a:extLst>
          </p:cNvPr>
          <p:cNvSpPr txBox="1"/>
          <p:nvPr/>
        </p:nvSpPr>
        <p:spPr>
          <a:xfrm>
            <a:off x="7019505" y="4198925"/>
            <a:ext cx="3753270" cy="442674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Feel free to write in comments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1703F7-E37E-B6AE-D829-0162DBE7DDDE}"/>
              </a:ext>
            </a:extLst>
          </p:cNvPr>
          <p:cNvSpPr txBox="1"/>
          <p:nvPr/>
        </p:nvSpPr>
        <p:spPr>
          <a:xfrm>
            <a:off x="10991654" y="254362"/>
            <a:ext cx="933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Page 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ADEB38-98B8-F881-C578-99B4EE15102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056" t="12467" r="4611" b="12919"/>
          <a:stretch>
            <a:fillRect/>
          </a:stretch>
        </p:blipFill>
        <p:spPr>
          <a:xfrm rot="744861">
            <a:off x="5900857" y="449307"/>
            <a:ext cx="1992628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51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and black form with black text&#10;&#10;Description automatically generated">
            <a:extLst>
              <a:ext uri="{FF2B5EF4-FFF2-40B4-BE49-F238E27FC236}">
                <a16:creationId xmlns:a16="http://schemas.microsoft.com/office/drawing/2014/main" id="{AEF83672-6520-A8C9-34FB-E79BF24409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" t="1388" r="2401"/>
          <a:stretch/>
        </p:blipFill>
        <p:spPr>
          <a:xfrm>
            <a:off x="638175" y="137160"/>
            <a:ext cx="4960942" cy="65836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FBBF19-47F1-502C-2CAA-9CC550B1E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9450" y="1081087"/>
            <a:ext cx="8686800" cy="46958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3E82B4-E629-6FAE-6B7D-AD53E1813B70}"/>
              </a:ext>
            </a:extLst>
          </p:cNvPr>
          <p:cNvSpPr txBox="1"/>
          <p:nvPr/>
        </p:nvSpPr>
        <p:spPr>
          <a:xfrm>
            <a:off x="6223480" y="6432114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National Task Group Early Detection Screen for Dementia, NTG-EDSD, Manual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91E995-E4E7-BA1E-D401-E303034F39AB}"/>
              </a:ext>
            </a:extLst>
          </p:cNvPr>
          <p:cNvSpPr txBox="1"/>
          <p:nvPr/>
        </p:nvSpPr>
        <p:spPr>
          <a:xfrm>
            <a:off x="10991654" y="254362"/>
            <a:ext cx="933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Page 6</a:t>
            </a:r>
          </a:p>
        </p:txBody>
      </p:sp>
    </p:spTree>
    <p:extLst>
      <p:ext uri="{BB962C8B-B14F-4D97-AF65-F5344CB8AC3E}">
        <p14:creationId xmlns:p14="http://schemas.microsoft.com/office/powerpoint/2010/main" val="249344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218BC-97BA-E00F-D779-E226E4CF9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Aptos Display" panose="020B0004020202020204" pitchFamily="34" charset="0"/>
              </a:rPr>
              <a:t>Red Flags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524B2-1A13-1653-2EC2-ACF60F187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230597"/>
            <a:ext cx="10397148" cy="5048918"/>
          </a:xfrm>
        </p:spPr>
        <p:txBody>
          <a:bodyPr/>
          <a:lstStyle/>
          <a:p>
            <a:pPr marL="0" indent="0">
              <a:spcBef>
                <a:spcPts val="1000"/>
              </a:spcBef>
              <a:buNone/>
            </a:pPr>
            <a:r>
              <a:rPr lang="en-US" b="0" i="0" u="none" strike="noStrike" baseline="0" dirty="0">
                <a:solidFill>
                  <a:srgbClr val="000000"/>
                </a:solidFill>
                <a:latin typeface="Aptos" panose="020B0004020202020204" pitchFamily="34" charset="0"/>
              </a:rPr>
              <a:t>“Signal items” are those items throughout the </a:t>
            </a:r>
            <a:r>
              <a:rPr lang="en-US" b="1" i="1" u="none" strike="noStrike" baseline="0" dirty="0">
                <a:solidFill>
                  <a:srgbClr val="000000"/>
                </a:solidFill>
                <a:latin typeface="Aptos" panose="020B0004020202020204" pitchFamily="34" charset="0"/>
              </a:rPr>
              <a:t>NTG-EDSD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Aptos" panose="020B0004020202020204" pitchFamily="34" charset="0"/>
              </a:rPr>
              <a:t>that are linked to the general warning signs of Mild Cognitive Impairment or early dementia, they include: </a:t>
            </a:r>
          </a:p>
          <a:p>
            <a:pPr marL="64008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dirty="0">
                <a:latin typeface="Aptos Display" panose="020B0004020202020204" pitchFamily="34" charset="0"/>
              </a:rPr>
              <a:t>Unexpected memory problems</a:t>
            </a:r>
          </a:p>
          <a:p>
            <a:pPr marL="64008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dirty="0">
                <a:latin typeface="Aptos Display" panose="020B0004020202020204" pitchFamily="34" charset="0"/>
              </a:rPr>
              <a:t>Getting lost or misdirected</a:t>
            </a:r>
          </a:p>
          <a:p>
            <a:pPr marL="64008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dirty="0">
                <a:latin typeface="Aptos Display" panose="020B0004020202020204" pitchFamily="34" charset="0"/>
              </a:rPr>
              <a:t>Problems with gait or walking</a:t>
            </a:r>
          </a:p>
          <a:p>
            <a:pPr marL="64008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dirty="0">
                <a:latin typeface="Aptos Display" panose="020B0004020202020204" pitchFamily="34" charset="0"/>
              </a:rPr>
              <a:t>New seizures</a:t>
            </a:r>
          </a:p>
          <a:p>
            <a:pPr marL="64008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dirty="0">
                <a:latin typeface="Aptos Display" panose="020B0004020202020204" pitchFamily="34" charset="0"/>
              </a:rPr>
              <a:t>Confusion in familiar situations</a:t>
            </a:r>
          </a:p>
          <a:p>
            <a:pPr marL="64008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dirty="0">
                <a:latin typeface="Aptos Display" panose="020B0004020202020204" pitchFamily="34" charset="0"/>
              </a:rPr>
              <a:t>Changes in personality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1DF5F8-900D-7109-0B88-229ED1D23961}"/>
              </a:ext>
            </a:extLst>
          </p:cNvPr>
          <p:cNvSpPr txBox="1"/>
          <p:nvPr/>
        </p:nvSpPr>
        <p:spPr>
          <a:xfrm>
            <a:off x="2133601" y="6096002"/>
            <a:ext cx="7391401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National Task Group Early Detection Screen for Dementia, NTG-EDSD, Manual</a:t>
            </a:r>
          </a:p>
        </p:txBody>
      </p:sp>
      <p:pic>
        <p:nvPicPr>
          <p:cNvPr id="5" name="Picture 4" descr="A red and white logo&#10;&#10;Description automatically generated">
            <a:extLst>
              <a:ext uri="{FF2B5EF4-FFF2-40B4-BE49-F238E27FC236}">
                <a16:creationId xmlns:a16="http://schemas.microsoft.com/office/drawing/2014/main" id="{E0B5C82B-FF2F-F1A4-7C0D-41850799F7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341" y="5811203"/>
            <a:ext cx="464820" cy="731520"/>
          </a:xfrm>
          <a:prstGeom prst="rect">
            <a:avLst/>
          </a:prstGeom>
        </p:spPr>
      </p:pic>
      <p:pic>
        <p:nvPicPr>
          <p:cNvPr id="7" name="Picture 6" descr="Red triangular flags at sea">
            <a:extLst>
              <a:ext uri="{FF2B5EF4-FFF2-40B4-BE49-F238E27FC236}">
                <a16:creationId xmlns:a16="http://schemas.microsoft.com/office/drawing/2014/main" id="{91126E12-A22B-9507-1CE4-931BD24D6A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760" y="2582284"/>
            <a:ext cx="3017520" cy="2011680"/>
          </a:xfrm>
          <a:prstGeom prst="rect">
            <a:avLst/>
          </a:prstGeom>
        </p:spPr>
      </p:pic>
      <p:pic>
        <p:nvPicPr>
          <p:cNvPr id="12" name="Graphic 1" descr="Flag with solid fill">
            <a:extLst>
              <a:ext uri="{FF2B5EF4-FFF2-40B4-BE49-F238E27FC236}">
                <a16:creationId xmlns:a16="http://schemas.microsoft.com/office/drawing/2014/main" id="{43D920E3-5DCD-2659-54A1-414EEB764747}"/>
              </a:ext>
            </a:extLst>
          </p:cNvPr>
          <p:cNvPicPr>
            <a:picLocks noChangeAspect="1"/>
          </p:cNvPicPr>
          <p:nvPr/>
        </p:nvPicPr>
        <p:blipFill>
          <a:blip>
            <a:alphaModFix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135142" y="2596097"/>
            <a:ext cx="274320" cy="274320"/>
          </a:xfrm>
          <a:prstGeom prst="rect">
            <a:avLst/>
          </a:prstGeom>
        </p:spPr>
      </p:pic>
      <p:pic>
        <p:nvPicPr>
          <p:cNvPr id="15" name="Graphic 1" descr="Flag with solid fill">
            <a:extLst>
              <a:ext uri="{FF2B5EF4-FFF2-40B4-BE49-F238E27FC236}">
                <a16:creationId xmlns:a16="http://schemas.microsoft.com/office/drawing/2014/main" id="{6CE7C6B3-3012-AA7B-C8B4-301D0EFA6697}"/>
              </a:ext>
            </a:extLst>
          </p:cNvPr>
          <p:cNvPicPr>
            <a:picLocks noChangeAspect="1"/>
          </p:cNvPicPr>
          <p:nvPr/>
        </p:nvPicPr>
        <p:blipFill>
          <a:blip>
            <a:alphaModFix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135142" y="3093723"/>
            <a:ext cx="274320" cy="274320"/>
          </a:xfrm>
          <a:prstGeom prst="rect">
            <a:avLst/>
          </a:prstGeom>
        </p:spPr>
      </p:pic>
      <p:pic>
        <p:nvPicPr>
          <p:cNvPr id="16" name="Graphic 1" descr="Flag with solid fill">
            <a:extLst>
              <a:ext uri="{FF2B5EF4-FFF2-40B4-BE49-F238E27FC236}">
                <a16:creationId xmlns:a16="http://schemas.microsoft.com/office/drawing/2014/main" id="{43BF2B9D-0E67-1EC3-7571-FE0C6F02B44B}"/>
              </a:ext>
            </a:extLst>
          </p:cNvPr>
          <p:cNvPicPr>
            <a:picLocks noChangeAspect="1"/>
          </p:cNvPicPr>
          <p:nvPr/>
        </p:nvPicPr>
        <p:blipFill>
          <a:blip>
            <a:alphaModFix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135142" y="3596240"/>
            <a:ext cx="274320" cy="274320"/>
          </a:xfrm>
          <a:prstGeom prst="rect">
            <a:avLst/>
          </a:prstGeom>
        </p:spPr>
      </p:pic>
      <p:pic>
        <p:nvPicPr>
          <p:cNvPr id="17" name="Graphic 1" descr="Flag with solid fill">
            <a:extLst>
              <a:ext uri="{FF2B5EF4-FFF2-40B4-BE49-F238E27FC236}">
                <a16:creationId xmlns:a16="http://schemas.microsoft.com/office/drawing/2014/main" id="{D3DD57A8-96C3-75C8-916C-6C3EC84D5B1B}"/>
              </a:ext>
            </a:extLst>
          </p:cNvPr>
          <p:cNvPicPr>
            <a:picLocks noChangeAspect="1"/>
          </p:cNvPicPr>
          <p:nvPr/>
        </p:nvPicPr>
        <p:blipFill>
          <a:blip>
            <a:alphaModFix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135142" y="4098757"/>
            <a:ext cx="274320" cy="274320"/>
          </a:xfrm>
          <a:prstGeom prst="rect">
            <a:avLst/>
          </a:prstGeom>
        </p:spPr>
      </p:pic>
      <p:pic>
        <p:nvPicPr>
          <p:cNvPr id="18" name="Graphic 1" descr="Flag with solid fill">
            <a:extLst>
              <a:ext uri="{FF2B5EF4-FFF2-40B4-BE49-F238E27FC236}">
                <a16:creationId xmlns:a16="http://schemas.microsoft.com/office/drawing/2014/main" id="{BC3757DB-CDD2-9B27-11A5-640B567334D7}"/>
              </a:ext>
            </a:extLst>
          </p:cNvPr>
          <p:cNvPicPr>
            <a:picLocks noChangeAspect="1"/>
          </p:cNvPicPr>
          <p:nvPr/>
        </p:nvPicPr>
        <p:blipFill>
          <a:blip>
            <a:alphaModFix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135142" y="4593964"/>
            <a:ext cx="274320" cy="274320"/>
          </a:xfrm>
          <a:prstGeom prst="rect">
            <a:avLst/>
          </a:prstGeom>
        </p:spPr>
      </p:pic>
      <p:pic>
        <p:nvPicPr>
          <p:cNvPr id="19" name="Graphic 1" descr="Flag with solid fill">
            <a:extLst>
              <a:ext uri="{FF2B5EF4-FFF2-40B4-BE49-F238E27FC236}">
                <a16:creationId xmlns:a16="http://schemas.microsoft.com/office/drawing/2014/main" id="{08A90131-EFD6-6FB1-D930-9473F479777C}"/>
              </a:ext>
            </a:extLst>
          </p:cNvPr>
          <p:cNvPicPr>
            <a:picLocks noChangeAspect="1"/>
          </p:cNvPicPr>
          <p:nvPr/>
        </p:nvPicPr>
        <p:blipFill>
          <a:blip>
            <a:alphaModFix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135142" y="5029761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91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AB32E1-8482-2B3F-05FE-BC86BC41204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73408" y="992094"/>
            <a:ext cx="3616913" cy="2795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Application of the NTG-EDSD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6E4BC3-02D8-49B2-AB64-459A699997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801" y="578738"/>
            <a:ext cx="5670549" cy="5670549"/>
          </a:xfrm>
          <a:prstGeom prst="rect">
            <a:avLst/>
          </a:prstGeom>
        </p:spPr>
      </p:pic>
      <p:pic>
        <p:nvPicPr>
          <p:cNvPr id="2" name="Picture 1" descr="A red and white logo&#10;&#10;Description automatically generated">
            <a:extLst>
              <a:ext uri="{FF2B5EF4-FFF2-40B4-BE49-F238E27FC236}">
                <a16:creationId xmlns:a16="http://schemas.microsoft.com/office/drawing/2014/main" id="{8B53542B-58A3-896C-C04B-837191DBD6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13" y="5658803"/>
            <a:ext cx="4648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2232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E5676E-64F4-44AA-E189-6B55AADB9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Geometric shapes on a wooden background">
            <a:extLst>
              <a:ext uri="{FF2B5EF4-FFF2-40B4-BE49-F238E27FC236}">
                <a16:creationId xmlns:a16="http://schemas.microsoft.com/office/drawing/2014/main" id="{2AEB2F90-69EE-0326-A18E-966FBA127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>
            <a:fillRect/>
          </a:stretch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21C65C-B785-6C4B-FDFA-E4EB313BD96B}"/>
              </a:ext>
            </a:extLst>
          </p:cNvPr>
          <p:cNvSpPr txBox="1"/>
          <p:nvPr/>
        </p:nvSpPr>
        <p:spPr>
          <a:xfrm>
            <a:off x="396046" y="1082812"/>
            <a:ext cx="3973385" cy="2885873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+mj-lt"/>
                <a:ea typeface="+mj-ea"/>
                <a:cs typeface="+mj-cs"/>
              </a:rPr>
              <a:t>Thoughts, Comments, Questions</a:t>
            </a:r>
          </a:p>
        </p:txBody>
      </p:sp>
    </p:spTree>
    <p:extLst>
      <p:ext uri="{BB962C8B-B14F-4D97-AF65-F5344CB8AC3E}">
        <p14:creationId xmlns:p14="http://schemas.microsoft.com/office/powerpoint/2010/main" val="27104803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2983A-6EE5-BD1A-C49A-025E8C8A4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ea typeface="Calibri" panose="020F0502020204030204" pitchFamily="34" charset="0"/>
                <a:cs typeface="Calibri" panose="020F0502020204030204" pitchFamily="34" charset="0"/>
              </a:rPr>
              <a:t>Benefits in Using the NTG-EDSD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B74972-8F49-D2DB-84E5-ECF0AB165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Helps to establish the person’s baseline, their norm.</a:t>
            </a:r>
          </a:p>
          <a:p>
            <a:r>
              <a:rPr lang="en-US" dirty="0"/>
              <a:t>Helps the person’s support system to become better observers. </a:t>
            </a:r>
          </a:p>
          <a:p>
            <a:r>
              <a:rPr lang="en-US" dirty="0"/>
              <a:t>Serves as an ongoing record of health and function.</a:t>
            </a:r>
          </a:p>
          <a:p>
            <a:r>
              <a:rPr lang="en-US" dirty="0"/>
              <a:t>Screening can help guide the health care provider in determining the evaluation course. </a:t>
            </a:r>
          </a:p>
          <a:p>
            <a:r>
              <a:rPr lang="en-US" dirty="0"/>
              <a:t>Screening can lead to early diagnosis, which allows for timely intervention and the ability to plan.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A red and white logo&#10;&#10;Description automatically generated">
            <a:extLst>
              <a:ext uri="{FF2B5EF4-FFF2-40B4-BE49-F238E27FC236}">
                <a16:creationId xmlns:a16="http://schemas.microsoft.com/office/drawing/2014/main" id="{23DDF3DD-DC2F-3DBC-A08E-0B44BAD1E4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341" y="5811203"/>
            <a:ext cx="4648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5535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CD125-CC55-1958-8661-5DED67AF1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4E4A1-0310-2379-AFBD-1A7D0DA7E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ea typeface="Calibri" panose="020F0502020204030204" pitchFamily="34" charset="0"/>
                <a:cs typeface="Calibri" panose="020F0502020204030204" pitchFamily="34" charset="0"/>
              </a:rPr>
              <a:t>Drawbacks with the NTG-EDSD 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9990F-0FD7-CFFD-6429-EEF6E3318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230597"/>
            <a:ext cx="10351414" cy="5048918"/>
          </a:xfrm>
        </p:spPr>
        <p:txBody>
          <a:bodyPr>
            <a:normAutofit/>
          </a:bodyPr>
          <a:lstStyle/>
          <a:p>
            <a:r>
              <a:rPr lang="en-US" dirty="0"/>
              <a:t>Having someone available to do the screen who knows the client enough to fill out the screener.</a:t>
            </a:r>
          </a:p>
          <a:p>
            <a:r>
              <a:rPr lang="en-US" dirty="0"/>
              <a:t>A healthcare system may not have a process to incorporate the tool into the client’s medical record. </a:t>
            </a:r>
          </a:p>
          <a:p>
            <a:r>
              <a:rPr lang="en-US" dirty="0"/>
              <a:t>Many health care providers are unfamiliar with the screening tool. </a:t>
            </a:r>
          </a:p>
          <a:p>
            <a:r>
              <a:rPr lang="en-US" dirty="0"/>
              <a:t>May not be enough evidence to overcome diagnostic overshadowing.</a:t>
            </a:r>
          </a:p>
          <a:p>
            <a:r>
              <a:rPr lang="en-US" dirty="0"/>
              <a:t>Health care providers may not know what to do next.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A red and white logo&#10;&#10;Description automatically generated">
            <a:extLst>
              <a:ext uri="{FF2B5EF4-FFF2-40B4-BE49-F238E27FC236}">
                <a16:creationId xmlns:a16="http://schemas.microsoft.com/office/drawing/2014/main" id="{7D342D54-CC81-9F59-D43B-5F6EC785C7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341" y="5811203"/>
            <a:ext cx="4648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669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906D5-6775-4D4F-AE12-4CD42C3B9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16371"/>
            <a:ext cx="10515600" cy="1031662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latin typeface="Aptos" panose="020B0004020202020204" pitchFamily="34" charset="0"/>
              </a:rPr>
              <a:t>Overcoming the Challenges in Diagnosing Dementia in Persons Living with IDD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EAD9C0-DA30-4D2F-94F1-7BC089065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492711"/>
            <a:ext cx="10515600" cy="5048918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  <a:spcAft>
                <a:spcPts val="1200"/>
              </a:spcAft>
            </a:pPr>
            <a:r>
              <a:rPr lang="en-US" dirty="0">
                <a:latin typeface="Aptos" panose="020B0004020202020204" pitchFamily="34" charset="0"/>
              </a:rPr>
              <a:t>Establish their personal baseline, their “norm” by c</a:t>
            </a:r>
            <a:r>
              <a:rPr lang="en-US" sz="2800" dirty="0">
                <a:latin typeface="Aptos" panose="020B0004020202020204" pitchFamily="34" charset="0"/>
              </a:rPr>
              <a:t>ompleting the NTG-EDSD.</a:t>
            </a:r>
          </a:p>
          <a:p>
            <a:pPr>
              <a:spcBef>
                <a:spcPts val="1000"/>
              </a:spcBef>
              <a:spcAft>
                <a:spcPts val="1200"/>
              </a:spcAft>
            </a:pPr>
            <a:r>
              <a:rPr lang="en-US" dirty="0">
                <a:latin typeface="Aptos" panose="020B0004020202020204" pitchFamily="34" charset="0"/>
              </a:rPr>
              <a:t>Consider having more than one person fill out the NTG-EDSD.</a:t>
            </a:r>
            <a:endParaRPr lang="en-US" sz="2800" dirty="0">
              <a:latin typeface="Aptos" panose="020B0004020202020204" pitchFamily="34" charset="0"/>
            </a:endParaRPr>
          </a:p>
          <a:p>
            <a:pPr>
              <a:spcBef>
                <a:spcPts val="1000"/>
              </a:spcBef>
              <a:spcAft>
                <a:spcPts val="1200"/>
              </a:spcAft>
            </a:pPr>
            <a:r>
              <a:rPr lang="en-US" dirty="0">
                <a:latin typeface="Aptos" panose="020B0004020202020204" pitchFamily="34" charset="0"/>
              </a:rPr>
              <a:t>Do the NTG-EDSD annually and when cognitive changes are suspected. </a:t>
            </a:r>
          </a:p>
          <a:p>
            <a:pPr>
              <a:spcBef>
                <a:spcPts val="1000"/>
              </a:spcBef>
              <a:spcAft>
                <a:spcPts val="1200"/>
              </a:spcAft>
            </a:pPr>
            <a:r>
              <a:rPr lang="en-US" sz="2800" dirty="0">
                <a:latin typeface="Aptos" panose="020B0004020202020204" pitchFamily="34" charset="0"/>
              </a:rPr>
              <a:t>Maintain records on the whole person (cognitive, medical, social, vocational, legal, behavior, function…)</a:t>
            </a:r>
          </a:p>
          <a:p>
            <a:pPr>
              <a:spcBef>
                <a:spcPts val="1000"/>
              </a:spcBef>
              <a:spcAft>
                <a:spcPts val="1200"/>
              </a:spcAft>
            </a:pPr>
            <a:r>
              <a:rPr lang="en-US" sz="2800" dirty="0">
                <a:latin typeface="Aptos" panose="020B0004020202020204" pitchFamily="34" charset="0"/>
              </a:rPr>
              <a:t>Technology: video tape, audio tape (captures qualitative changes).</a:t>
            </a:r>
          </a:p>
          <a:p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4" name="Picture 3" descr="A red and white logo&#10;&#10;Description automatically generated">
            <a:extLst>
              <a:ext uri="{FF2B5EF4-FFF2-40B4-BE49-F238E27FC236}">
                <a16:creationId xmlns:a16="http://schemas.microsoft.com/office/drawing/2014/main" id="{65AF8F8A-0E62-9E82-E623-D26B327332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341" y="5811203"/>
            <a:ext cx="4648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2663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E0BCD-3FFC-EF0A-6362-F94CB87A87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053" y="120283"/>
            <a:ext cx="11239894" cy="822961"/>
          </a:xfrm>
        </p:spPr>
        <p:txBody>
          <a:bodyPr>
            <a:noAutofit/>
          </a:bodyPr>
          <a:lstStyle/>
          <a:p>
            <a:r>
              <a:rPr lang="en-US" sz="4400" dirty="0"/>
              <a:t>National Task Group’s Website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4FA312-1B29-8E34-B056-FA1BD8B4BE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4272" y="938249"/>
            <a:ext cx="8381547" cy="1937771"/>
          </a:xfrm>
          <a:noFill/>
          <a:effectLst>
            <a:softEdge rad="12700"/>
          </a:effectLst>
        </p:spPr>
        <p:txBody>
          <a:bodyPr>
            <a:noAutofit/>
          </a:bodyPr>
          <a:lstStyle/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NTG-EDSD Form and Manual (multiple languages)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Quick Guide for Using the NTG-EDSD by Families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Quick Guide for Using the NTG-EDSD by Support and Care Staff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Physician’s Quick Guide for Using the NTG-EDSD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Additional materials and references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spcBef>
                <a:spcPts val="0"/>
              </a:spcBef>
            </a:pPr>
            <a:endParaRPr lang="en-US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F93272-DE8C-ECA1-1AB5-A6D1B5148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528" y="2719351"/>
            <a:ext cx="2466258" cy="3200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971B47-4FF8-E21F-2C1A-4D86DDC5D0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214" y="2719351"/>
            <a:ext cx="2500313" cy="3200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0859AE-5C32-E7D6-0D1B-E64863D6E4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7382" y="2719351"/>
            <a:ext cx="2477236" cy="3200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7B3D7D3-CFA6-445E-90BA-7899F9071B1B}"/>
              </a:ext>
            </a:extLst>
          </p:cNvPr>
          <p:cNvSpPr txBox="1"/>
          <p:nvPr/>
        </p:nvSpPr>
        <p:spPr>
          <a:xfrm>
            <a:off x="2735842" y="6076420"/>
            <a:ext cx="64799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https://www.the-ntg.org/ntg-edsd</a:t>
            </a:r>
          </a:p>
        </p:txBody>
      </p:sp>
    </p:spTree>
    <p:extLst>
      <p:ext uri="{BB962C8B-B14F-4D97-AF65-F5344CB8AC3E}">
        <p14:creationId xmlns:p14="http://schemas.microsoft.com/office/powerpoint/2010/main" val="23436357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70704C-5125-C8A0-1D0A-C2510FC196C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527" y="151711"/>
            <a:ext cx="4663440" cy="28346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0F160A-0DCC-C132-0075-13018AC3E9C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391" y="446720"/>
            <a:ext cx="2009217" cy="2356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8FC178-5C86-CD16-0A40-9AC64672505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70" y="3527102"/>
            <a:ext cx="3939140" cy="29770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4E0F6A-D008-C06B-84DB-AF834F5D8E70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33" y="197431"/>
            <a:ext cx="4663440" cy="274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D121D7-21A8-E08D-E610-7CAA59043DC9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504" y="3619976"/>
            <a:ext cx="3966826" cy="2791304"/>
          </a:xfrm>
          <a:prstGeom prst="rect">
            <a:avLst/>
          </a:prstGeom>
        </p:spPr>
      </p:pic>
      <p:pic>
        <p:nvPicPr>
          <p:cNvPr id="11" name="Picture 10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61FC4ACD-A8AF-44BA-A238-6339D7C125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160" y="5306021"/>
            <a:ext cx="4297680" cy="1058276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3004257B-23F4-54C1-EC43-01BEA9AFF612}"/>
              </a:ext>
            </a:extLst>
          </p:cNvPr>
          <p:cNvSpPr txBox="1">
            <a:spLocks/>
          </p:cNvSpPr>
          <p:nvPr/>
        </p:nvSpPr>
        <p:spPr>
          <a:xfrm>
            <a:off x="3737642" y="3080487"/>
            <a:ext cx="4716716" cy="1948374"/>
          </a:xfrm>
          <a:prstGeom prst="rect">
            <a:avLst/>
          </a:prstGeom>
          <a:noFill/>
          <a:effectLst>
            <a:softEdge rad="12700"/>
          </a:effectLst>
        </p:spPr>
        <p:txBody>
          <a:bodyPr>
            <a:noAutofit/>
          </a:bodyPr>
          <a:lstStyle>
            <a:lvl1pPr marL="228604" indent="-228604" algn="l" defTabSz="914411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5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1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7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8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4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/>
              <a:t>Thank you for your time and attention.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/>
              <a:t>Jody Krainer, MSW, LCSW, MBA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300" dirty="0"/>
              <a:t>NTG Affiliated Regional Trainer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300" dirty="0"/>
              <a:t>Dementia Diagnostic Clinic Network Manager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300" dirty="0"/>
              <a:t>Wisconsin Dementia Resource Network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dirty="0"/>
              <a:t>jkrainer@wisc.edu</a:t>
            </a:r>
          </a:p>
        </p:txBody>
      </p:sp>
    </p:spTree>
    <p:extLst>
      <p:ext uri="{BB962C8B-B14F-4D97-AF65-F5344CB8AC3E}">
        <p14:creationId xmlns:p14="http://schemas.microsoft.com/office/powerpoint/2010/main" val="340772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>
                <a:latin typeface="Aptos Display" panose="020B0004020202020204" pitchFamily="34" charset="0"/>
              </a:rPr>
              <a:t>Developmental</a:t>
            </a:r>
            <a:r>
              <a:rPr lang="en-US" dirty="0">
                <a:latin typeface="Aptos" panose="020B0004020202020204" pitchFamily="34" charset="0"/>
              </a:rPr>
              <a:t> Disability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838199" y="1044974"/>
            <a:ext cx="10645141" cy="493940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tx1"/>
                </a:solidFill>
                <a:latin typeface="Aptos" panose="020B0004020202020204" pitchFamily="34" charset="0"/>
              </a:rPr>
              <a:t>The term "developmental disabilities" is a broader category that </a:t>
            </a:r>
            <a:r>
              <a:rPr lang="en-US" sz="2400" dirty="0">
                <a:latin typeface="Aptos" panose="020B0004020202020204" pitchFamily="34" charset="0"/>
              </a:rPr>
              <a:t>includes</a:t>
            </a:r>
            <a:r>
              <a:rPr lang="en-US" sz="2400" dirty="0">
                <a:solidFill>
                  <a:schemeClr val="tx1"/>
                </a:solidFill>
                <a:latin typeface="Aptos" panose="020B0004020202020204" pitchFamily="34" charset="0"/>
              </a:rPr>
              <a:t> </a:t>
            </a:r>
            <a:r>
              <a:rPr lang="en-US" sz="2400" dirty="0">
                <a:latin typeface="Aptos" panose="020B0004020202020204" pitchFamily="34" charset="0"/>
              </a:rPr>
              <a:t>intellectual, physical, or both.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400" dirty="0">
                <a:solidFill>
                  <a:schemeClr val="tx1"/>
                </a:solidFill>
                <a:latin typeface="Aptos" panose="020B0004020202020204" pitchFamily="34" charset="0"/>
              </a:rPr>
              <a:t>This presentation will focus</a:t>
            </a:r>
            <a:r>
              <a:rPr lang="en-US" sz="2400" dirty="0">
                <a:latin typeface="Aptos" panose="020B000402020202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Aptos" panose="020B0004020202020204" pitchFamily="34" charset="0"/>
              </a:rPr>
              <a:t>on those living with an </a:t>
            </a:r>
            <a:r>
              <a:rPr lang="en-US" sz="2400" dirty="0">
                <a:latin typeface="Aptos" panose="020B0004020202020204" pitchFamily="34" charset="0"/>
              </a:rPr>
              <a:t>intellectual developmental disability and will be referenced as “IDD”.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400" dirty="0">
                <a:solidFill>
                  <a:schemeClr val="tx1"/>
                </a:solidFill>
                <a:latin typeface="Aptos" panose="020B0004020202020204" pitchFamily="34" charset="0"/>
              </a:rPr>
              <a:t>Individuals living with IDD are living longer</a:t>
            </a:r>
            <a:r>
              <a:rPr lang="en-US" sz="2400" dirty="0">
                <a:latin typeface="Aptos" panose="020B0004020202020204" pitchFamily="34" charset="0"/>
              </a:rPr>
              <a:t>.</a:t>
            </a:r>
            <a:r>
              <a:rPr lang="en-US" sz="2400" dirty="0">
                <a:solidFill>
                  <a:schemeClr val="tx1"/>
                </a:solidFill>
                <a:latin typeface="Aptos" panose="020B0004020202020204" pitchFamily="34" charset="0"/>
              </a:rPr>
              <a:t> For example,</a:t>
            </a:r>
            <a:r>
              <a:rPr lang="en-US" sz="2400" dirty="0">
                <a:latin typeface="Aptos" panose="020B000402020202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Aptos" panose="020B0004020202020204" pitchFamily="34" charset="0"/>
              </a:rPr>
              <a:t>the average life expectancy for an individual living with Down Syndrome born in,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1960’s</a:t>
            </a:r>
            <a:r>
              <a:rPr lang="en-US" dirty="0">
                <a:latin typeface="Aptos" panose="020B0004020202020204" pitchFamily="34" charset="0"/>
              </a:rPr>
              <a:t>, was </a:t>
            </a: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10 years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1980’s</a:t>
            </a:r>
            <a:r>
              <a:rPr lang="en-US" dirty="0">
                <a:latin typeface="Aptos" panose="020B0004020202020204" pitchFamily="34" charset="0"/>
              </a:rPr>
              <a:t>,</a:t>
            </a: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 was 25 years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today, it is </a:t>
            </a:r>
            <a:r>
              <a:rPr lang="en-US" b="1" dirty="0">
                <a:solidFill>
                  <a:srgbClr val="B40000"/>
                </a:solidFill>
                <a:latin typeface="Aptos" panose="020B0004020202020204" pitchFamily="34" charset="0"/>
              </a:rPr>
              <a:t>60-65</a:t>
            </a: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 years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400" dirty="0">
                <a:solidFill>
                  <a:schemeClr val="tx1"/>
                </a:solidFill>
                <a:latin typeface="Aptos" panose="020B0004020202020204" pitchFamily="34" charset="0"/>
              </a:rPr>
              <a:t>As a result, there is an increased risk for age-related health conditions, including the increased risk for dementia as they age.</a:t>
            </a:r>
            <a:endParaRPr lang="en-US" sz="2400" dirty="0">
              <a:latin typeface="Aptos" panose="020B0004020202020204" pitchFamily="34" charset="0"/>
            </a:endParaRPr>
          </a:p>
          <a:p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79995" y="6038463"/>
            <a:ext cx="47661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NIH: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https://www.nichd.nih.gov/health/topics/idds/conditioninfo/default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red and white logo&#10;&#10;Description automatically generated">
            <a:extLst>
              <a:ext uri="{FF2B5EF4-FFF2-40B4-BE49-F238E27FC236}">
                <a16:creationId xmlns:a16="http://schemas.microsoft.com/office/drawing/2014/main" id="{4AEA4CF3-51D5-AE81-7EEE-7E013D2F72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341" y="5811203"/>
            <a:ext cx="464820" cy="7315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BCE5E3-F13F-7289-7B66-5044BD16FC78}"/>
              </a:ext>
            </a:extLst>
          </p:cNvPr>
          <p:cNvSpPr txBox="1"/>
          <p:nvPr/>
        </p:nvSpPr>
        <p:spPr>
          <a:xfrm>
            <a:off x="5726138" y="6264629"/>
            <a:ext cx="1273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Life Expectancy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344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 idx="4294967295"/>
          </p:nvPr>
        </p:nvSpPr>
        <p:spPr>
          <a:xfrm>
            <a:off x="257176" y="105988"/>
            <a:ext cx="5425698" cy="905099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The Aging Brain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418047" y="1220553"/>
            <a:ext cx="85296" cy="444515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418047" y="5637441"/>
            <a:ext cx="921393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2" name="Arc 2"/>
          <p:cNvSpPr>
            <a:spLocks/>
          </p:cNvSpPr>
          <p:nvPr/>
        </p:nvSpPr>
        <p:spPr bwMode="auto">
          <a:xfrm>
            <a:off x="1503343" y="1247267"/>
            <a:ext cx="9066629" cy="609051"/>
          </a:xfrm>
          <a:custGeom>
            <a:avLst/>
            <a:gdLst>
              <a:gd name="T0" fmla="*/ 2147483647 w 21408"/>
              <a:gd name="T1" fmla="*/ 0 h 21600"/>
              <a:gd name="T2" fmla="*/ 2147483647 w 21408"/>
              <a:gd name="T3" fmla="*/ 2147483647 h 21600"/>
              <a:gd name="T4" fmla="*/ 0 w 21408"/>
              <a:gd name="T5" fmla="*/ 2147483647 h 21600"/>
              <a:gd name="T6" fmla="*/ 0 60000 65536"/>
              <a:gd name="T7" fmla="*/ 0 60000 65536"/>
              <a:gd name="T8" fmla="*/ 0 60000 65536"/>
              <a:gd name="T9" fmla="*/ 0 w 21408"/>
              <a:gd name="T10" fmla="*/ 0 h 21600"/>
              <a:gd name="T11" fmla="*/ 21408 w 21408"/>
              <a:gd name="T12" fmla="*/ 21600 h 21600"/>
              <a:gd name="connsiteX0" fmla="*/ 47 w 21440"/>
              <a:gd name="connsiteY0" fmla="*/ 0 h 21600"/>
              <a:gd name="connsiteX1" fmla="*/ 21407 w 21440"/>
              <a:gd name="connsiteY1" fmla="*/ 18726 h 21600"/>
              <a:gd name="connsiteX0" fmla="*/ 47 w 21440"/>
              <a:gd name="connsiteY0" fmla="*/ 0 h 21600"/>
              <a:gd name="connsiteX1" fmla="*/ 21440 w 21440"/>
              <a:gd name="connsiteY1" fmla="*/ 16048 h 21600"/>
              <a:gd name="connsiteX2" fmla="*/ 0 w 21440"/>
              <a:gd name="connsiteY2" fmla="*/ 21600 h 21600"/>
              <a:gd name="connsiteX3" fmla="*/ 47 w 21440"/>
              <a:gd name="connsiteY3" fmla="*/ 0 h 21600"/>
              <a:gd name="connsiteX0" fmla="*/ 47 w 21440"/>
              <a:gd name="connsiteY0" fmla="*/ 0 h 21600"/>
              <a:gd name="connsiteX1" fmla="*/ 21407 w 21440"/>
              <a:gd name="connsiteY1" fmla="*/ 18726 h 21600"/>
              <a:gd name="connsiteX0" fmla="*/ 47 w 21440"/>
              <a:gd name="connsiteY0" fmla="*/ 0 h 21600"/>
              <a:gd name="connsiteX1" fmla="*/ 21440 w 21440"/>
              <a:gd name="connsiteY1" fmla="*/ 15044 h 21600"/>
              <a:gd name="connsiteX2" fmla="*/ 0 w 21440"/>
              <a:gd name="connsiteY2" fmla="*/ 21600 h 21600"/>
              <a:gd name="connsiteX3" fmla="*/ 47 w 21440"/>
              <a:gd name="connsiteY3" fmla="*/ 0 h 21600"/>
              <a:gd name="connsiteX0" fmla="*/ 47 w 21440"/>
              <a:gd name="connsiteY0" fmla="*/ 0 h 21600"/>
              <a:gd name="connsiteX1" fmla="*/ 21407 w 21440"/>
              <a:gd name="connsiteY1" fmla="*/ 14040 h 21600"/>
              <a:gd name="connsiteX0" fmla="*/ 47 w 21440"/>
              <a:gd name="connsiteY0" fmla="*/ 0 h 21600"/>
              <a:gd name="connsiteX1" fmla="*/ 21440 w 21440"/>
              <a:gd name="connsiteY1" fmla="*/ 15044 h 21600"/>
              <a:gd name="connsiteX2" fmla="*/ 0 w 21440"/>
              <a:gd name="connsiteY2" fmla="*/ 21600 h 21600"/>
              <a:gd name="connsiteX3" fmla="*/ 47 w 21440"/>
              <a:gd name="connsiteY3" fmla="*/ 0 h 21600"/>
              <a:gd name="connsiteX0" fmla="*/ 47 w 21578"/>
              <a:gd name="connsiteY0" fmla="*/ 0 h 21600"/>
              <a:gd name="connsiteX1" fmla="*/ 21407 w 21578"/>
              <a:gd name="connsiteY1" fmla="*/ 14040 h 21600"/>
              <a:gd name="connsiteX0" fmla="*/ 47 w 21578"/>
              <a:gd name="connsiteY0" fmla="*/ 0 h 21600"/>
              <a:gd name="connsiteX1" fmla="*/ 21578 w 21578"/>
              <a:gd name="connsiteY1" fmla="*/ 12701 h 21600"/>
              <a:gd name="connsiteX2" fmla="*/ 0 w 21578"/>
              <a:gd name="connsiteY2" fmla="*/ 21600 h 21600"/>
              <a:gd name="connsiteX3" fmla="*/ 47 w 21578"/>
              <a:gd name="connsiteY3" fmla="*/ 0 h 21600"/>
              <a:gd name="connsiteX0" fmla="*/ 47 w 21578"/>
              <a:gd name="connsiteY0" fmla="*/ 0 h 21600"/>
              <a:gd name="connsiteX1" fmla="*/ 21476 w 21578"/>
              <a:gd name="connsiteY1" fmla="*/ 12032 h 21600"/>
              <a:gd name="connsiteX0" fmla="*/ 47 w 21578"/>
              <a:gd name="connsiteY0" fmla="*/ 0 h 21600"/>
              <a:gd name="connsiteX1" fmla="*/ 21578 w 21578"/>
              <a:gd name="connsiteY1" fmla="*/ 12701 h 21600"/>
              <a:gd name="connsiteX2" fmla="*/ 0 w 21578"/>
              <a:gd name="connsiteY2" fmla="*/ 21600 h 21600"/>
              <a:gd name="connsiteX3" fmla="*/ 47 w 21578"/>
              <a:gd name="connsiteY3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78" h="21600" fill="none" extrusionOk="0">
                <a:moveTo>
                  <a:pt x="47" y="0"/>
                </a:moveTo>
                <a:cubicBezTo>
                  <a:pt x="10848" y="24"/>
                  <a:pt x="20039" y="1327"/>
                  <a:pt x="21476" y="12032"/>
                </a:cubicBezTo>
              </a:path>
              <a:path w="21578" h="21600" stroke="0" extrusionOk="0">
                <a:moveTo>
                  <a:pt x="47" y="0"/>
                </a:moveTo>
                <a:cubicBezTo>
                  <a:pt x="10848" y="24"/>
                  <a:pt x="20141" y="1996"/>
                  <a:pt x="21578" y="12701"/>
                </a:cubicBezTo>
                <a:lnTo>
                  <a:pt x="0" y="21600"/>
                </a:lnTo>
                <a:cubicBezTo>
                  <a:pt x="16" y="14400"/>
                  <a:pt x="31" y="7200"/>
                  <a:pt x="47" y="0"/>
                </a:cubicBezTo>
                <a:close/>
              </a:path>
            </a:pathLst>
          </a:custGeom>
          <a:noFill/>
          <a:ln w="5715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11">
              <a:defRPr/>
            </a:pPr>
            <a:endParaRPr lang="en-US" sz="180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03" name="Arc 3"/>
          <p:cNvSpPr>
            <a:spLocks/>
          </p:cNvSpPr>
          <p:nvPr/>
        </p:nvSpPr>
        <p:spPr bwMode="auto">
          <a:xfrm rot="308227">
            <a:off x="910491" y="1630542"/>
            <a:ext cx="9743189" cy="278878"/>
          </a:xfrm>
          <a:custGeom>
            <a:avLst/>
            <a:gdLst>
              <a:gd name="T0" fmla="*/ 0 w 21903"/>
              <a:gd name="T1" fmla="*/ 697390201 h 21600"/>
              <a:gd name="T2" fmla="*/ 2147483647 w 21903"/>
              <a:gd name="T3" fmla="*/ 2147483647 h 21600"/>
              <a:gd name="T4" fmla="*/ 2147483647 w 21903"/>
              <a:gd name="T5" fmla="*/ 2147483647 h 21600"/>
              <a:gd name="T6" fmla="*/ 0 60000 65536"/>
              <a:gd name="T7" fmla="*/ 0 60000 65536"/>
              <a:gd name="T8" fmla="*/ 0 60000 65536"/>
              <a:gd name="T9" fmla="*/ 0 w 21903"/>
              <a:gd name="T10" fmla="*/ 0 h 21600"/>
              <a:gd name="T11" fmla="*/ 21903 w 21903"/>
              <a:gd name="T12" fmla="*/ 21600 h 21600"/>
              <a:gd name="connsiteX0" fmla="*/ 1418 w 23321"/>
              <a:gd name="connsiteY0" fmla="*/ 2315 h 23913"/>
              <a:gd name="connsiteX1" fmla="*/ 1721 w 23321"/>
              <a:gd name="connsiteY1" fmla="*/ 2313 h 23913"/>
              <a:gd name="connsiteX2" fmla="*/ 23321 w 23321"/>
              <a:gd name="connsiteY2" fmla="*/ 23913 h 23913"/>
              <a:gd name="connsiteX0" fmla="*/ 1305 w 23321"/>
              <a:gd name="connsiteY0" fmla="*/ 610 h 23913"/>
              <a:gd name="connsiteX1" fmla="*/ 1721 w 23321"/>
              <a:gd name="connsiteY1" fmla="*/ 2313 h 23913"/>
              <a:gd name="connsiteX2" fmla="*/ 23321 w 23321"/>
              <a:gd name="connsiteY2" fmla="*/ 23913 h 23913"/>
              <a:gd name="connsiteX3" fmla="*/ 1721 w 23321"/>
              <a:gd name="connsiteY3" fmla="*/ 23913 h 23913"/>
              <a:gd name="connsiteX4" fmla="*/ 1305 w 23321"/>
              <a:gd name="connsiteY4" fmla="*/ 610 h 2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21" h="23913" fill="none" extrusionOk="0">
                <a:moveTo>
                  <a:pt x="1418" y="2315"/>
                </a:moveTo>
                <a:cubicBezTo>
                  <a:pt x="1518" y="2313"/>
                  <a:pt x="1619" y="2312"/>
                  <a:pt x="1721" y="2313"/>
                </a:cubicBezTo>
                <a:cubicBezTo>
                  <a:pt x="13650" y="2313"/>
                  <a:pt x="23321" y="11983"/>
                  <a:pt x="23321" y="23913"/>
                </a:cubicBezTo>
              </a:path>
              <a:path w="23321" h="23913" stroke="0" extrusionOk="0">
                <a:moveTo>
                  <a:pt x="1305" y="610"/>
                </a:moveTo>
                <a:cubicBezTo>
                  <a:pt x="1405" y="608"/>
                  <a:pt x="-1948" y="-1571"/>
                  <a:pt x="1721" y="2313"/>
                </a:cubicBezTo>
                <a:cubicBezTo>
                  <a:pt x="5390" y="6197"/>
                  <a:pt x="23321" y="11983"/>
                  <a:pt x="23321" y="23913"/>
                </a:cubicBezTo>
                <a:lnTo>
                  <a:pt x="1721" y="23913"/>
                </a:lnTo>
                <a:cubicBezTo>
                  <a:pt x="1620" y="16714"/>
                  <a:pt x="1406" y="7809"/>
                  <a:pt x="1305" y="610"/>
                </a:cubicBezTo>
                <a:close/>
              </a:path>
            </a:pathLst>
          </a:custGeom>
          <a:noFill/>
          <a:ln w="571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11">
              <a:defRPr/>
            </a:pPr>
            <a:endParaRPr lang="en-US" sz="180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4106" name="AutoShape 6"/>
          <p:cNvCxnSpPr>
            <a:cxnSpLocks noChangeShapeType="1"/>
          </p:cNvCxnSpPr>
          <p:nvPr/>
        </p:nvCxnSpPr>
        <p:spPr bwMode="auto">
          <a:xfrm flipH="1" flipV="1">
            <a:off x="10565267" y="1264260"/>
            <a:ext cx="48722" cy="4373182"/>
          </a:xfrm>
          <a:prstGeom prst="straightConnector1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07" name="Text Box 7"/>
          <p:cNvSpPr txBox="1">
            <a:spLocks noChangeArrowheads="1"/>
          </p:cNvSpPr>
          <p:nvPr/>
        </p:nvSpPr>
        <p:spPr bwMode="auto">
          <a:xfrm>
            <a:off x="8518738" y="1471711"/>
            <a:ext cx="1906969" cy="5060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11" eaLnBrk="1" hangingPunct="1">
              <a:spcAft>
                <a:spcPts val="1001"/>
              </a:spcAft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alibri" panose="020F0502020204030204" pitchFamily="34" charset="0"/>
              </a:rPr>
              <a:t>Age-Associated “Normal Aging” </a:t>
            </a:r>
            <a:endParaRPr lang="en-US" altLang="en-US" sz="2400" b="1" dirty="0">
              <a:solidFill>
                <a:prstClr val="black"/>
              </a:solidFill>
            </a:endParaRPr>
          </a:p>
        </p:txBody>
      </p:sp>
      <p:sp>
        <p:nvSpPr>
          <p:cNvPr id="4108" name="Text Box 8"/>
          <p:cNvSpPr txBox="1">
            <a:spLocks noChangeArrowheads="1"/>
          </p:cNvSpPr>
          <p:nvPr/>
        </p:nvSpPr>
        <p:spPr bwMode="auto">
          <a:xfrm>
            <a:off x="7664611" y="2085342"/>
            <a:ext cx="2103986" cy="66695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11" eaLnBrk="1" hangingPunct="1">
              <a:spcAft>
                <a:spcPts val="1001"/>
              </a:spcAft>
              <a:defRPr/>
            </a:pPr>
            <a:r>
              <a:rPr lang="en-US" altLang="en-US" sz="1600" b="1" dirty="0">
                <a:solidFill>
                  <a:srgbClr val="0070C0"/>
                </a:solidFill>
                <a:latin typeface="Calibri" panose="020F0502020204030204" pitchFamily="34" charset="0"/>
              </a:rPr>
              <a:t>Mild Cognitive Impairment (MCI)</a:t>
            </a:r>
            <a:endParaRPr lang="en-US" altLang="en-US" sz="2400" b="1" dirty="0">
              <a:solidFill>
                <a:srgbClr val="0070C0"/>
              </a:solidFill>
            </a:endParaRPr>
          </a:p>
        </p:txBody>
      </p:sp>
      <p:sp>
        <p:nvSpPr>
          <p:cNvPr id="4109" name="Text Box 9"/>
          <p:cNvSpPr txBox="1">
            <a:spLocks noChangeArrowheads="1"/>
          </p:cNvSpPr>
          <p:nvPr/>
        </p:nvSpPr>
        <p:spPr bwMode="auto">
          <a:xfrm>
            <a:off x="4409752" y="2371776"/>
            <a:ext cx="2209801" cy="40228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11" eaLnBrk="1" hangingPunct="1">
              <a:spcAft>
                <a:spcPts val="1001"/>
              </a:spcAft>
              <a:defRPr/>
            </a:pPr>
            <a:r>
              <a:rPr lang="en-US" altLang="en-US" sz="2000" b="1" dirty="0">
                <a:solidFill>
                  <a:srgbClr val="7030A0"/>
                </a:solidFill>
                <a:latin typeface="Calibri" panose="020F0502020204030204" pitchFamily="34" charset="0"/>
              </a:rPr>
              <a:t>Dementia                 </a:t>
            </a:r>
            <a:endParaRPr lang="en-US" altLang="en-US" sz="3200" b="1" dirty="0">
              <a:solidFill>
                <a:srgbClr val="7030A0"/>
              </a:solidFill>
            </a:endParaRPr>
          </a:p>
        </p:txBody>
      </p:sp>
      <p:sp>
        <p:nvSpPr>
          <p:cNvPr id="4110" name="Text Box 10"/>
          <p:cNvSpPr txBox="1">
            <a:spLocks noChangeArrowheads="1"/>
          </p:cNvSpPr>
          <p:nvPr/>
        </p:nvSpPr>
        <p:spPr bwMode="auto">
          <a:xfrm rot="16200000">
            <a:off x="-277851" y="2921119"/>
            <a:ext cx="2004183" cy="70572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11" eaLnBrk="1" hangingPunct="1">
              <a:defRPr/>
            </a:pPr>
            <a:r>
              <a:rPr lang="en-US" altLang="en-US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Cognition</a:t>
            </a:r>
          </a:p>
          <a:p>
            <a:pPr algn="ctr" defTabSz="914411" eaLnBrk="1" hangingPunct="1">
              <a:defRPr/>
            </a:pPr>
            <a:r>
              <a:rPr lang="en-US" altLang="en-US" sz="1801" b="1" dirty="0">
                <a:solidFill>
                  <a:prstClr val="black"/>
                </a:solidFill>
                <a:latin typeface="Calibri" panose="020F0502020204030204" pitchFamily="34" charset="0"/>
              </a:rPr>
              <a:t>the brain’s abilities</a:t>
            </a:r>
            <a:endParaRPr lang="en-US" altLang="en-US" sz="2800" dirty="0">
              <a:solidFill>
                <a:prstClr val="black"/>
              </a:solidFill>
            </a:endParaRPr>
          </a:p>
        </p:txBody>
      </p:sp>
      <p:sp>
        <p:nvSpPr>
          <p:cNvPr id="4111" name="Text Box 11"/>
          <p:cNvSpPr txBox="1">
            <a:spLocks noChangeArrowheads="1"/>
          </p:cNvSpPr>
          <p:nvPr/>
        </p:nvSpPr>
        <p:spPr bwMode="auto">
          <a:xfrm>
            <a:off x="5841124" y="5945026"/>
            <a:ext cx="761998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11" eaLnBrk="1" hangingPunct="1">
              <a:spcAft>
                <a:spcPts val="1001"/>
              </a:spcAft>
              <a:defRPr/>
            </a:pPr>
            <a:r>
              <a:rPr lang="en-US" altLang="en-US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Age</a:t>
            </a:r>
            <a:endParaRPr lang="en-US" altLang="en-US" sz="4000" dirty="0">
              <a:solidFill>
                <a:prstClr val="black"/>
              </a:solidFill>
            </a:endParaRPr>
          </a:p>
        </p:txBody>
      </p:sp>
      <p:sp>
        <p:nvSpPr>
          <p:cNvPr id="4112" name="Text Box 11"/>
          <p:cNvSpPr txBox="1">
            <a:spLocks noChangeArrowheads="1"/>
          </p:cNvSpPr>
          <p:nvPr/>
        </p:nvSpPr>
        <p:spPr bwMode="auto">
          <a:xfrm>
            <a:off x="10281141" y="5698866"/>
            <a:ext cx="701675" cy="3619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11" eaLnBrk="1" hangingPunct="1">
              <a:spcAft>
                <a:spcPts val="1001"/>
              </a:spcAft>
              <a:defRPr/>
            </a:pPr>
            <a:r>
              <a:rPr lang="en-US" altLang="en-US" sz="1600" b="1" dirty="0">
                <a:solidFill>
                  <a:prstClr val="black"/>
                </a:solidFill>
                <a:latin typeface="Calibri" panose="020F0502020204030204" pitchFamily="34" charset="0"/>
              </a:rPr>
              <a:t>Death</a:t>
            </a:r>
            <a:endParaRPr lang="en-US" altLang="en-US" sz="2400" dirty="0">
              <a:solidFill>
                <a:prstClr val="black"/>
              </a:solidFill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863185" y="5719133"/>
            <a:ext cx="1280318" cy="626187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11" eaLnBrk="1" hangingPunct="1">
              <a:spcAft>
                <a:spcPts val="1001"/>
              </a:spcAft>
              <a:defRPr/>
            </a:pPr>
            <a:r>
              <a:rPr lang="en-US" altLang="en-US" sz="1600" b="1" dirty="0">
                <a:solidFill>
                  <a:srgbClr val="B40000"/>
                </a:solidFill>
                <a:latin typeface="Calibri" panose="020F0502020204030204" pitchFamily="34" charset="0"/>
              </a:rPr>
              <a:t>Middle    Adulthood</a:t>
            </a:r>
            <a:endParaRPr lang="en-US" altLang="en-US" sz="2400" dirty="0">
              <a:solidFill>
                <a:srgbClr val="B40000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1163783" y="1952944"/>
            <a:ext cx="12555" cy="2860126"/>
          </a:xfrm>
          <a:prstGeom prst="straightConnector1">
            <a:avLst/>
          </a:prstGeom>
          <a:ln w="76200">
            <a:solidFill>
              <a:srgbClr val="9966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5400000" flipV="1">
            <a:off x="6079284" y="4471742"/>
            <a:ext cx="0" cy="2843785"/>
          </a:xfrm>
          <a:prstGeom prst="straightConnector1">
            <a:avLst/>
          </a:prstGeom>
          <a:ln w="76200">
            <a:solidFill>
              <a:srgbClr val="9966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Arc 3"/>
          <p:cNvSpPr>
            <a:spLocks/>
          </p:cNvSpPr>
          <p:nvPr/>
        </p:nvSpPr>
        <p:spPr bwMode="auto">
          <a:xfrm rot="732707">
            <a:off x="1376555" y="2293019"/>
            <a:ext cx="9380882" cy="352809"/>
          </a:xfrm>
          <a:custGeom>
            <a:avLst/>
            <a:gdLst>
              <a:gd name="T0" fmla="*/ 0 w 21903"/>
              <a:gd name="T1" fmla="*/ 697390201 h 21600"/>
              <a:gd name="T2" fmla="*/ 2147483647 w 21903"/>
              <a:gd name="T3" fmla="*/ 2147483647 h 21600"/>
              <a:gd name="T4" fmla="*/ 2147483647 w 21903"/>
              <a:gd name="T5" fmla="*/ 2147483647 h 21600"/>
              <a:gd name="T6" fmla="*/ 0 60000 65536"/>
              <a:gd name="T7" fmla="*/ 0 60000 65536"/>
              <a:gd name="T8" fmla="*/ 0 60000 65536"/>
              <a:gd name="T9" fmla="*/ 0 w 21903"/>
              <a:gd name="T10" fmla="*/ 0 h 21600"/>
              <a:gd name="T11" fmla="*/ 21903 w 21903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903" h="21600" fill="none" extrusionOk="0">
                <a:moveTo>
                  <a:pt x="0" y="2"/>
                </a:moveTo>
                <a:cubicBezTo>
                  <a:pt x="100" y="0"/>
                  <a:pt x="201" y="-1"/>
                  <a:pt x="303" y="0"/>
                </a:cubicBezTo>
                <a:cubicBezTo>
                  <a:pt x="12232" y="0"/>
                  <a:pt x="21903" y="9670"/>
                  <a:pt x="21903" y="21600"/>
                </a:cubicBezTo>
              </a:path>
              <a:path w="21903" h="21600" stroke="0" extrusionOk="0">
                <a:moveTo>
                  <a:pt x="0" y="2"/>
                </a:moveTo>
                <a:cubicBezTo>
                  <a:pt x="100" y="0"/>
                  <a:pt x="201" y="-1"/>
                  <a:pt x="303" y="0"/>
                </a:cubicBezTo>
                <a:cubicBezTo>
                  <a:pt x="12232" y="0"/>
                  <a:pt x="21903" y="9670"/>
                  <a:pt x="21903" y="21600"/>
                </a:cubicBezTo>
                <a:lnTo>
                  <a:pt x="303" y="21600"/>
                </a:lnTo>
                <a:lnTo>
                  <a:pt x="0" y="2"/>
                </a:lnTo>
                <a:close/>
              </a:path>
            </a:pathLst>
          </a:custGeom>
          <a:noFill/>
          <a:ln w="5715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11">
              <a:defRPr/>
            </a:pPr>
            <a:endParaRPr lang="en-US" sz="180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048820" y="1525028"/>
            <a:ext cx="743310" cy="485001"/>
          </a:xfrm>
          <a:prstGeom prst="line">
            <a:avLst/>
          </a:prstGeom>
          <a:ln w="76200">
            <a:solidFill>
              <a:srgbClr val="C400C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278653" y="4305809"/>
            <a:ext cx="1437076" cy="3694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defTabSz="914411">
              <a:defRPr/>
            </a:pPr>
            <a:endParaRPr lang="en-US" sz="180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806090" y="4224541"/>
            <a:ext cx="1437076" cy="3694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defTabSz="914411">
              <a:defRPr/>
            </a:pPr>
            <a:endParaRPr lang="en-US" sz="180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 descr="A red and white logo&#10;&#10;Description automatically generated">
            <a:extLst>
              <a:ext uri="{FF2B5EF4-FFF2-40B4-BE49-F238E27FC236}">
                <a16:creationId xmlns:a16="http://schemas.microsoft.com/office/drawing/2014/main" id="{DBCC3A09-0DE5-C472-7B5F-ABF8595E00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341" y="5811203"/>
            <a:ext cx="464820" cy="7315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5F1886-046E-7F69-904F-A5668BAE31E7}"/>
              </a:ext>
            </a:extLst>
          </p:cNvPr>
          <p:cNvSpPr txBox="1"/>
          <p:nvPr/>
        </p:nvSpPr>
        <p:spPr>
          <a:xfrm>
            <a:off x="7598004" y="394859"/>
            <a:ext cx="2582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Replace with animated, updated version</a:t>
            </a:r>
          </a:p>
        </p:txBody>
      </p:sp>
    </p:spTree>
    <p:extLst>
      <p:ext uri="{BB962C8B-B14F-4D97-AF65-F5344CB8AC3E}">
        <p14:creationId xmlns:p14="http://schemas.microsoft.com/office/powerpoint/2010/main" val="631565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906D5-6775-4D4F-AE12-4CD42C3B9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Aptos Display" panose="020B0004020202020204" pitchFamily="34" charset="0"/>
              </a:rPr>
              <a:t>Genetic Risk for Alzheimer’s Disease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EAD9C0-DA30-4D2F-94F1-7BC089065E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1"/>
              </a:spcAft>
            </a:pP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Alzheimer’s Disease and Down Syndrome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Individuals living with Down syndrome are born with an extra full or partial copy of chromosome 21, which carries the APP gene.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The gene produces a protein called </a:t>
            </a:r>
            <a:r>
              <a:rPr lang="en-US" b="1" dirty="0">
                <a:solidFill>
                  <a:srgbClr val="C00000"/>
                </a:solidFill>
                <a:latin typeface="Aptos" panose="020B0004020202020204" pitchFamily="34" charset="0"/>
              </a:rPr>
              <a:t>amyloid precursor protein (APP).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Too much APP leads to clumps called </a:t>
            </a:r>
            <a:r>
              <a:rPr lang="en-US" b="1" dirty="0">
                <a:solidFill>
                  <a:srgbClr val="C00000"/>
                </a:solidFill>
                <a:latin typeface="Aptos" panose="020B0004020202020204" pitchFamily="34" charset="0"/>
              </a:rPr>
              <a:t>beta-amyloid plaques.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By age 40, most individuals with Down syndrome have the plaques, along with tau tangles.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588AD2-3FE2-4DF7-99CB-1164CD17DD95}"/>
              </a:ext>
            </a:extLst>
          </p:cNvPr>
          <p:cNvSpPr txBox="1"/>
          <p:nvPr/>
        </p:nvSpPr>
        <p:spPr>
          <a:xfrm>
            <a:off x="2226519" y="6221365"/>
            <a:ext cx="75438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National Institute on Aging: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Eunice Kennedy Shiver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National Institute of Child Health and Human Development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AFE3310D-82A6-48F4-81D0-920BF031A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532" y="4233452"/>
            <a:ext cx="2278866" cy="1828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4BE7C520-B14C-465F-8CC3-B79133F17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937" y="4265156"/>
            <a:ext cx="2163589" cy="1737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A red and white logo&#10;&#10;Description automatically generated">
            <a:extLst>
              <a:ext uri="{FF2B5EF4-FFF2-40B4-BE49-F238E27FC236}">
                <a16:creationId xmlns:a16="http://schemas.microsoft.com/office/drawing/2014/main" id="{A202F35D-4A78-6C5A-46A1-58335DD7CF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341" y="5811203"/>
            <a:ext cx="4648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536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816" y="184153"/>
            <a:ext cx="11576116" cy="844549"/>
          </a:xfrm>
        </p:spPr>
        <p:txBody>
          <a:bodyPr>
            <a:noAutofit/>
          </a:bodyPr>
          <a:lstStyle/>
          <a:p>
            <a:r>
              <a:rPr lang="en-US" sz="3900" dirty="0">
                <a:latin typeface="Aptos Display" panose="020B0004020202020204" pitchFamily="34" charset="0"/>
                <a:cs typeface="Arial" panose="020B0604020202020204" pitchFamily="34" charset="0"/>
              </a:rPr>
              <a:t>Prevalence of Alzheimer’s Disease and Down Syndrome</a:t>
            </a:r>
          </a:p>
        </p:txBody>
      </p:sp>
      <p:graphicFrame>
        <p:nvGraphicFramePr>
          <p:cNvPr id="12" name="Chart 11"/>
          <p:cNvGraphicFramePr>
            <a:graphicFrameLocks/>
          </p:cNvGraphicFramePr>
          <p:nvPr/>
        </p:nvGraphicFramePr>
        <p:xfrm>
          <a:off x="6559570" y="1219202"/>
          <a:ext cx="400762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Chart 14"/>
          <p:cNvGraphicFramePr>
            <a:graphicFrameLocks/>
          </p:cNvGraphicFramePr>
          <p:nvPr/>
        </p:nvGraphicFramePr>
        <p:xfrm>
          <a:off x="1460840" y="1254979"/>
          <a:ext cx="4291013" cy="4383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3307581" y="6111836"/>
            <a:ext cx="57912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National Down Syndrome Society: Aging and Down Syndrome: A Health &amp; Well-Being Guidebook: 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http://www.ndss.org/wp-content/uploads/2017/11/Aging-and-Down-Syndrome.pdf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red and white logo&#10;&#10;Description automatically generated">
            <a:extLst>
              <a:ext uri="{FF2B5EF4-FFF2-40B4-BE49-F238E27FC236}">
                <a16:creationId xmlns:a16="http://schemas.microsoft.com/office/drawing/2014/main" id="{50A8ACEA-D920-7B8A-90F0-345269D8FE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341" y="5811203"/>
            <a:ext cx="4648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30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906D5-6775-4D4F-AE12-4CD42C3B9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Aptos" panose="020B0004020202020204" pitchFamily="34" charset="0"/>
              </a:rPr>
              <a:t>IDD and Dementia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EAD9C0-DA30-4D2F-94F1-7BC089065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305812"/>
            <a:ext cx="10964157" cy="4246376"/>
          </a:xfrm>
        </p:spPr>
        <p:txBody>
          <a:bodyPr>
            <a:normAutofit/>
          </a:bodyPr>
          <a:lstStyle/>
          <a:p>
            <a:r>
              <a:rPr lang="en-US" dirty="0">
                <a:latin typeface="Aptos" panose="020B0004020202020204" pitchFamily="34" charset="0"/>
              </a:rPr>
              <a:t>The c</a:t>
            </a: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hallenges in </a:t>
            </a:r>
            <a:r>
              <a:rPr lang="en-US" dirty="0">
                <a:latin typeface="Aptos" panose="020B0004020202020204" pitchFamily="34" charset="0"/>
              </a:rPr>
              <a:t>d</a:t>
            </a: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etecting dementia in the IDD population include: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latin typeface="Aptos" panose="020B0004020202020204" pitchFamily="34" charset="0"/>
              </a:rPr>
              <a:t>Common medical problems within the population can mimic dementia,   e.g., untreated sleep apnea, thyroid dysfunction, severe constipation.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latin typeface="Aptos" panose="020B0004020202020204" pitchFamily="34" charset="0"/>
              </a:rPr>
              <a:t>The presence of dementia tends to be expressed differently within the population, often marked by personality and behavior changes.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latin typeface="Aptos" panose="020B0004020202020204" pitchFamily="34" charset="0"/>
              </a:rPr>
              <a:t>The individual’s baseline cognitive deficits restrict or eliminate the use of standardized tools used in typical dementia evaluation protocols. 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The individual’s starting level of functional skills </a:t>
            </a:r>
            <a:r>
              <a:rPr lang="en-US" dirty="0">
                <a:latin typeface="Aptos" panose="020B0004020202020204" pitchFamily="34" charset="0"/>
              </a:rPr>
              <a:t>are</a:t>
            </a: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 typically les</a:t>
            </a:r>
            <a:r>
              <a:rPr lang="en-US" dirty="0">
                <a:latin typeface="Aptos" panose="020B0004020202020204" pitchFamily="34" charset="0"/>
              </a:rPr>
              <a:t>s than the general population.</a:t>
            </a:r>
            <a:endParaRPr lang="en-US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588AD2-3FE2-4DF7-99CB-1164CD17DD95}"/>
              </a:ext>
            </a:extLst>
          </p:cNvPr>
          <p:cNvSpPr txBox="1"/>
          <p:nvPr/>
        </p:nvSpPr>
        <p:spPr>
          <a:xfrm>
            <a:off x="2667001" y="5867400"/>
            <a:ext cx="6705600" cy="523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Assessment and Diagnosis of Dementia in Individuals with Intellectual Disability: A Toolkit for Clinicians and Caseworkers – Dr. Gregory D. Pritchett, Psy.D. March 6, 2017</a:t>
            </a:r>
          </a:p>
        </p:txBody>
      </p:sp>
      <p:pic>
        <p:nvPicPr>
          <p:cNvPr id="5" name="Picture 4" descr="A red and white logo&#10;&#10;Description automatically generated">
            <a:extLst>
              <a:ext uri="{FF2B5EF4-FFF2-40B4-BE49-F238E27FC236}">
                <a16:creationId xmlns:a16="http://schemas.microsoft.com/office/drawing/2014/main" id="{B6BB00A6-0B4E-EF56-6F21-2BB4EFE469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341" y="5811203"/>
            <a:ext cx="4648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20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thoscope PNG">
            <a:extLst>
              <a:ext uri="{FF2B5EF4-FFF2-40B4-BE49-F238E27FC236}">
                <a16:creationId xmlns:a16="http://schemas.microsoft.com/office/drawing/2014/main" id="{127AC767-4121-0C9E-82B4-1D90A89225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6"/>
          <a:stretch>
            <a:fillRect/>
          </a:stretch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87866939-D468-DFFD-6D7F-6EB3FA926547}"/>
              </a:ext>
            </a:extLst>
          </p:cNvPr>
          <p:cNvSpPr txBox="1">
            <a:spLocks/>
          </p:cNvSpPr>
          <p:nvPr/>
        </p:nvSpPr>
        <p:spPr>
          <a:xfrm>
            <a:off x="5588516" y="2113316"/>
            <a:ext cx="5291663" cy="3752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4" indent="-228604" algn="l" defTabSz="914411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5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1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7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8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4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95" lvl="1" indent="-228600" defTabSz="914400">
              <a:spcBef>
                <a:spcPts val="0"/>
              </a:spcBef>
              <a:defRPr/>
            </a:pPr>
            <a:r>
              <a:rPr lang="en-US" sz="2000" dirty="0"/>
              <a:t>There needs to be a noticeable, </a:t>
            </a:r>
            <a:r>
              <a:rPr lang="en-US" sz="2000" b="1" dirty="0">
                <a:solidFill>
                  <a:srgbClr val="C00000"/>
                </a:solidFill>
              </a:rPr>
              <a:t>measurable decline </a:t>
            </a:r>
            <a:r>
              <a:rPr lang="en-US" sz="2000" dirty="0"/>
              <a:t>in</a:t>
            </a:r>
            <a:r>
              <a:rPr lang="en-US" sz="2000" b="1" dirty="0"/>
              <a:t> </a:t>
            </a:r>
            <a:r>
              <a:rPr lang="en-US" sz="2000" dirty="0"/>
              <a:t>the person’s </a:t>
            </a:r>
            <a:r>
              <a:rPr lang="en-US" sz="2000" b="1" dirty="0">
                <a:solidFill>
                  <a:srgbClr val="C00000"/>
                </a:solidFill>
              </a:rPr>
              <a:t>cognitive</a:t>
            </a:r>
            <a:r>
              <a:rPr lang="en-US" sz="2000" b="1" dirty="0"/>
              <a:t> </a:t>
            </a:r>
            <a:r>
              <a:rPr lang="en-US" sz="2000" dirty="0"/>
              <a:t>abilities, a decline from a previous higher level.  </a:t>
            </a:r>
          </a:p>
          <a:p>
            <a:pPr marL="457195" lvl="1" indent="-228600" defTabSz="914400">
              <a:spcBef>
                <a:spcPts val="0"/>
              </a:spcBef>
              <a:defRPr/>
            </a:pPr>
            <a:endParaRPr lang="en-US" sz="2000" dirty="0"/>
          </a:p>
          <a:p>
            <a:pPr marL="457195" lvl="1" indent="-228600" defTabSz="914400">
              <a:spcBef>
                <a:spcPts val="0"/>
              </a:spcBef>
              <a:defRPr/>
            </a:pPr>
            <a:r>
              <a:rPr lang="en-US" sz="2000" dirty="0"/>
              <a:t>There needs to be a noticeable </a:t>
            </a:r>
            <a:r>
              <a:rPr lang="en-US" sz="2000" b="1" dirty="0">
                <a:solidFill>
                  <a:srgbClr val="C00000"/>
                </a:solidFill>
              </a:rPr>
              <a:t>decline</a:t>
            </a:r>
            <a:r>
              <a:rPr lang="en-US" sz="2000" b="1" dirty="0"/>
              <a:t> </a:t>
            </a:r>
            <a:r>
              <a:rPr lang="en-US" sz="2000" dirty="0"/>
              <a:t>in</a:t>
            </a:r>
            <a:r>
              <a:rPr lang="en-US" sz="2000" b="1" dirty="0"/>
              <a:t> </a:t>
            </a:r>
            <a:r>
              <a:rPr lang="en-US" sz="2000" dirty="0"/>
              <a:t>the person’s </a:t>
            </a:r>
            <a:r>
              <a:rPr lang="en-US" sz="2000" b="1" dirty="0">
                <a:solidFill>
                  <a:srgbClr val="C00000"/>
                </a:solidFill>
              </a:rPr>
              <a:t>function</a:t>
            </a:r>
            <a:r>
              <a:rPr lang="en-US" sz="2000" b="1" dirty="0"/>
              <a:t>, </a:t>
            </a:r>
            <a:r>
              <a:rPr lang="en-US" sz="2000" dirty="0"/>
              <a:t>a decline from a previous higher level.</a:t>
            </a:r>
            <a:r>
              <a:rPr lang="en-US" sz="2000" b="1" dirty="0"/>
              <a:t>  </a:t>
            </a:r>
          </a:p>
          <a:p>
            <a:pPr marL="457195" lvl="1" indent="-228600" defTabSz="914400">
              <a:spcBef>
                <a:spcPts val="0"/>
              </a:spcBef>
              <a:defRPr/>
            </a:pPr>
            <a:endParaRPr lang="en-US" sz="2000" dirty="0"/>
          </a:p>
          <a:p>
            <a:pPr marL="457195" lvl="1" indent="-228600" defTabSz="914400">
              <a:spcBef>
                <a:spcPts val="0"/>
              </a:spcBef>
              <a:defRPr/>
            </a:pPr>
            <a:r>
              <a:rPr lang="en-US" sz="2000" dirty="0"/>
              <a:t>The cognitive/behavior changes are </a:t>
            </a:r>
            <a:r>
              <a:rPr lang="en-US" sz="2000" b="1" dirty="0"/>
              <a:t>not</a:t>
            </a:r>
            <a:r>
              <a:rPr lang="en-US" sz="2000" dirty="0"/>
              <a:t> due to a </a:t>
            </a:r>
            <a:r>
              <a:rPr lang="en-US" sz="2000" b="1" dirty="0">
                <a:solidFill>
                  <a:srgbClr val="C00000"/>
                </a:solidFill>
              </a:rPr>
              <a:t>medical or psychiatric </a:t>
            </a:r>
            <a:r>
              <a:rPr lang="en-US" sz="2000" dirty="0"/>
              <a:t>reason. </a:t>
            </a:r>
          </a:p>
          <a:p>
            <a:pPr indent="-228600" defTabSz="914400"/>
            <a:endParaRPr lang="en-US" sz="2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DF20622-596F-73DF-DA3D-BB0AE2CE1C38}"/>
              </a:ext>
            </a:extLst>
          </p:cNvPr>
          <p:cNvSpPr txBox="1">
            <a:spLocks/>
          </p:cNvSpPr>
          <p:nvPr/>
        </p:nvSpPr>
        <p:spPr>
          <a:xfrm>
            <a:off x="5890222" y="1255445"/>
            <a:ext cx="5501680" cy="703322"/>
          </a:xfrm>
          <a:prstGeom prst="rect">
            <a:avLst/>
          </a:prstGeom>
        </p:spPr>
        <p:txBody>
          <a:bodyPr/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Diagnosing Dementia</a:t>
            </a:r>
          </a:p>
        </p:txBody>
      </p:sp>
      <p:pic>
        <p:nvPicPr>
          <p:cNvPr id="6" name="Picture 5" descr="A red and white logo&#10;&#10;Description automatically generated">
            <a:extLst>
              <a:ext uri="{FF2B5EF4-FFF2-40B4-BE49-F238E27FC236}">
                <a16:creationId xmlns:a16="http://schemas.microsoft.com/office/drawing/2014/main" id="{724BF416-2CA4-1A2D-15E8-400B096B1C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341" y="5811203"/>
            <a:ext cx="4648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4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0822A-8429-5196-69FC-F67187355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7321" y="2"/>
            <a:ext cx="4848423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Aptos" panose="020B0004020202020204" pitchFamily="34" charset="0"/>
              </a:rPr>
              <a:t>Biomarker Norms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1A8511E-AA46-4B98-2257-AD297B6D07F0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7140639" y="1108863"/>
            <a:ext cx="4355186" cy="4128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prstClr val="black"/>
                </a:solidFill>
                <a:latin typeface="Aptos" panose="020B0004020202020204" pitchFamily="34" charset="0"/>
              </a:rPr>
              <a:t>We have established norms for many indicators on how the body and </a:t>
            </a:r>
            <a:r>
              <a:rPr lang="en-US" sz="1600" b="1" dirty="0">
                <a:solidFill>
                  <a:prstClr val="black"/>
                </a:solidFill>
                <a:latin typeface="Aptos" panose="020B0004020202020204" pitchFamily="34" charset="0"/>
              </a:rPr>
              <a:t>brain</a:t>
            </a:r>
            <a:r>
              <a:rPr lang="en-US" sz="1600" dirty="0">
                <a:solidFill>
                  <a:prstClr val="black"/>
                </a:solidFill>
                <a:latin typeface="Aptos" panose="020B0004020202020204" pitchFamily="34" charset="0"/>
              </a:rPr>
              <a:t> are doing: </a:t>
            </a:r>
          </a:p>
          <a:p>
            <a:pPr marL="214316" indent="-214316"/>
            <a:r>
              <a:rPr lang="en-US" sz="1600" dirty="0">
                <a:solidFill>
                  <a:prstClr val="black"/>
                </a:solidFill>
                <a:latin typeface="Aptos" panose="020B0004020202020204" pitchFamily="34" charset="0"/>
              </a:rPr>
              <a:t>Blood pressure</a:t>
            </a:r>
          </a:p>
          <a:p>
            <a:pPr marL="214316" indent="-214316"/>
            <a:r>
              <a:rPr lang="en-US" sz="1600" dirty="0">
                <a:solidFill>
                  <a:prstClr val="black"/>
                </a:solidFill>
                <a:latin typeface="Aptos" panose="020B0004020202020204" pitchFamily="34" charset="0"/>
              </a:rPr>
              <a:t>Weight</a:t>
            </a:r>
          </a:p>
          <a:p>
            <a:pPr marL="214316" indent="-214316"/>
            <a:r>
              <a:rPr lang="en-US" sz="1600" dirty="0">
                <a:solidFill>
                  <a:prstClr val="black"/>
                </a:solidFill>
                <a:latin typeface="Aptos" panose="020B0004020202020204" pitchFamily="34" charset="0"/>
              </a:rPr>
              <a:t>Blood composition</a:t>
            </a:r>
          </a:p>
          <a:p>
            <a:pPr marL="214316" indent="-214316"/>
            <a:r>
              <a:rPr lang="en-US" sz="1600" dirty="0">
                <a:solidFill>
                  <a:prstClr val="black"/>
                </a:solidFill>
                <a:latin typeface="Aptos" panose="020B0004020202020204" pitchFamily="34" charset="0"/>
              </a:rPr>
              <a:t>Pulse</a:t>
            </a:r>
          </a:p>
          <a:p>
            <a:pPr marL="214316" indent="-214316"/>
            <a:r>
              <a:rPr lang="en-US" sz="1600" dirty="0">
                <a:solidFill>
                  <a:prstClr val="black"/>
                </a:solidFill>
                <a:latin typeface="Aptos" panose="020B0004020202020204" pitchFamily="34" charset="0"/>
              </a:rPr>
              <a:t>Blood volume</a:t>
            </a:r>
          </a:p>
          <a:p>
            <a:pPr marL="214316" indent="-214316"/>
            <a:r>
              <a:rPr lang="en-US" sz="1600" dirty="0">
                <a:solidFill>
                  <a:prstClr val="black"/>
                </a:solidFill>
                <a:latin typeface="Aptos" panose="020B0004020202020204" pitchFamily="34" charset="0"/>
              </a:rPr>
              <a:t>Heart rate</a:t>
            </a:r>
          </a:p>
          <a:p>
            <a:pPr marL="214316" indent="-214316"/>
            <a:r>
              <a:rPr lang="en-US" sz="1600" dirty="0">
                <a:solidFill>
                  <a:prstClr val="black"/>
                </a:solidFill>
                <a:latin typeface="Aptos" panose="020B0004020202020204" pitchFamily="34" charset="0"/>
              </a:rPr>
              <a:t>Body Max Index (BMI)</a:t>
            </a:r>
          </a:p>
          <a:p>
            <a:pPr marL="214316" indent="-214316"/>
            <a:r>
              <a:rPr lang="en-US" sz="1600" dirty="0">
                <a:solidFill>
                  <a:srgbClr val="C00000"/>
                </a:solidFill>
                <a:latin typeface="Aptos" panose="020B0004020202020204" pitchFamily="34" charset="0"/>
              </a:rPr>
              <a:t>Cognitive tools (i.e., MoCA, MMSE, the Clock Draw, RBANS, TRAILS…)</a:t>
            </a:r>
          </a:p>
          <a:p>
            <a:pPr marL="214316" indent="-214316"/>
            <a:r>
              <a:rPr lang="en-US" sz="1600" dirty="0">
                <a:solidFill>
                  <a:srgbClr val="C00000"/>
                </a:solidFill>
                <a:latin typeface="Aptos" panose="020B0004020202020204" pitchFamily="34" charset="0"/>
              </a:rPr>
              <a:t>Behavior Health (i.e., Geriatric Depression Screening – GDS)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C23DA7-BAB5-9446-0D4C-BFAB0DA91A38}"/>
              </a:ext>
            </a:extLst>
          </p:cNvPr>
          <p:cNvSpPr txBox="1"/>
          <p:nvPr/>
        </p:nvSpPr>
        <p:spPr>
          <a:xfrm>
            <a:off x="7656616" y="5416061"/>
            <a:ext cx="3315988" cy="646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The norms were established through large research projects.</a:t>
            </a:r>
          </a:p>
        </p:txBody>
      </p:sp>
      <p:pic>
        <p:nvPicPr>
          <p:cNvPr id="8" name="Picture 4" descr="Image result for cholesterol levels chart by age">
            <a:extLst>
              <a:ext uri="{FF2B5EF4-FFF2-40B4-BE49-F238E27FC236}">
                <a16:creationId xmlns:a16="http://schemas.microsoft.com/office/drawing/2014/main" id="{AF07C534-225B-6044-BD85-A5F421807B5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58" y="308052"/>
            <a:ext cx="655906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38E94CA7-CCC3-08A2-C690-880EA574AAC8}"/>
              </a:ext>
            </a:extLst>
          </p:cNvPr>
          <p:cNvSpPr/>
          <p:nvPr/>
        </p:nvSpPr>
        <p:spPr>
          <a:xfrm>
            <a:off x="1617199" y="1701755"/>
            <a:ext cx="3749040" cy="54597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3BB43D6-1B7C-2C40-28DC-BAD2070EBC18}"/>
              </a:ext>
            </a:extLst>
          </p:cNvPr>
          <p:cNvSpPr/>
          <p:nvPr/>
        </p:nvSpPr>
        <p:spPr>
          <a:xfrm>
            <a:off x="511254" y="2247733"/>
            <a:ext cx="1208236" cy="53204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 descr="A red and white logo&#10;&#10;Description automatically generated">
            <a:extLst>
              <a:ext uri="{FF2B5EF4-FFF2-40B4-BE49-F238E27FC236}">
                <a16:creationId xmlns:a16="http://schemas.microsoft.com/office/drawing/2014/main" id="{00FB7138-FE58-B59B-4733-B2CFF9B1EB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341" y="5811203"/>
            <a:ext cx="4648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86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Widescreen_Red">
  <a:themeElements>
    <a:clrScheme name="UWBrand">
      <a:dk1>
        <a:sysClr val="windowText" lastClr="000000"/>
      </a:dk1>
      <a:lt1>
        <a:srgbClr val="FFFFFF"/>
      </a:lt1>
      <a:dk2>
        <a:srgbClr val="FFFFFF"/>
      </a:dk2>
      <a:lt2>
        <a:srgbClr val="FFFFFF"/>
      </a:lt2>
      <a:accent1>
        <a:srgbClr val="C5050C"/>
      </a:accent1>
      <a:accent2>
        <a:srgbClr val="FF8000"/>
      </a:accent2>
      <a:accent3>
        <a:srgbClr val="FFBF00"/>
      </a:accent3>
      <a:accent4>
        <a:srgbClr val="97B85F"/>
      </a:accent4>
      <a:accent5>
        <a:srgbClr val="6B9999"/>
      </a:accent5>
      <a:accent6>
        <a:srgbClr val="386666"/>
      </a:accent6>
      <a:hlink>
        <a:srgbClr val="0479A8"/>
      </a:hlink>
      <a:folHlink>
        <a:srgbClr val="0479A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797804EA-9213-40C0-888D-B5E2D75A5804}" vid="{53165E73-73D5-4386-8BD6-8D56274B0C53}"/>
    </a:ext>
  </a:extLst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3BC7E9B5CA7144A1BBF85FCEDB2529" ma:contentTypeVersion="13" ma:contentTypeDescription="Create a new document." ma:contentTypeScope="" ma:versionID="b68d46ea84713cb349862a51a4d4ce91">
  <xsd:schema xmlns:xsd="http://www.w3.org/2001/XMLSchema" xmlns:xs="http://www.w3.org/2001/XMLSchema" xmlns:p="http://schemas.microsoft.com/office/2006/metadata/properties" xmlns:ns2="bfc2c4c8-adf5-4aa4-8228-c9e7f275c420" xmlns:ns3="75b3c625-cdeb-4033-b8c7-6de0fe1423a0" targetNamespace="http://schemas.microsoft.com/office/2006/metadata/properties" ma:root="true" ma:fieldsID="2d932a191d032ba4912d20c54dcd23d0" ns2:_="" ns3:_="">
    <xsd:import namespace="bfc2c4c8-adf5-4aa4-8228-c9e7f275c420"/>
    <xsd:import namespace="75b3c625-cdeb-4033-b8c7-6de0fe1423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c2c4c8-adf5-4aa4-8228-c9e7f275c4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5" nillable="true" ma:displayName="MediaServiceBillingMetadata" ma:hidden="true" ma:internalName="MediaServiceBillingMetadata" ma:readOnly="true">
      <xsd:simpleType>
        <xsd:restriction base="dms:Note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244e949-8ee3-4b39-895c-07c1e755ef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b3c625-cdeb-4033-b8c7-6de0fe1423a0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c097cb48-0eaf-4bef-a129-7ef40389b95f}" ma:internalName="TaxCatchAll" ma:showField="CatchAllData" ma:web="75b3c625-cdeb-4033-b8c7-6de0fe1423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fc2c4c8-adf5-4aa4-8228-c9e7f275c420">
      <Terms xmlns="http://schemas.microsoft.com/office/infopath/2007/PartnerControls"/>
    </lcf76f155ced4ddcb4097134ff3c332f>
    <TaxCatchAll xmlns="75b3c625-cdeb-4033-b8c7-6de0fe1423a0" xsi:nil="true"/>
  </documentManagement>
</p:properties>
</file>

<file path=customXml/itemProps1.xml><?xml version="1.0" encoding="utf-8"?>
<ds:datastoreItem xmlns:ds="http://schemas.openxmlformats.org/officeDocument/2006/customXml" ds:itemID="{B0F75F3D-8273-4A74-9F9D-1ECF2D731802}"/>
</file>

<file path=customXml/itemProps2.xml><?xml version="1.0" encoding="utf-8"?>
<ds:datastoreItem xmlns:ds="http://schemas.openxmlformats.org/officeDocument/2006/customXml" ds:itemID="{5AC74777-C7F0-417E-BB84-E972FF2293F6}"/>
</file>

<file path=customXml/itemProps3.xml><?xml version="1.0" encoding="utf-8"?>
<ds:datastoreItem xmlns:ds="http://schemas.openxmlformats.org/officeDocument/2006/customXml" ds:itemID="{755B1B60-1341-43D9-B536-03FE8FA44B39}"/>
</file>

<file path=docProps/app.xml><?xml version="1.0" encoding="utf-8"?>
<Properties xmlns="http://schemas.openxmlformats.org/officeDocument/2006/extended-properties" xmlns:vt="http://schemas.openxmlformats.org/officeDocument/2006/docPropsVTypes">
  <TotalTime>2708</TotalTime>
  <Words>1674</Words>
  <Application>Microsoft Office PowerPoint</Application>
  <PresentationFormat>Widescreen</PresentationFormat>
  <Paragraphs>218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Aptos</vt:lpstr>
      <vt:lpstr>Aptos Display</vt:lpstr>
      <vt:lpstr>Arial</vt:lpstr>
      <vt:lpstr>Calibri</vt:lpstr>
      <vt:lpstr>Courier New</vt:lpstr>
      <vt:lpstr>Symbol</vt:lpstr>
      <vt:lpstr>5_Office Theme</vt:lpstr>
      <vt:lpstr>6_Office Theme</vt:lpstr>
      <vt:lpstr>4_Office Theme</vt:lpstr>
      <vt:lpstr>2_Office Theme</vt:lpstr>
      <vt:lpstr>1_Office Theme</vt:lpstr>
      <vt:lpstr>3_Office Theme</vt:lpstr>
      <vt:lpstr>Custom Design</vt:lpstr>
      <vt:lpstr>Widescreen_Red</vt:lpstr>
      <vt:lpstr>7_Office Theme</vt:lpstr>
      <vt:lpstr>PowerPoint Presentation</vt:lpstr>
      <vt:lpstr>Overview of Session</vt:lpstr>
      <vt:lpstr>Developmental Disability</vt:lpstr>
      <vt:lpstr>The Aging Brain</vt:lpstr>
      <vt:lpstr>Genetic Risk for Alzheimer’s Disease</vt:lpstr>
      <vt:lpstr>Prevalence of Alzheimer’s Disease and Down Syndrome</vt:lpstr>
      <vt:lpstr>IDD and Dementia </vt:lpstr>
      <vt:lpstr>PowerPoint Presentation</vt:lpstr>
      <vt:lpstr>Biomarker Norms </vt:lpstr>
      <vt:lpstr>PowerPoint Presentation</vt:lpstr>
      <vt:lpstr>PowerPoint Presentation</vt:lpstr>
      <vt:lpstr>Early Detection Screen for Dementia for those Living with IDD</vt:lpstr>
      <vt:lpstr>NTG-EDSD</vt:lpstr>
      <vt:lpstr>NTG-EDSD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Red Flags</vt:lpstr>
      <vt:lpstr>Application of the NTG-EDSD</vt:lpstr>
      <vt:lpstr>PowerPoint Presentation</vt:lpstr>
      <vt:lpstr>Benefits in Using the NTG-EDSD</vt:lpstr>
      <vt:lpstr>Drawbacks with the NTG-EDSD </vt:lpstr>
      <vt:lpstr>Overcoming the Challenges in Diagnosing Dementia in Persons Living with IDD</vt:lpstr>
      <vt:lpstr>National Task Group’s Website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JODY KRAINER</dc:creator>
  <cp:lastModifiedBy>Jody Krainer</cp:lastModifiedBy>
  <cp:revision>112</cp:revision>
  <cp:lastPrinted>2024-09-06T21:13:05Z</cp:lastPrinted>
  <dcterms:created xsi:type="dcterms:W3CDTF">2024-08-12T18:03:58Z</dcterms:created>
  <dcterms:modified xsi:type="dcterms:W3CDTF">2026-04-02T13:33:33Z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0x010100EC3BC7E9B5CA7144A1BBF85FCEDB2529</vt:lpwstr>
  </property>
</Properties>
</file>