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31.xml" ContentType="application/vnd.openxmlformats-officedocument.presentationml.tags+xml"/>
  <Override PartName="/ppt/tags/tag33.xml" ContentType="application/vnd.openxmlformats-officedocument.presentationml.tags+xml"/>
  <Override PartName="/ppt/tags/tag10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32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20"/>
  </p:notesMasterIdLst>
  <p:sldIdLst>
    <p:sldId id="310" r:id="rId2"/>
    <p:sldId id="2123" r:id="rId3"/>
    <p:sldId id="2103" r:id="rId4"/>
    <p:sldId id="2109" r:id="rId5"/>
    <p:sldId id="2110" r:id="rId6"/>
    <p:sldId id="2111" r:id="rId7"/>
    <p:sldId id="2124" r:id="rId8"/>
    <p:sldId id="2125" r:id="rId9"/>
    <p:sldId id="2126" r:id="rId10"/>
    <p:sldId id="2127" r:id="rId11"/>
    <p:sldId id="2128" r:id="rId12"/>
    <p:sldId id="2131" r:id="rId13"/>
    <p:sldId id="2133" r:id="rId14"/>
    <p:sldId id="2112" r:id="rId15"/>
    <p:sldId id="2113" r:id="rId16"/>
    <p:sldId id="2114" r:id="rId17"/>
    <p:sldId id="2115" r:id="rId18"/>
    <p:sldId id="1881" r:id="rId1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762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DE548B-2DBE-4FA5-895E-2E5D904DDB5D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864B4A-D8AB-432F-ACBA-FD04E99E3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7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4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64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b="1" dirty="0"/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In Wisconsin, counties are required to provide emergency mental health services and those services are regulated by an administrative rule called DHS 34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In Dane County, DHS 34 Certification is jointly held by JMHC and the County – this certification allows us to bill Medicaid for crisis services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Relative the requirements of DHS 34 and Medicaid, Journey focuses on clinical aspects of oversight and the County on administrative oversight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There are a variety of different programs run by different agencies that operate under the umbrella of this certification – including the crisis hotline, mobile response, residential stabilization, and case management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Together these programs comprise a continuum of crisis care we call the Dane Crisis Provider Network or DCPN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The purpose of the DCPN is to foster collaborative relationships and transparent communication among a coordinated community of providers in order to deliver the right care from the right team at the right time</a:t>
            </a:r>
          </a:p>
          <a:p>
            <a:pPr marL="174708" indent="-174708">
              <a:lnSpc>
                <a:spcPct val="107000"/>
              </a:lnSpc>
              <a:spcAft>
                <a:spcPts val="1223"/>
              </a:spcAft>
              <a:buFont typeface="Arial" panose="020B0604020202020204" pitchFamily="34" charset="0"/>
              <a:buChar char="•"/>
            </a:pPr>
            <a:r>
              <a:rPr lang="en-US" dirty="0"/>
              <a:t>Key values that guide the work of the DCPN include: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Collaboration, Adaptability, Growth, Trust, Diversity, Compassion</a:t>
            </a:r>
          </a:p>
          <a:p>
            <a:pPr marL="174708" indent="-174708">
              <a:lnSpc>
                <a:spcPct val="107000"/>
              </a:lnSpc>
              <a:spcAft>
                <a:spcPts val="1223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r>
              <a:rPr lang="en-US" dirty="0"/>
              <a:t>Launching the Dane Crisis Provider Network has been a collaborative effort between DCDHS and JMHC</a:t>
            </a:r>
          </a:p>
          <a:p>
            <a:pPr lvl="1"/>
            <a:r>
              <a:rPr lang="en-US" dirty="0"/>
              <a:t>Starting in 2024</a:t>
            </a:r>
          </a:p>
          <a:p>
            <a:pPr marL="931774" lvl="2" defTabSz="931774">
              <a:defRPr/>
            </a:pPr>
            <a:r>
              <a:rPr lang="en-US" dirty="0"/>
              <a:t>Quarterly newsletter : disseminate information and updates, share training opportunities in a broad forum</a:t>
            </a:r>
          </a:p>
          <a:p>
            <a:pPr lvl="2"/>
            <a:r>
              <a:rPr lang="en-US" dirty="0"/>
              <a:t>Leadership convenings : time to connect with each other, discuss and problem solve</a:t>
            </a:r>
          </a:p>
          <a:p>
            <a:pPr lvl="2"/>
            <a:r>
              <a:rPr lang="en-US" dirty="0"/>
              <a:t>Fireside Chat Webinars: topics related to provision and coordination of crisis services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4B4A-D8AB-432F-ACBA-FD04E99E34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2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how people </a:t>
            </a:r>
          </a:p>
          <a:p>
            <a:r>
              <a:rPr lang="en-US" dirty="0"/>
              <a:t>talk about how moving from program specific to person specific</a:t>
            </a:r>
          </a:p>
          <a:p>
            <a:pPr marL="174708" indent="-174708">
              <a:buFontTx/>
              <a:buChar char="-"/>
            </a:pPr>
            <a:r>
              <a:rPr lang="en-US" dirty="0"/>
              <a:t>In Response/ Crisis Plans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64B4A-D8AB-432F-ACBA-FD04E99E34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103" y="2482487"/>
            <a:ext cx="2411412" cy="133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9083BC-3CA8-4430-A28B-F95E7F270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12" y="2820924"/>
            <a:ext cx="9780103" cy="1216152"/>
          </a:xfrm>
          <a:solidFill>
            <a:schemeClr val="bg1"/>
          </a:solidFill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E8A4B0-60B9-406E-B3F3-661CD5FAA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13" y="4037013"/>
            <a:ext cx="9780587" cy="612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5F89900-F4A5-4EA4-A31B-C85D4E62E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D7408B-077F-419E-A3BD-D72F29B52ABC}"/>
              </a:ext>
            </a:extLst>
          </p:cNvPr>
          <p:cNvSpPr txBox="1"/>
          <p:nvPr userDrawn="1"/>
        </p:nvSpPr>
        <p:spPr>
          <a:xfrm>
            <a:off x="9780103" y="6388051"/>
            <a:ext cx="1979895" cy="449739"/>
          </a:xfrm>
          <a:prstGeom prst="rect">
            <a:avLst/>
          </a:prstGeom>
          <a:noFill/>
        </p:spPr>
        <p:txBody>
          <a:bodyPr wrap="square" tIns="91440" bIns="91440" rtlCol="0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1200" b="0" i="0" kern="1400" spc="0" baseline="0" noProof="0" dirty="0">
                <a:solidFill>
                  <a:schemeClr val="accent3"/>
                </a:solidFill>
                <a:latin typeface="+mj-lt"/>
              </a:rPr>
              <a:t>Collaborative Stabilization Coalition (CSC)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459AE5-6A3F-4719-AB29-26226E994F8D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00446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053088"/>
            <a:ext cx="5958000" cy="1568450"/>
          </a:xfrm>
          <a:solidFill>
            <a:schemeClr val="bg1"/>
          </a:solidFill>
        </p:spPr>
        <p:txBody>
          <a:bodyPr lIns="252000" tIns="180000" rIns="180000" bIns="180000" anchor="b"/>
          <a:lstStyle>
            <a:lvl1pPr>
              <a:defRPr sz="4800" b="0" kern="12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-1700" y="3603610"/>
            <a:ext cx="3616168" cy="1747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504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2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053088"/>
            <a:ext cx="5958000" cy="1568450"/>
          </a:xfrm>
          <a:solidFill>
            <a:schemeClr val="bg1"/>
          </a:solidFill>
        </p:spPr>
        <p:txBody>
          <a:bodyPr lIns="252000" tIns="180000" rIns="180000" bIns="180000" anchor="b"/>
          <a:lstStyle>
            <a:lvl1pPr>
              <a:defRPr sz="4800" b="0" kern="1200" spc="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025013-08C6-427C-9824-2A3B46C26D84}"/>
              </a:ext>
            </a:extLst>
          </p:cNvPr>
          <p:cNvSpPr/>
          <p:nvPr userDrawn="1"/>
        </p:nvSpPr>
        <p:spPr>
          <a:xfrm>
            <a:off x="-1700" y="3621538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065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2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053088"/>
            <a:ext cx="5958000" cy="1568450"/>
          </a:xfrm>
          <a:solidFill>
            <a:schemeClr val="bg1"/>
          </a:solidFill>
        </p:spPr>
        <p:txBody>
          <a:bodyPr lIns="252000" tIns="180000" rIns="180000" bIns="180000" anchor="b"/>
          <a:lstStyle>
            <a:lvl1pPr>
              <a:defRPr sz="4800" b="0" kern="120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6E7A5-080B-4623-B2A2-4FBC68A54C8A}"/>
              </a:ext>
            </a:extLst>
          </p:cNvPr>
          <p:cNvSpPr/>
          <p:nvPr userDrawn="1"/>
        </p:nvSpPr>
        <p:spPr>
          <a:xfrm>
            <a:off x="0" y="3665943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556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">
    <p:bg>
      <p:bgPr>
        <a:solidFill>
          <a:schemeClr val="accent6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anchor="b"/>
          <a:lstStyle>
            <a:lvl1pPr>
              <a:defRPr sz="4800" b="0" kern="120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099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2 ">
    <p:bg>
      <p:bgPr>
        <a:solidFill>
          <a:schemeClr val="accent6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anchor="b"/>
          <a:lstStyle>
            <a:lvl1pPr>
              <a:defRPr sz="4800" b="0" kern="120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4114626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8"/>
            <a:ext cx="4648200" cy="1494791"/>
          </a:xfrm>
          <a:solidFill>
            <a:schemeClr val="bg1"/>
          </a:solidFill>
        </p:spPr>
        <p:txBody>
          <a:bodyPr lIns="180000" tIns="180000" rIns="180000" bIns="180000" anchor="b"/>
          <a:lstStyle>
            <a:lvl1pPr algn="l">
              <a:defRPr sz="40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5342020"/>
            <a:ext cx="4648200" cy="9850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C8B914-A89E-4722-9BD2-C50FF5B8B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497638"/>
            <a:ext cx="5030337" cy="561440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accent2"/>
              </a:buClr>
              <a:defRPr sz="2200"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491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3765" y="677100"/>
            <a:ext cx="7476235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40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725" y="1801446"/>
            <a:ext cx="7476235" cy="59015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569374"/>
            <a:ext cx="1984175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D2C859-D941-460A-B37B-BF1C7F91C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443" y="2567740"/>
            <a:ext cx="5444517" cy="3720886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accent2"/>
              </a:buClr>
              <a:defRPr sz="2200"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391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35942"/>
            <a:ext cx="5664000" cy="612815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 anchor="ctr"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Enter your caption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891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11340000" cy="765034"/>
          </a:xfrm>
        </p:spPr>
        <p:txBody>
          <a:bodyPr/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590261"/>
            <a:ext cx="5460114" cy="4586702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590261"/>
            <a:ext cx="5448115" cy="4586702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05391-B0F7-485C-AEFE-81BFA917A7BA}"/>
              </a:ext>
            </a:extLst>
          </p:cNvPr>
          <p:cNvSpPr/>
          <p:nvPr userDrawn="1"/>
        </p:nvSpPr>
        <p:spPr>
          <a:xfrm>
            <a:off x="12081" y="1336235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75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11340000" cy="720939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287" y="1325217"/>
            <a:ext cx="11339513" cy="516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0" y="2014331"/>
            <a:ext cx="5472000" cy="4287078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687" y="2013581"/>
            <a:ext cx="5472113" cy="4287078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28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529649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F68E234-9A02-4495-A8CE-6142A417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12" y="2820924"/>
            <a:ext cx="9780103" cy="1216152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2F571E1-C740-4489-8DB6-D8D4C7793590}"/>
              </a:ext>
            </a:extLst>
          </p:cNvPr>
          <p:cNvSpPr txBox="1">
            <a:spLocks/>
          </p:cNvSpPr>
          <p:nvPr userDrawn="1"/>
        </p:nvSpPr>
        <p:spPr>
          <a:xfrm>
            <a:off x="2411897" y="4037076"/>
            <a:ext cx="9780103" cy="45955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u="none" kern="1200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Click to edit subtitle title style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59130EB-9D43-4D21-A929-B0DFCE4045DD}"/>
              </a:ext>
            </a:extLst>
          </p:cNvPr>
          <p:cNvSpPr/>
          <p:nvPr userDrawn="1"/>
        </p:nvSpPr>
        <p:spPr>
          <a:xfrm>
            <a:off x="1" y="6371351"/>
            <a:ext cx="9780100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272846-FC74-4185-8890-18742A724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8CA7E1-1D34-42A2-8C03-173897A1A008}"/>
              </a:ext>
            </a:extLst>
          </p:cNvPr>
          <p:cNvSpPr txBox="1"/>
          <p:nvPr userDrawn="1"/>
        </p:nvSpPr>
        <p:spPr>
          <a:xfrm>
            <a:off x="9780103" y="6388051"/>
            <a:ext cx="1979895" cy="449739"/>
          </a:xfrm>
          <a:prstGeom prst="rect">
            <a:avLst/>
          </a:prstGeom>
          <a:noFill/>
        </p:spPr>
        <p:txBody>
          <a:bodyPr wrap="square" tIns="91440" bIns="91440" rtlCol="0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1200" b="0" i="0" kern="1400" spc="0" baseline="0" noProof="0" dirty="0">
                <a:solidFill>
                  <a:schemeClr val="accent3"/>
                </a:solidFill>
                <a:latin typeface="+mj-lt"/>
              </a:rPr>
              <a:t>Collaborative Stabilization Coalition (CSC)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1C398B-33DD-4FFD-B316-DCE8AE09371A}"/>
              </a:ext>
            </a:extLst>
          </p:cNvPr>
          <p:cNvSpPr/>
          <p:nvPr userDrawn="1"/>
        </p:nvSpPr>
        <p:spPr>
          <a:xfrm>
            <a:off x="1" y="6351140"/>
            <a:ext cx="9780100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085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11340000" cy="695051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2487" y="1287507"/>
            <a:ext cx="11339513" cy="444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893118"/>
            <a:ext cx="3600000" cy="4298131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892595"/>
            <a:ext cx="3600450" cy="4298130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892593"/>
            <a:ext cx="3600450" cy="4298131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7651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11340000" cy="759531"/>
          </a:xfrm>
        </p:spPr>
        <p:txBody>
          <a:bodyPr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290884"/>
            <a:ext cx="11345269" cy="515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09565"/>
            <a:ext cx="2160000" cy="4332209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212" y="1909565"/>
            <a:ext cx="2160588" cy="4332209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212" y="1909565"/>
            <a:ext cx="2160588" cy="4332209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212" y="1905100"/>
            <a:ext cx="2160588" cy="4332209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212" y="1905101"/>
            <a:ext cx="2160588" cy="4336342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04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1756611"/>
            <a:ext cx="5958000" cy="2358015"/>
          </a:xfrm>
          <a:solidFill>
            <a:schemeClr val="bg1"/>
          </a:solidFill>
        </p:spPr>
        <p:txBody>
          <a:bodyPr lIns="252000" tIns="180000" rIns="180000" bIns="180000" anchor="b"/>
          <a:lstStyle>
            <a:lvl1pPr>
              <a:defRPr sz="7200" b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Click to edit section divider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-1" y="5209682"/>
            <a:ext cx="5956300" cy="166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 sz="24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marL="266700" lvl="0" indent="-266700"/>
            <a:r>
              <a:rPr lang="en-US" noProof="0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36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11340000" cy="692375"/>
          </a:xfrm>
        </p:spPr>
        <p:txBody>
          <a:bodyPr>
            <a:normAutofit/>
          </a:bodyPr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200" y="1652756"/>
            <a:ext cx="5472000" cy="36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A04B9C3-F1CD-4E21-B849-BE9897704D95}"/>
              </a:ext>
            </a:extLst>
          </p:cNvPr>
          <p:cNvSpPr>
            <a:spLocks noGrp="1"/>
          </p:cNvSpPr>
          <p:nvPr>
            <p:ph sz="half" idx="34" hasCustomPrompt="1"/>
          </p:nvPr>
        </p:nvSpPr>
        <p:spPr>
          <a:xfrm>
            <a:off x="452478" y="2386312"/>
            <a:ext cx="5448115" cy="3635825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mparison Left Placeholder 1">
            <a:extLst>
              <a:ext uri="{FF2B5EF4-FFF2-40B4-BE49-F238E27FC236}">
                <a16:creationId xmlns:a16="http://schemas.microsoft.com/office/drawing/2014/main" id="{68E8A8F3-1ED6-4D1F-8171-1738303B622B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6300000" y="1652756"/>
            <a:ext cx="5472000" cy="36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FD9BDCD-74E9-48A3-BC92-1F9290673822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6320278" y="2386312"/>
            <a:ext cx="5448115" cy="3635825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CDB2E9-6C12-4CB8-8AAA-BAEE2FEBAAF1}"/>
              </a:ext>
            </a:extLst>
          </p:cNvPr>
          <p:cNvSpPr/>
          <p:nvPr userDrawn="1"/>
        </p:nvSpPr>
        <p:spPr>
          <a:xfrm>
            <a:off x="432000" y="2168430"/>
            <a:ext cx="2411412" cy="114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5F0AD3-D300-4FCA-850A-8A93C791DCBF}"/>
              </a:ext>
            </a:extLst>
          </p:cNvPr>
          <p:cNvSpPr/>
          <p:nvPr userDrawn="1"/>
        </p:nvSpPr>
        <p:spPr>
          <a:xfrm>
            <a:off x="6320278" y="2168430"/>
            <a:ext cx="2411412" cy="114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71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7296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254767"/>
            <a:ext cx="1984175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254767"/>
            <a:ext cx="1984175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462664"/>
            <a:ext cx="5448115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462664"/>
            <a:ext cx="5447914" cy="358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accent3"/>
                </a:solidFill>
              </a:defRPr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541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8875D-8B68-4C66-8D91-1FCF27A18B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6221" y="432001"/>
            <a:ext cx="7115579" cy="5436988"/>
          </a:xfrm>
          <a:prstGeom prst="rect">
            <a:avLst/>
          </a:prstGeom>
        </p:spPr>
        <p:txBody>
          <a:bodyPr vert="horz" lIns="91440" tIns="45720" rIns="45720" bIns="0" rtlCol="0">
            <a:noAutofit/>
          </a:bodyPr>
          <a:lstStyle>
            <a:lvl1pPr>
              <a:defRPr lang="en-US" sz="2200" b="1" noProof="0" dirty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lang="en-US" sz="2200" noProof="0" dirty="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lang="en-US" noProof="0" dirty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>
              <a:lnSpc>
                <a:spcPts val="3000"/>
              </a:lnSpc>
              <a:spcBef>
                <a:spcPts val="1200"/>
              </a:spcBef>
            </a:pPr>
            <a:r>
              <a:rPr lang="en-US" noProof="0" dirty="0"/>
              <a:t>Click to edit Master text styles</a:t>
            </a:r>
          </a:p>
          <a:p>
            <a:pPr lvl="1">
              <a:lnSpc>
                <a:spcPts val="2800"/>
              </a:lnSpc>
              <a:spcBef>
                <a:spcPts val="1200"/>
              </a:spcBef>
              <a:buClr>
                <a:schemeClr val="accent2"/>
              </a:buClr>
              <a:buFont typeface="Symbol" panose="05050102010706020507" pitchFamily="18" charset="2"/>
              <a:buChar char=""/>
            </a:pPr>
            <a:r>
              <a:rPr lang="en-US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US" noProof="0" dirty="0"/>
              <a:t>Third level</a:t>
            </a:r>
          </a:p>
          <a:p>
            <a:pPr lvl="3">
              <a:buClr>
                <a:schemeClr val="tx2">
                  <a:lumMod val="50000"/>
                </a:schemeClr>
              </a:buClr>
              <a:buFont typeface="Calibri" panose="020F0502020204030204" pitchFamily="34" charset="0"/>
              <a:buChar char="‒"/>
            </a:pPr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4962A9-A37F-45E3-99AE-D1F7FD16ED10}"/>
              </a:ext>
            </a:extLst>
          </p:cNvPr>
          <p:cNvSpPr/>
          <p:nvPr userDrawn="1"/>
        </p:nvSpPr>
        <p:spPr>
          <a:xfrm>
            <a:off x="420200" y="1918512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124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9968" y="2219302"/>
            <a:ext cx="3932237" cy="3661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4DFB52-0628-48F0-BDA1-9FE4E7581409}"/>
              </a:ext>
            </a:extLst>
          </p:cNvPr>
          <p:cNvSpPr/>
          <p:nvPr userDrawn="1"/>
        </p:nvSpPr>
        <p:spPr>
          <a:xfrm>
            <a:off x="407936" y="1967861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569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037983" cy="63713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1461" y="2798354"/>
            <a:ext cx="4810539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l">
              <a:defRPr lang="en-ZA" sz="4800" b="0" spc="0" baseline="0" dirty="0"/>
            </a:lvl1pPr>
          </a:lstStyle>
          <a:p>
            <a:pPr lvl="0" algn="r"/>
            <a:r>
              <a:rPr lang="en-US" noProof="0" dirty="0"/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7381461" y="2685912"/>
            <a:ext cx="4810539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517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297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B6E0E6-F40B-4285-80DD-B455FB22BD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3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87" y="1023731"/>
            <a:ext cx="9700592" cy="2574234"/>
          </a:xfrm>
        </p:spPr>
        <p:txBody>
          <a:bodyPr anchor="b" anchorCtr="0">
            <a:normAutofit/>
          </a:bodyPr>
          <a:lstStyle>
            <a:lvl1pPr algn="ctr">
              <a:defRPr sz="6000" b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2087" y="3910262"/>
            <a:ext cx="9700592" cy="1407173"/>
          </a:xfrm>
          <a:prstGeom prst="rect">
            <a:avLst/>
          </a:prstGeom>
        </p:spPr>
        <p:txBody>
          <a:bodyPr bIns="45720" anchor="t" anchorCtr="0">
            <a:normAutofit/>
          </a:bodyPr>
          <a:lstStyle>
            <a:lvl1pPr marL="0" indent="0" algn="ctr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65A4B-E369-45C7-81A7-A2B8D7A62F85}"/>
              </a:ext>
            </a:extLst>
          </p:cNvPr>
          <p:cNvSpPr/>
          <p:nvPr userDrawn="1"/>
        </p:nvSpPr>
        <p:spPr>
          <a:xfrm>
            <a:off x="-6385" y="3714222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15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FBC10-CFA5-42E6-B10D-F307F5777D45}"/>
              </a:ext>
            </a:extLst>
          </p:cNvPr>
          <p:cNvSpPr/>
          <p:nvPr userDrawn="1"/>
        </p:nvSpPr>
        <p:spPr>
          <a:xfrm>
            <a:off x="0" y="1759628"/>
            <a:ext cx="2411412" cy="1148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42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5432" y="2012444"/>
            <a:ext cx="11544568" cy="606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A80AF3-0B22-4CE0-B026-C388CC0315CF}"/>
              </a:ext>
            </a:extLst>
          </p:cNvPr>
          <p:cNvSpPr/>
          <p:nvPr userDrawn="1"/>
        </p:nvSpPr>
        <p:spPr>
          <a:xfrm>
            <a:off x="0" y="1759628"/>
            <a:ext cx="2411412" cy="1148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93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12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11328000" cy="75055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900989"/>
            <a:ext cx="11328000" cy="429026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accent2"/>
              </a:buClr>
              <a:defRPr sz="2200"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997118-AE3A-4FAE-AED4-155817F8846A}"/>
              </a:ext>
            </a:extLst>
          </p:cNvPr>
          <p:cNvSpPr/>
          <p:nvPr userDrawn="1"/>
        </p:nvSpPr>
        <p:spPr>
          <a:xfrm>
            <a:off x="0" y="1314452"/>
            <a:ext cx="2411412" cy="11482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4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11328000" cy="931288"/>
          </a:xfrm>
        </p:spPr>
        <p:txBody>
          <a:bodyPr/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87EAA2-C819-4C16-A4F9-3DD4AAA8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900989"/>
            <a:ext cx="5030337" cy="429026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accent2"/>
              </a:buClr>
              <a:defRPr sz="2200"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D1C363-DCAB-41C4-8401-6FB7748A587F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6588158" y="1900989"/>
            <a:ext cx="5030337" cy="429026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accent2"/>
              </a:buClr>
              <a:defRPr sz="2200"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accent6">
                  <a:lumMod val="75000"/>
                </a:schemeClr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AFD5C0-2043-4819-BBBC-E48BE267622B}"/>
              </a:ext>
            </a:extLst>
          </p:cNvPr>
          <p:cNvSpPr/>
          <p:nvPr userDrawn="1"/>
        </p:nvSpPr>
        <p:spPr>
          <a:xfrm>
            <a:off x="0" y="1470864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l">
              <a:defRPr lang="en-ZA" sz="4800" b="0" spc="0" baseline="0" dirty="0"/>
            </a:lvl1pPr>
          </a:lstStyle>
          <a:p>
            <a:pPr lvl="0" algn="r"/>
            <a:r>
              <a:rPr lang="en-US" noProof="0" dirty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93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024731" y="6371351"/>
            <a:ext cx="273526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1" y="6371351"/>
            <a:ext cx="9780100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32" y="405484"/>
            <a:ext cx="11328000" cy="12161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780103" y="6388051"/>
            <a:ext cx="1979895" cy="449739"/>
          </a:xfrm>
          <a:prstGeom prst="rect">
            <a:avLst/>
          </a:prstGeom>
          <a:noFill/>
        </p:spPr>
        <p:txBody>
          <a:bodyPr wrap="square" tIns="91440" bIns="91440" rtlCol="0" anchor="ctr">
            <a:spAutoFit/>
          </a:bodyPr>
          <a:lstStyle/>
          <a:p>
            <a:pPr algn="l">
              <a:lnSpc>
                <a:spcPts val="1000"/>
              </a:lnSpc>
            </a:pPr>
            <a:r>
              <a:rPr lang="en-US" sz="1200" b="0" i="0" kern="1400" spc="0" baseline="0" noProof="0" dirty="0">
                <a:solidFill>
                  <a:schemeClr val="accent3"/>
                </a:solidFill>
                <a:latin typeface="+mj-lt"/>
              </a:rPr>
              <a:t>Collaborative Stabilization Coalition (CSC)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1"/>
    </p:custDataLst>
    <p:extLst>
      <p:ext uri="{BB962C8B-B14F-4D97-AF65-F5344CB8AC3E}">
        <p14:creationId xmlns:p14="http://schemas.microsoft.com/office/powerpoint/2010/main" val="151728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b="0" kern="1200" baseline="0">
          <a:solidFill>
            <a:schemeClr val="accent3"/>
          </a:solidFill>
          <a:latin typeface="+mn-lt"/>
          <a:ea typeface="+mn-ea"/>
          <a:cs typeface="+mn-cs"/>
        </a:defRPr>
      </a:lvl1pPr>
      <a:lvl2pPr marL="49213" indent="217488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282575" indent="26035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80000"/>
        <a:buFont typeface="Courier New" panose="02070309020205020404" pitchFamily="49" charset="0"/>
        <a:buChar char="o"/>
        <a:defRPr sz="220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565150" indent="244475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798513" indent="2778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mhsa.gov/sites/default/files/national-guidelines-for-behavioral-health-crisis-care-02242020.pdf" TargetMode="Externa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992539C-D209-4DDA-B5DB-18E5E75F3E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5217" b="15217"/>
          <a:stretch/>
        </p:blipFill>
        <p:spPr>
          <a:xfrm>
            <a:off x="-1" y="0"/>
            <a:ext cx="9780588" cy="68040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97F3C7-07AE-4AF3-9936-CC434E85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12" y="4287067"/>
            <a:ext cx="9780103" cy="1366065"/>
          </a:xfrm>
          <a:solidFill>
            <a:srgbClr val="FFFFFF">
              <a:alpha val="80000"/>
            </a:srgbClr>
          </a:solidFill>
        </p:spPr>
        <p:txBody>
          <a:bodyPr anchor="b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b="1" dirty="0">
                <a:solidFill>
                  <a:schemeClr val="tx1"/>
                </a:solidFill>
              </a:rPr>
              <a:t> IDD Crisis Stabilization in Dane County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76F3C10-9033-4410-9CF8-5A5D2BC6AC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413" y="5667555"/>
            <a:ext cx="9780587" cy="1150893"/>
          </a:xfrm>
          <a:prstGeom prst="rect">
            <a:avLst/>
          </a:prstGeom>
        </p:spPr>
        <p:txBody>
          <a:bodyPr anchor="ctr"/>
          <a:lstStyle/>
          <a:p>
            <a:r>
              <a:rPr lang="en-US" sz="3600" b="1" dirty="0"/>
              <a:t>Erin </a:t>
            </a:r>
            <a:r>
              <a:rPr lang="en-US" sz="3600" b="1" dirty="0" err="1"/>
              <a:t>Kollenbroich</a:t>
            </a:r>
            <a:r>
              <a:rPr lang="en-US" sz="3600" b="1" dirty="0"/>
              <a:t>, Dane County Human Services</a:t>
            </a:r>
          </a:p>
          <a:p>
            <a:r>
              <a:rPr lang="en-US" sz="3600" b="1" dirty="0"/>
              <a:t>Dave Verban &amp; Axel Junker, UW-Waisman Center</a:t>
            </a:r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0AFF2A6B-0C71-6EA7-A172-3C945ED55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1639" y="505396"/>
            <a:ext cx="2028825" cy="1742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186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7CC65-6EAA-5474-DCE5-4000D75BB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172CF2-F3A3-CD98-7F5A-EB6446B01EC1}"/>
              </a:ext>
            </a:extLst>
          </p:cNvPr>
          <p:cNvSpPr txBox="1"/>
          <p:nvPr/>
        </p:nvSpPr>
        <p:spPr>
          <a:xfrm>
            <a:off x="478536" y="527418"/>
            <a:ext cx="9646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Meanwhile in Behavioral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99E36-803B-47D8-912B-65F9A8E02311}"/>
              </a:ext>
            </a:extLst>
          </p:cNvPr>
          <p:cNvSpPr txBox="1"/>
          <p:nvPr/>
        </p:nvSpPr>
        <p:spPr>
          <a:xfrm>
            <a:off x="573024" y="1308391"/>
            <a:ext cx="1064361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SAMHSA’s </a:t>
            </a:r>
            <a:r>
              <a:rPr lang="en-US" sz="2400" b="0" u="sng" dirty="0">
                <a:solidFill>
                  <a:srgbClr val="40619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National Guidelines for Behavioral Health Crisis Care</a:t>
            </a:r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highlights that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“crisis services are for anyone, anywhere and anytime” </a:t>
            </a:r>
            <a:endParaRPr lang="en-US" sz="2400" dirty="0"/>
          </a:p>
          <a:p>
            <a:endParaRPr lang="en-US" sz="24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core elements of the “Crisis Now” model:</a:t>
            </a:r>
          </a:p>
          <a:p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Crisis Call Hub – Someone To Talk 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Mobile Crisis Team Services – Someone to Respond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Crisis Receiving and Stabilization Services – A Safe Place To Get Help</a:t>
            </a:r>
          </a:p>
          <a:p>
            <a:endParaRPr 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/>
              <a:t>Follow-up and ongoing crisis supports are also key!</a:t>
            </a:r>
          </a:p>
        </p:txBody>
      </p:sp>
    </p:spTree>
    <p:extLst>
      <p:ext uri="{BB962C8B-B14F-4D97-AF65-F5344CB8AC3E}">
        <p14:creationId xmlns:p14="http://schemas.microsoft.com/office/powerpoint/2010/main" val="1380673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7CC65-6EAA-5474-DCE5-4000D75BB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172CF2-F3A3-CD98-7F5A-EB6446B01EC1}"/>
              </a:ext>
            </a:extLst>
          </p:cNvPr>
          <p:cNvSpPr txBox="1"/>
          <p:nvPr/>
        </p:nvSpPr>
        <p:spPr>
          <a:xfrm>
            <a:off x="746760" y="539610"/>
            <a:ext cx="9646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We strive to deliver crisis services across the continuum in a way that is…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6A048-4075-464D-B46C-C9066766D3A4}"/>
              </a:ext>
            </a:extLst>
          </p:cNvPr>
          <p:cNvSpPr/>
          <p:nvPr/>
        </p:nvSpPr>
        <p:spPr>
          <a:xfrm>
            <a:off x="8976197" y="1427070"/>
            <a:ext cx="2514600" cy="4572000"/>
          </a:xfrm>
          <a:prstGeom prst="rect">
            <a:avLst/>
          </a:prstGeom>
          <a:solidFill>
            <a:srgbClr val="F3EDF0"/>
          </a:solidFill>
          <a:ln w="25400">
            <a:solidFill>
              <a:srgbClr val="9562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</a:t>
            </a:r>
            <a:r>
              <a:rPr lang="en-US" sz="2400" dirty="0">
                <a:ln>
                  <a:noFill/>
                </a:ln>
                <a:solidFill>
                  <a:srgbClr val="00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ountable</a:t>
            </a:r>
            <a:endParaRPr lang="en-US" sz="24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Each program reliably fulfills its role and follows through </a:t>
            </a:r>
            <a:b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on its commitments to people in crisis, other programs, and the broader community.</a:t>
            </a:r>
            <a:endParaRPr lang="en-US" sz="14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6F54A8-C919-42FA-AB4D-0B03ED92527D}"/>
              </a:ext>
            </a:extLst>
          </p:cNvPr>
          <p:cNvSpPr/>
          <p:nvPr/>
        </p:nvSpPr>
        <p:spPr>
          <a:xfrm>
            <a:off x="585063" y="1427070"/>
            <a:ext cx="2514600" cy="4572000"/>
          </a:xfrm>
          <a:prstGeom prst="rect">
            <a:avLst/>
          </a:prstGeom>
          <a:solidFill>
            <a:srgbClr val="F3EDF0"/>
          </a:solidFill>
          <a:ln w="25400">
            <a:solidFill>
              <a:srgbClr val="9562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Accessible</a:t>
            </a:r>
            <a:b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People know how to ask for help, and services are easy to understand and navigate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Programs are available in a timely manner and with minimal barriers.</a:t>
            </a:r>
            <a:endParaRPr lang="en-US" sz="14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F5C7D0-7983-405C-830F-59F0263BE58D}"/>
              </a:ext>
            </a:extLst>
          </p:cNvPr>
          <p:cNvSpPr/>
          <p:nvPr/>
        </p:nvSpPr>
        <p:spPr>
          <a:xfrm>
            <a:off x="6211237" y="1427070"/>
            <a:ext cx="2514600" cy="4572000"/>
          </a:xfrm>
          <a:prstGeom prst="rect">
            <a:avLst/>
          </a:prstGeom>
          <a:solidFill>
            <a:srgbClr val="F3EDF0"/>
          </a:solidFill>
          <a:ln w="25400">
            <a:solidFill>
              <a:srgbClr val="9562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Appropriate</a:t>
            </a:r>
            <a:endParaRPr lang="en-US" sz="24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 right help is offered at the right time. </a:t>
            </a:r>
            <a: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Services effectively target and address individual needs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 the least restrictive manner and environment possible.</a:t>
            </a:r>
            <a:endParaRPr lang="en-US" sz="14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764BAD-5D7C-4BD1-969B-E58491B64343}"/>
              </a:ext>
            </a:extLst>
          </p:cNvPr>
          <p:cNvSpPr/>
          <p:nvPr/>
        </p:nvSpPr>
        <p:spPr>
          <a:xfrm>
            <a:off x="3398150" y="1427070"/>
            <a:ext cx="2514600" cy="4572000"/>
          </a:xfrm>
          <a:prstGeom prst="rect">
            <a:avLst/>
          </a:prstGeom>
          <a:solidFill>
            <a:srgbClr val="F3EDF0"/>
          </a:solidFill>
          <a:ln w="25400">
            <a:solidFill>
              <a:srgbClr val="95627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Segoe UI Semibold" panose="020B07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Acceptable</a:t>
            </a:r>
            <a:endParaRPr lang="en-US" sz="24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Programs</a:t>
            </a:r>
            <a: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deliver care that 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feels like care. </a:t>
            </a:r>
            <a:r>
              <a:rPr lang="en-US" sz="14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People are willing to ask for help and engage with services because they feel supported and treated with dignity</a:t>
            </a:r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  <a:endParaRPr lang="en-US" sz="1400" dirty="0"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35EDE3-8D5E-4B04-9B94-4D97BDCEBD5A}"/>
              </a:ext>
            </a:extLst>
          </p:cNvPr>
          <p:cNvSpPr txBox="1"/>
          <p:nvPr/>
        </p:nvSpPr>
        <p:spPr>
          <a:xfrm>
            <a:off x="354360" y="520711"/>
            <a:ext cx="6104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Dane Crisis Provider Network</a:t>
            </a:r>
            <a:endParaRPr lang="en-US" sz="28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0A4183-32B1-4183-81A5-A93F8117624D}"/>
              </a:ext>
            </a:extLst>
          </p:cNvPr>
          <p:cNvGrpSpPr/>
          <p:nvPr/>
        </p:nvGrpSpPr>
        <p:grpSpPr>
          <a:xfrm>
            <a:off x="788888" y="1117893"/>
            <a:ext cx="4402328" cy="2661166"/>
            <a:chOff x="290951" y="0"/>
            <a:chExt cx="2712541" cy="1857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444CB9-261C-4A77-8D6E-36B431F22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29" y="0"/>
              <a:ext cx="2446207" cy="18573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6982C81-1203-402F-A0F2-3114D6F937FF}"/>
                </a:ext>
              </a:extLst>
            </p:cNvPr>
            <p:cNvGrpSpPr/>
            <p:nvPr/>
          </p:nvGrpSpPr>
          <p:grpSpPr>
            <a:xfrm>
              <a:off x="290951" y="595662"/>
              <a:ext cx="2712541" cy="921955"/>
              <a:chOff x="335243" y="49397"/>
              <a:chExt cx="2430939" cy="921955"/>
            </a:xfrm>
          </p:grpSpPr>
          <p:sp>
            <p:nvSpPr>
              <p:cNvPr id="7" name="Text Box 2">
                <a:extLst>
                  <a:ext uri="{FF2B5EF4-FFF2-40B4-BE49-F238E27FC236}">
                    <a16:creationId xmlns:a16="http://schemas.microsoft.com/office/drawing/2014/main" id="{519C5B02-EEDE-4F65-84AE-2EF460E859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5243" y="49397"/>
                <a:ext cx="925830" cy="906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Journey </a:t>
                </a:r>
                <a:b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</a:br>
                <a: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(clinical</a:t>
                </a:r>
                <a:b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</a:br>
                <a: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oversight)</a:t>
                </a:r>
                <a:endParaRPr lang="en-US" sz="1600" dirty="0"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Text Box 2">
                <a:extLst>
                  <a:ext uri="{FF2B5EF4-FFF2-40B4-BE49-F238E27FC236}">
                    <a16:creationId xmlns:a16="http://schemas.microsoft.com/office/drawing/2014/main" id="{903B1C5B-6CBC-4A21-A388-BC4BD9B3F5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0661" y="51156"/>
                <a:ext cx="985521" cy="920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DCDHS </a:t>
                </a:r>
                <a:b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</a:br>
                <a: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(admin</a:t>
                </a:r>
                <a:b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</a:br>
                <a:r>
                  <a:rPr lang="en-US" sz="1600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oversight)</a:t>
                </a:r>
                <a:endParaRPr lang="en-US" sz="1600" dirty="0"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 Box 2">
                <a:extLst>
                  <a:ext uri="{FF2B5EF4-FFF2-40B4-BE49-F238E27FC236}">
                    <a16:creationId xmlns:a16="http://schemas.microsoft.com/office/drawing/2014/main" id="{D966D993-4261-47B1-81AF-7C6A82106C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9289" y="152642"/>
                <a:ext cx="1067914" cy="654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600" b="1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DHS 34</a:t>
                </a:r>
                <a:br>
                  <a:rPr lang="en-US" sz="1600" b="1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</a:br>
                <a:r>
                  <a:rPr lang="en-US" sz="1600" b="1" dirty="0">
                    <a:effectLst/>
                    <a:latin typeface="Segoe UI" panose="020B0502040204020203" pitchFamily="34" charset="0"/>
                    <a:ea typeface="Calibri" panose="020F0502020204030204" pitchFamily="34" charset="0"/>
                    <a:cs typeface="Segoe UI" panose="020B0502040204020203" pitchFamily="34" charset="0"/>
                  </a:rPr>
                  <a:t>Certification</a:t>
                </a:r>
                <a:endParaRPr lang="en-US" sz="1600" dirty="0"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E673DD1-CBD0-4D3C-A7AA-CEA64E1022D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2471"/>
          <a:stretch/>
        </p:blipFill>
        <p:spPr bwMode="auto">
          <a:xfrm>
            <a:off x="5884414" y="161723"/>
            <a:ext cx="6021407" cy="5948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55D0FD-83DA-4F62-99D2-8894E08E2943}"/>
              </a:ext>
            </a:extLst>
          </p:cNvPr>
          <p:cNvSpPr txBox="1"/>
          <p:nvPr/>
        </p:nvSpPr>
        <p:spPr>
          <a:xfrm>
            <a:off x="471731" y="4198133"/>
            <a:ext cx="50660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Working DCPN Purpose Statement: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purpose of the DCPN is to foster collaborative relationships and transparent communication among a coordinated community of providers in order to deliver the right care from the right team at the right time.</a:t>
            </a:r>
          </a:p>
        </p:txBody>
      </p:sp>
    </p:spTree>
    <p:extLst>
      <p:ext uri="{BB962C8B-B14F-4D97-AF65-F5344CB8AC3E}">
        <p14:creationId xmlns:p14="http://schemas.microsoft.com/office/powerpoint/2010/main" val="407956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692F65-F697-40F9-B013-106E6063FF91}"/>
              </a:ext>
            </a:extLst>
          </p:cNvPr>
          <p:cNvSpPr txBox="1"/>
          <p:nvPr/>
        </p:nvSpPr>
        <p:spPr>
          <a:xfrm>
            <a:off x="450937" y="142936"/>
            <a:ext cx="7755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How does the DCPN work in practice?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67F8C4-3E3F-4F5D-8411-34B4833E6577}"/>
              </a:ext>
            </a:extLst>
          </p:cNvPr>
          <p:cNvSpPr txBox="1"/>
          <p:nvPr/>
        </p:nvSpPr>
        <p:spPr>
          <a:xfrm>
            <a:off x="842014" y="1901568"/>
            <a:ext cx="4988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DCPN River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Someone in Crisis may touch many different parts in the “River” during an episode of Crisis. No one’s crisis looks the same and the order is not always linear.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CE649-3ED2-46AA-A824-CDC9827B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944" y="404546"/>
            <a:ext cx="3462729" cy="59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6B926-3446-1D83-1C34-E785EC7A6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ABB174-F926-A780-37A4-57AC9FD63A34}"/>
              </a:ext>
            </a:extLst>
          </p:cNvPr>
          <p:cNvSpPr txBox="1"/>
          <p:nvPr/>
        </p:nvSpPr>
        <p:spPr>
          <a:xfrm>
            <a:off x="395110" y="1155412"/>
            <a:ext cx="11569728" cy="447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/>
              <a:t>How are we funded?</a:t>
            </a:r>
          </a:p>
          <a:p>
            <a:endParaRPr lang="en-US" sz="1050" b="1" i="1" dirty="0"/>
          </a:p>
          <a:p>
            <a:pPr lvl="0"/>
            <a:r>
              <a:rPr lang="en-US" sz="2400" dirty="0"/>
              <a:t>Medicaid – Dane County Crisis Stabilization (</a:t>
            </a:r>
            <a:r>
              <a:rPr lang="en-US" sz="2400" b="1" i="1" dirty="0"/>
              <a:t>No Prior Authorization Needed</a:t>
            </a:r>
            <a:r>
              <a:rPr lang="en-US" sz="2400" dirty="0"/>
              <a:t>)</a:t>
            </a:r>
          </a:p>
          <a:p>
            <a:endParaRPr lang="en-US" sz="1000" b="1" i="1" dirty="0"/>
          </a:p>
          <a:p>
            <a:r>
              <a:rPr lang="en-US" sz="3200" b="1" i="1" dirty="0"/>
              <a:t>Who do we serve in crisis stabilization?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Adults, 18+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Dane County residents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IDD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Long term care eligible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Mental or behavioral health crisis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7C8A12-0C49-D63B-DCA0-FB3FBDB41805}"/>
              </a:ext>
            </a:extLst>
          </p:cNvPr>
          <p:cNvSpPr txBox="1"/>
          <p:nvPr/>
        </p:nvSpPr>
        <p:spPr>
          <a:xfrm>
            <a:off x="372533" y="385971"/>
            <a:ext cx="11387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Waisman COW Crisis Stabilization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7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C9C3D-44CC-A6DC-3223-FC1DD08A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DD99FD-E27A-7BDE-E1BE-86FE108324E3}"/>
              </a:ext>
            </a:extLst>
          </p:cNvPr>
          <p:cNvSpPr txBox="1"/>
          <p:nvPr/>
        </p:nvSpPr>
        <p:spPr>
          <a:xfrm>
            <a:off x="424844" y="1335837"/>
            <a:ext cx="11342311" cy="403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b="1" i="1" dirty="0"/>
          </a:p>
          <a:p>
            <a:r>
              <a:rPr lang="en-US" sz="3200" b="1" i="1" dirty="0"/>
              <a:t>What services can we provide?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Linkage and follow-up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Assessment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Consultation with family / providers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Behavioral Support planning and coaching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Referral to additional services, as appropriate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Coordination across LTC support team members and mental health providers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C88B3C-A293-0C19-CCDF-5DA57CC05DF0}"/>
              </a:ext>
            </a:extLst>
          </p:cNvPr>
          <p:cNvSpPr txBox="1"/>
          <p:nvPr/>
        </p:nvSpPr>
        <p:spPr>
          <a:xfrm>
            <a:off x="372533" y="385971"/>
            <a:ext cx="11387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Waisman COW Crisis Stabilization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6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2006-C144-C687-67E1-36EFEFA1A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8B779-EA07-0E3C-A057-2F44F612A31C}"/>
              </a:ext>
            </a:extLst>
          </p:cNvPr>
          <p:cNvSpPr txBox="1"/>
          <p:nvPr/>
        </p:nvSpPr>
        <p:spPr>
          <a:xfrm>
            <a:off x="470000" y="1162242"/>
            <a:ext cx="11342311" cy="5309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b="1" i="1" dirty="0"/>
          </a:p>
          <a:p>
            <a:r>
              <a:rPr lang="en-US" sz="3200" b="1" i="1" dirty="0"/>
              <a:t>Who can refer someone to Waisman Crisis Stabilization?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Self-referral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Family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Case Manager or IRIS Consultant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Journey Mental Health Crisis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CCS provider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ADRC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Anyone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06300-5B41-CB22-26E4-5EE3EFE8A35E}"/>
              </a:ext>
            </a:extLst>
          </p:cNvPr>
          <p:cNvSpPr txBox="1"/>
          <p:nvPr/>
        </p:nvSpPr>
        <p:spPr>
          <a:xfrm>
            <a:off x="372533" y="385971"/>
            <a:ext cx="11387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Waisman COW Crisis Stabilization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8E74E-2F19-6335-3EDA-7143CB25B7F3}"/>
              </a:ext>
            </a:extLst>
          </p:cNvPr>
          <p:cNvSpPr txBox="1"/>
          <p:nvPr/>
        </p:nvSpPr>
        <p:spPr>
          <a:xfrm>
            <a:off x="6359864" y="5175849"/>
            <a:ext cx="5400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Dave Verban, Waisman Crisis Stabilization Coordinator </a:t>
            </a:r>
          </a:p>
          <a:p>
            <a:pPr algn="ctr"/>
            <a:r>
              <a:rPr lang="en-US" dirty="0"/>
              <a:t>dverban@wisc.edu </a:t>
            </a:r>
          </a:p>
          <a:p>
            <a:pPr algn="ctr"/>
            <a:r>
              <a:rPr lang="en-US" dirty="0"/>
              <a:t>608-712-8670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1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8CE75-0D83-21C5-5EA6-38B03C102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B57F3E-0332-B270-DFD5-2D17586B89F6}"/>
              </a:ext>
            </a:extLst>
          </p:cNvPr>
          <p:cNvSpPr txBox="1"/>
          <p:nvPr/>
        </p:nvSpPr>
        <p:spPr>
          <a:xfrm>
            <a:off x="424844" y="1335837"/>
            <a:ext cx="11342311" cy="4497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b="1" i="1" dirty="0"/>
          </a:p>
          <a:p>
            <a:r>
              <a:rPr lang="en-US" sz="3200" b="1" i="1" dirty="0"/>
              <a:t>Where do referrals come from?</a:t>
            </a:r>
          </a:p>
          <a:p>
            <a:endParaRPr lang="en-US" sz="900" b="1" i="1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Young adults in transition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Providers seeking additional support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Post emergency detention or protective placement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Out of county residents residing in Dane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Not enrolled in LTC but eligible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2267D-A8DD-6AA5-BA84-24F44D8359F2}"/>
              </a:ext>
            </a:extLst>
          </p:cNvPr>
          <p:cNvSpPr txBox="1"/>
          <p:nvPr/>
        </p:nvSpPr>
        <p:spPr>
          <a:xfrm>
            <a:off x="372533" y="385971"/>
            <a:ext cx="11387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Waisman COW Crisis Stabilization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A2518A8-4814-4421-9524-F39DA7CDD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0806" b="10806"/>
          <a:stretch/>
        </p:blipFill>
        <p:spPr>
          <a:xfrm>
            <a:off x="0" y="1"/>
            <a:ext cx="12192000" cy="63713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C1044-ECE1-45F3-A5FD-3EC522B18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1328000" cy="1216152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46DC69-0F25-414D-9287-9BAD0A875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160" y="2470031"/>
            <a:ext cx="5953560" cy="1913812"/>
          </a:xfrm>
          <a:solidFill>
            <a:schemeClr val="accent3"/>
          </a:solidFill>
        </p:spPr>
        <p:txBody>
          <a:bodyPr/>
          <a:lstStyle/>
          <a:p>
            <a:pPr>
              <a:lnSpc>
                <a:spcPts val="3360"/>
              </a:lnSpc>
            </a:pPr>
            <a:r>
              <a:rPr lang="en-US" sz="2800" b="1" dirty="0"/>
              <a:t>dverban@wisc.edu</a:t>
            </a:r>
          </a:p>
          <a:p>
            <a:pPr>
              <a:lnSpc>
                <a:spcPts val="3360"/>
              </a:lnSpc>
            </a:pPr>
            <a:r>
              <a:rPr lang="en-US" sz="2800" b="1" dirty="0"/>
              <a:t>junker@waisman.wisc.edu</a:t>
            </a:r>
          </a:p>
          <a:p>
            <a:pPr>
              <a:lnSpc>
                <a:spcPts val="3360"/>
              </a:lnSpc>
            </a:pPr>
            <a:r>
              <a:rPr lang="en-US" sz="2800" b="1" dirty="0"/>
              <a:t>Kollenbroich.Erin@danecounty.gov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772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F9542-61E2-CE58-97A8-D03770501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5" y="606198"/>
            <a:ext cx="11613245" cy="955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3CFF1E-DDA2-A2CE-345B-86FE85DD8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217" y="2018428"/>
            <a:ext cx="5455783" cy="2852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EDE08-44BB-B320-D342-AA0E4F07B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6" y="1789532"/>
            <a:ext cx="5686644" cy="3380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98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AFB57-0BC6-84A9-DD33-6626F603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06" y="209046"/>
            <a:ext cx="7210048" cy="8832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0C387-A675-0DA5-A8AC-7172985FC6C8}"/>
              </a:ext>
            </a:extLst>
          </p:cNvPr>
          <p:cNvSpPr txBox="1"/>
          <p:nvPr/>
        </p:nvSpPr>
        <p:spPr>
          <a:xfrm>
            <a:off x="517072" y="1058409"/>
            <a:ext cx="111578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83226-BB4C-26D4-E59A-5965D2BE779F}"/>
              </a:ext>
            </a:extLst>
          </p:cNvPr>
          <p:cNvSpPr txBox="1"/>
          <p:nvPr/>
        </p:nvSpPr>
        <p:spPr>
          <a:xfrm>
            <a:off x="438049" y="5691151"/>
            <a:ext cx="6602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D4E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122 E. Olin Ave., Suite 255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F36E7-C462-7258-48C3-553761CB1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08" y="1233734"/>
            <a:ext cx="3230321" cy="4282092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84FF7D0C-3305-6E2F-F3BA-F9DB8F76A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67862" y="1768995"/>
            <a:ext cx="4282099" cy="3211575"/>
          </a:xfrm>
          <a:prstGeom prst="rect">
            <a:avLst/>
          </a:prstGeom>
        </p:spPr>
      </p:pic>
      <p:pic>
        <p:nvPicPr>
          <p:cNvPr id="10" name="Picture 9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68619C9E-DF5D-1FDA-D6DF-F87B13CE1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93287" y="1768996"/>
            <a:ext cx="4282097" cy="321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0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30C387-A675-0DA5-A8AC-7172985FC6C8}"/>
              </a:ext>
            </a:extLst>
          </p:cNvPr>
          <p:cNvSpPr txBox="1"/>
          <p:nvPr/>
        </p:nvSpPr>
        <p:spPr>
          <a:xfrm>
            <a:off x="103415" y="533656"/>
            <a:ext cx="111578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3AC93-9B10-6D5C-BDB7-8EC103F475B3}"/>
              </a:ext>
            </a:extLst>
          </p:cNvPr>
          <p:cNvSpPr txBox="1"/>
          <p:nvPr/>
        </p:nvSpPr>
        <p:spPr>
          <a:xfrm>
            <a:off x="372533" y="385971"/>
            <a:ext cx="113874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Community TIES: Behavioral Support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4E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D8D63-8C96-8449-1F3C-8706FD423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69" y="1303097"/>
            <a:ext cx="4621598" cy="502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7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30C387-A675-0DA5-A8AC-7172985FC6C8}"/>
              </a:ext>
            </a:extLst>
          </p:cNvPr>
          <p:cNvSpPr txBox="1"/>
          <p:nvPr/>
        </p:nvSpPr>
        <p:spPr>
          <a:xfrm>
            <a:off x="602144" y="1914250"/>
            <a:ext cx="11157856" cy="324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 individuals in their homes and workplaces, build relationships and collaborate with community teams on positive behavior supports based on the unique needs of the person.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situational counseling and/or coordinate access to other available therapeutic resources in the community.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1359A-0DBB-D5E6-AB75-3FDCBE894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349463"/>
            <a:ext cx="1128586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0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41359A-0DBB-D5E6-AB75-3FDCBE894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48" y="363736"/>
            <a:ext cx="9534396" cy="1179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2F4D40-1FB2-0474-CE4C-3F6209CBBC69}"/>
              </a:ext>
            </a:extLst>
          </p:cNvPr>
          <p:cNvSpPr txBox="1"/>
          <p:nvPr/>
        </p:nvSpPr>
        <p:spPr>
          <a:xfrm>
            <a:off x="417689" y="1677743"/>
            <a:ext cx="11342311" cy="373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Write Behavior Support Plans that are focused on holistic and proactive approaches and provide personalized training to care givers.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Consult around specialized supports (which might include home modifications, consultation around clients’ rights or restrictive measures or pro-active outreach to emergency responders).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891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EA7EC-E4AF-0EC9-8E7C-7C50638D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795" y="1819826"/>
            <a:ext cx="3498201" cy="4428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E090A-D606-6306-B0FF-73918DF0A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32" y="127611"/>
            <a:ext cx="2608167" cy="2454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0B47D-F6D2-E5E7-F94D-DDF8E7744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75" y="2982818"/>
            <a:ext cx="4354385" cy="3265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766D1F-569E-CB15-0DAD-04115023E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832" y="1570268"/>
            <a:ext cx="2887735" cy="43493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8EBC9C-189C-AA79-4B70-3777C25F91CD}"/>
              </a:ext>
            </a:extLst>
          </p:cNvPr>
          <p:cNvSpPr txBox="1"/>
          <p:nvPr/>
        </p:nvSpPr>
        <p:spPr>
          <a:xfrm>
            <a:off x="3363835" y="585207"/>
            <a:ext cx="8286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Partnership with Dane County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367380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7CC65-6EAA-5474-DCE5-4000D75BB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C22151-F614-C9FE-23D5-CC89B97BCD23}"/>
              </a:ext>
            </a:extLst>
          </p:cNvPr>
          <p:cNvSpPr txBox="1"/>
          <p:nvPr/>
        </p:nvSpPr>
        <p:spPr>
          <a:xfrm>
            <a:off x="512581" y="1301632"/>
            <a:ext cx="11191740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Disability services traditionally focus on long term needs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Health care and other acute (mental health) services are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typically  paid through health insurance (Medicaid card) and are not necessarily  coordinated with LTC entities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Mental Health practitioners often lack IDD experience or familiarity with IDD community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There are barriers accessing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mental health services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IDD providers often don’t view themselves as providing mental health supports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72CF2-F3A3-CD98-7F5A-EB6446B01EC1}"/>
              </a:ext>
            </a:extLst>
          </p:cNvPr>
          <p:cNvSpPr txBox="1"/>
          <p:nvPr/>
        </p:nvSpPr>
        <p:spPr>
          <a:xfrm>
            <a:off x="746760" y="539610"/>
            <a:ext cx="9646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IDD and Mental Health services are not well integrated</a:t>
            </a:r>
          </a:p>
        </p:txBody>
      </p:sp>
    </p:spTree>
    <p:extLst>
      <p:ext uri="{BB962C8B-B14F-4D97-AF65-F5344CB8AC3E}">
        <p14:creationId xmlns:p14="http://schemas.microsoft.com/office/powerpoint/2010/main" val="346294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E5AC1-DAD3-0B2F-697C-3A9C2B532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51236D-DCAD-BEF0-6CEB-947EA629721D}"/>
              </a:ext>
            </a:extLst>
          </p:cNvPr>
          <p:cNvSpPr txBox="1"/>
          <p:nvPr/>
        </p:nvSpPr>
        <p:spPr>
          <a:xfrm>
            <a:off x="285609" y="2409263"/>
            <a:ext cx="11342311" cy="285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Term Care/IDD services struggle to quickly (!) respond to changing needs because of</a:t>
            </a:r>
          </a:p>
          <a:p>
            <a:pPr marL="80010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Funding</a:t>
            </a:r>
          </a:p>
          <a:p>
            <a:pPr marL="80010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Policies &amp; Procedures</a:t>
            </a:r>
          </a:p>
          <a:p>
            <a:pPr marL="80010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Capacity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97BDEB-3DE0-799A-22C8-C498F707E3BF}"/>
              </a:ext>
            </a:extLst>
          </p:cNvPr>
          <p:cNvSpPr txBox="1"/>
          <p:nvPr/>
        </p:nvSpPr>
        <p:spPr>
          <a:xfrm>
            <a:off x="746760" y="539610"/>
            <a:ext cx="9646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Individuals with complex behavior health needs often experience sudden, unexpected and drastic changes in support needs</a:t>
            </a:r>
          </a:p>
        </p:txBody>
      </p:sp>
    </p:spTree>
    <p:extLst>
      <p:ext uri="{BB962C8B-B14F-4D97-AF65-F5344CB8AC3E}">
        <p14:creationId xmlns:p14="http://schemas.microsoft.com/office/powerpoint/2010/main" val="4170798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Dane CSC">
      <a:dk1>
        <a:srgbClr val="1D4E89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C00000"/>
      </a:accent2>
      <a:accent3>
        <a:srgbClr val="1D4E89"/>
      </a:accent3>
      <a:accent4>
        <a:srgbClr val="956251"/>
      </a:accent4>
      <a:accent5>
        <a:srgbClr val="918485"/>
      </a:accent5>
      <a:accent6>
        <a:srgbClr val="855D5D"/>
      </a:accent6>
      <a:hlink>
        <a:srgbClr val="1D4E89"/>
      </a:hlink>
      <a:folHlink>
        <a:srgbClr val="1D4E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BC7E9B5CA7144A1BBF85FCEDB2529" ma:contentTypeVersion="13" ma:contentTypeDescription="Create a new document." ma:contentTypeScope="" ma:versionID="b68d46ea84713cb349862a51a4d4ce91">
  <xsd:schema xmlns:xsd="http://www.w3.org/2001/XMLSchema" xmlns:xs="http://www.w3.org/2001/XMLSchema" xmlns:p="http://schemas.microsoft.com/office/2006/metadata/properties" xmlns:ns2="bfc2c4c8-adf5-4aa4-8228-c9e7f275c420" xmlns:ns3="75b3c625-cdeb-4033-b8c7-6de0fe1423a0" targetNamespace="http://schemas.microsoft.com/office/2006/metadata/properties" ma:root="true" ma:fieldsID="2d932a191d032ba4912d20c54dcd23d0" ns2:_="" ns3:_="">
    <xsd:import namespace="bfc2c4c8-adf5-4aa4-8228-c9e7f275c420"/>
    <xsd:import namespace="75b3c625-cdeb-4033-b8c7-6de0fe1423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2c4c8-adf5-4aa4-8228-c9e7f275c4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44e949-8ee3-4b39-895c-07c1e755ef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b3c625-cdeb-4033-b8c7-6de0fe1423a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097cb48-0eaf-4bef-a129-7ef40389b95f}" ma:internalName="TaxCatchAll" ma:showField="CatchAllData" ma:web="75b3c625-cdeb-4033-b8c7-6de0fe1423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c2c4c8-adf5-4aa4-8228-c9e7f275c420">
      <Terms xmlns="http://schemas.microsoft.com/office/infopath/2007/PartnerControls"/>
    </lcf76f155ced4ddcb4097134ff3c332f>
    <TaxCatchAll xmlns="75b3c625-cdeb-4033-b8c7-6de0fe1423a0" xsi:nil="true"/>
  </documentManagement>
</p:properties>
</file>

<file path=customXml/itemProps1.xml><?xml version="1.0" encoding="utf-8"?>
<ds:datastoreItem xmlns:ds="http://schemas.openxmlformats.org/officeDocument/2006/customXml" ds:itemID="{3B4F2E3B-4F8F-4447-A013-5E47C4654A72}"/>
</file>

<file path=customXml/itemProps2.xml><?xml version="1.0" encoding="utf-8"?>
<ds:datastoreItem xmlns:ds="http://schemas.openxmlformats.org/officeDocument/2006/customXml" ds:itemID="{BE2EA2D2-324D-4397-BA66-5B11CB40DC1D}"/>
</file>

<file path=customXml/itemProps3.xml><?xml version="1.0" encoding="utf-8"?>
<ds:datastoreItem xmlns:ds="http://schemas.openxmlformats.org/officeDocument/2006/customXml" ds:itemID="{118CB966-45FA-4226-BBDD-59DB8BEC88A5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512</TotalTime>
  <Words>1001</Words>
  <Application>Microsoft Office PowerPoint</Application>
  <PresentationFormat>Widescreen</PresentationFormat>
  <Paragraphs>126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Courier New</vt:lpstr>
      <vt:lpstr>Segoe UI</vt:lpstr>
      <vt:lpstr>Segoe UI Semibold</vt:lpstr>
      <vt:lpstr>Symbol</vt:lpstr>
      <vt:lpstr>Times New Roman</vt:lpstr>
      <vt:lpstr>Wingdings</vt:lpstr>
      <vt:lpstr>2_Office Theme</vt:lpstr>
      <vt:lpstr> IDD Crisis Stabilization in Dane County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Dane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 protective services</dc:title>
  <dc:creator>Freeman, Beth</dc:creator>
  <cp:lastModifiedBy>Schmidt, Joy</cp:lastModifiedBy>
  <cp:revision>39</cp:revision>
  <cp:lastPrinted>2026-04-01T14:56:27Z</cp:lastPrinted>
  <dcterms:created xsi:type="dcterms:W3CDTF">2024-01-15T03:58:33Z</dcterms:created>
  <dcterms:modified xsi:type="dcterms:W3CDTF">2026-04-02T14:08:03Z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0x010100EC3BC7E9B5CA7144A1BBF85FCEDB2529</vt:lpwstr>
  </property>
</Properties>
</file>