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27.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750" r:id="rId2"/>
    <p:sldMasterId id="2147483763" r:id="rId3"/>
    <p:sldMasterId id="2147483781" r:id="rId4"/>
    <p:sldMasterId id="2147483811" r:id="rId5"/>
    <p:sldMasterId id="2147483823" r:id="rId6"/>
  </p:sldMasterIdLst>
  <p:notesMasterIdLst>
    <p:notesMasterId r:id="rId44"/>
  </p:notesMasterIdLst>
  <p:sldIdLst>
    <p:sldId id="257" r:id="rId7"/>
    <p:sldId id="256" r:id="rId8"/>
    <p:sldId id="2127" r:id="rId9"/>
    <p:sldId id="259" r:id="rId10"/>
    <p:sldId id="258" r:id="rId11"/>
    <p:sldId id="260" r:id="rId12"/>
    <p:sldId id="263" r:id="rId13"/>
    <p:sldId id="261" r:id="rId14"/>
    <p:sldId id="262" r:id="rId15"/>
    <p:sldId id="264" r:id="rId16"/>
    <p:sldId id="278" r:id="rId17"/>
    <p:sldId id="2128" r:id="rId18"/>
    <p:sldId id="2129" r:id="rId19"/>
    <p:sldId id="277" r:id="rId20"/>
    <p:sldId id="270" r:id="rId21"/>
    <p:sldId id="306" r:id="rId22"/>
    <p:sldId id="305" r:id="rId23"/>
    <p:sldId id="300" r:id="rId24"/>
    <p:sldId id="265" r:id="rId25"/>
    <p:sldId id="276" r:id="rId26"/>
    <p:sldId id="405" r:id="rId27"/>
    <p:sldId id="344" r:id="rId28"/>
    <p:sldId id="345" r:id="rId29"/>
    <p:sldId id="347" r:id="rId30"/>
    <p:sldId id="407" r:id="rId31"/>
    <p:sldId id="273" r:id="rId32"/>
    <p:sldId id="310" r:id="rId33"/>
    <p:sldId id="2109" r:id="rId34"/>
    <p:sldId id="2103" r:id="rId35"/>
    <p:sldId id="2110" r:id="rId36"/>
    <p:sldId id="2111" r:id="rId37"/>
    <p:sldId id="2113" r:id="rId38"/>
    <p:sldId id="2114" r:id="rId39"/>
    <p:sldId id="2121" r:id="rId40"/>
    <p:sldId id="2122" r:id="rId41"/>
    <p:sldId id="1881" r:id="rId42"/>
    <p:sldId id="2108" r:id="rId4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5F3750-67E4-BF08-48C2-11A04152F918}" v="58" dt="2026-03-23T14:41:56.425"/>
    <p1510:client id="{83DF92D0-C2C3-C6B7-5871-33F6D78693C4}" v="3" dt="2026-03-25T14:19:31.193"/>
    <p1510:client id="{D7AADF88-E126-2C84-E7E1-93044CAC7031}" v="1" dt="2026-03-23T14:58:58.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openxmlformats.org/officeDocument/2006/relationships/customXml" Target="../customXml/item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DDE548B-2DBE-4FA5-895E-2E5D904DDB5D}" type="datetimeFigureOut">
              <a:rPr lang="en-US" smtClean="0"/>
              <a:t>4/1/2026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1864B4A-D8AB-432F-ACBA-FD04E99E348D}" type="slidenum">
              <a:rPr lang="en-US" smtClean="0"/>
              <a:t>‹#›</a:t>
            </a:fld>
            <a:endParaRPr lang="en-US"/>
          </a:p>
        </p:txBody>
      </p:sp>
    </p:spTree>
    <p:extLst>
      <p:ext uri="{BB962C8B-B14F-4D97-AF65-F5344CB8AC3E}">
        <p14:creationId xmlns:p14="http://schemas.microsoft.com/office/powerpoint/2010/main" val="269117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endParaRPr lang="en-US"/>
          </a:p>
          <a:p>
            <a:endParaRPr lang="en-US"/>
          </a:p>
        </p:txBody>
      </p:sp>
      <p:sp>
        <p:nvSpPr>
          <p:cNvPr id="4" name="Slide Number Placeholder 3"/>
          <p:cNvSpPr>
            <a:spLocks noGrp="1"/>
          </p:cNvSpPr>
          <p:nvPr>
            <p:ph type="sldNum" sz="quarter" idx="10"/>
          </p:nvPr>
        </p:nvSpPr>
        <p:spPr/>
        <p:txBody>
          <a:bodyPr/>
          <a:lstStyle/>
          <a:p>
            <a:pPr defTabSz="966612">
              <a:defRPr/>
            </a:pPr>
            <a:fld id="{1867FEEF-4198-412F-863E-464D18906B13}" type="slidenum">
              <a:rPr lang="en-US">
                <a:solidFill>
                  <a:prstClr val="black"/>
                </a:solidFill>
                <a:latin typeface="Calibri" panose="020F0502020204030204"/>
              </a:rPr>
              <a:pPr defTabSz="966612">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13936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b="1"/>
              <a:t>PRADO</a:t>
            </a:r>
          </a:p>
          <a:p>
            <a:pPr defTabSz="984978">
              <a:defRPr/>
            </a:pPr>
            <a:endParaRPr lang="en-US"/>
          </a:p>
          <a:p>
            <a:pPr defTabSz="984978">
              <a:defRPr/>
            </a:pPr>
            <a:r>
              <a:rPr lang="en-US"/>
              <a:t>The MHU is organizationally positioned within the Community Outreach command structure (Captain, Lieutenant and Sergeant).</a:t>
            </a:r>
          </a:p>
          <a:p>
            <a:pPr defTabSz="984978">
              <a:defRPr/>
            </a:pPr>
            <a:endParaRPr lang="en-US"/>
          </a:p>
          <a:p>
            <a:pPr defTabSz="984978">
              <a:defRPr/>
            </a:pPr>
            <a:r>
              <a:rPr lang="en-US"/>
              <a:t>LECWs have an MOU with MPD that allows for closer collaboration, communication.</a:t>
            </a:r>
          </a:p>
          <a:p>
            <a:pPr defTabSz="984978">
              <a:defRPr/>
            </a:pPr>
            <a:endParaRPr lang="en-US"/>
          </a:p>
          <a:p>
            <a:pPr defTabSz="984978">
              <a:defRPr/>
            </a:pPr>
            <a:r>
              <a:rPr lang="en-US"/>
              <a:t>Training/</a:t>
            </a:r>
            <a:r>
              <a:rPr lang="en-US" b="1"/>
              <a:t>PROFESSIONAL DEVELOPMENT: </a:t>
            </a:r>
          </a:p>
          <a:p>
            <a:pPr marL="184684" indent="-184684" defTabSz="984978">
              <a:buFont typeface="Arial" panose="020B0604020202020204" pitchFamily="34" charset="0"/>
              <a:buChar char="•"/>
              <a:defRPr/>
            </a:pPr>
            <a:r>
              <a:rPr lang="en-US"/>
              <a:t>MHOs all have attended 40 additional hours of CIT </a:t>
            </a:r>
          </a:p>
          <a:p>
            <a:pPr marL="184684" indent="-184684" defTabSz="984978">
              <a:buFont typeface="Arial" panose="020B0604020202020204" pitchFamily="34" charset="0"/>
              <a:buChar char="•"/>
              <a:defRPr/>
            </a:pPr>
            <a:r>
              <a:rPr lang="en-US"/>
              <a:t>MHOs and MHLOs attend 16 hours of training annually</a:t>
            </a:r>
          </a:p>
          <a:p>
            <a:pPr defTabSz="984978">
              <a:defRPr/>
            </a:pPr>
            <a:endParaRPr lang="en-US"/>
          </a:p>
          <a:p>
            <a:pPr defTabSz="984978">
              <a:defRPr/>
            </a:pPr>
            <a:r>
              <a:rPr lang="en-US"/>
              <a:t>Other Ways We Support (</a:t>
            </a:r>
            <a:r>
              <a:rPr lang="en-US" b="1"/>
              <a:t>PROBLEM-SOLVING</a:t>
            </a:r>
            <a:r>
              <a:rPr lang="en-US"/>
              <a:t> &amp; </a:t>
            </a:r>
            <a:r>
              <a:rPr lang="en-US" b="1"/>
              <a:t>COLLABORATION</a:t>
            </a:r>
            <a:r>
              <a:rPr lang="en-US"/>
              <a:t>):</a:t>
            </a:r>
          </a:p>
          <a:p>
            <a:pPr marL="184684" indent="-184684" defTabSz="984978">
              <a:buFont typeface="Arial" panose="020B0604020202020204" pitchFamily="34" charset="0"/>
              <a:buChar char="•"/>
              <a:defRPr/>
            </a:pPr>
            <a:r>
              <a:rPr lang="en-US"/>
              <a:t>MHOs divert some CFS, and assist Patrol with active CFS (both in-person and remotely);</a:t>
            </a:r>
          </a:p>
          <a:p>
            <a:pPr marL="184684" indent="-184684" defTabSz="984978">
              <a:buFont typeface="Arial" panose="020B0604020202020204" pitchFamily="34" charset="0"/>
              <a:buChar char="•"/>
              <a:defRPr/>
            </a:pPr>
            <a:r>
              <a:rPr lang="en-US"/>
              <a:t>MHOs work to become SMEs on the Probate system (which guides involuntary hospital treatments initiated by LE), and in other specialty areas (e.g. dementia, adult family homes, IDD, threat assessment)</a:t>
            </a:r>
          </a:p>
          <a:p>
            <a:pPr marL="184684" indent="-184684" defTabSz="984978">
              <a:buFont typeface="Arial" panose="020B0604020202020204" pitchFamily="34" charset="0"/>
              <a:buChar char="•"/>
              <a:defRPr/>
            </a:pPr>
            <a:r>
              <a:rPr lang="en-US"/>
              <a:t>We work closely with stakeholder such as the </a:t>
            </a:r>
            <a:r>
              <a:rPr lang="en-US" err="1"/>
              <a:t>Waisman</a:t>
            </a:r>
            <a:r>
              <a:rPr lang="en-US"/>
              <a:t> Center, APS, Dane County DHS, etc., to be proactive in individual cases.</a:t>
            </a:r>
          </a:p>
        </p:txBody>
      </p:sp>
      <p:sp>
        <p:nvSpPr>
          <p:cNvPr id="4" name="Slide Number Placeholder 3"/>
          <p:cNvSpPr>
            <a:spLocks noGrp="1"/>
          </p:cNvSpPr>
          <p:nvPr>
            <p:ph type="sldNum" sz="quarter" idx="10"/>
          </p:nvPr>
        </p:nvSpPr>
        <p:spPr/>
        <p:txBody>
          <a:bodyPr/>
          <a:lstStyle/>
          <a:p>
            <a:pPr algn="l" defTabSz="984978">
              <a:buClr>
                <a:srgbClr val="000000"/>
              </a:buClr>
              <a:defRPr/>
            </a:pPr>
            <a:fld id="{316AB7D3-89E7-4427-AB59-FD8758BD8D58}" type="slidenum">
              <a:rPr lang="en-US" sz="1500" kern="0">
                <a:solidFill>
                  <a:srgbClr val="000000"/>
                </a:solidFill>
                <a:latin typeface="Arial"/>
                <a:cs typeface="Arial"/>
                <a:sym typeface="Arial"/>
              </a:rPr>
              <a:pPr algn="l" defTabSz="984978">
                <a:buClr>
                  <a:srgbClr val="000000"/>
                </a:buClr>
                <a:defRPr/>
              </a:pPr>
              <a:t>14</a:t>
            </a:fld>
            <a:endParaRPr lang="en-US" sz="1500" kern="0">
              <a:solidFill>
                <a:srgbClr val="000000"/>
              </a:solidFill>
              <a:latin typeface="Arial"/>
              <a:cs typeface="Arial"/>
              <a:sym typeface="Arial"/>
            </a:endParaRPr>
          </a:p>
        </p:txBody>
      </p:sp>
    </p:spTree>
    <p:extLst>
      <p:ext uri="{BB962C8B-B14F-4D97-AF65-F5344CB8AC3E}">
        <p14:creationId xmlns:p14="http://schemas.microsoft.com/office/powerpoint/2010/main" val="72343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PRADO to facilitate.</a:t>
            </a:r>
          </a:p>
          <a:p>
            <a:endParaRPr lang="en-US"/>
          </a:p>
          <a:p>
            <a:r>
              <a:rPr lang="en-US" b="1"/>
              <a:t>Ask: In general, WHY do police respond to places and spaces in our community? Based upon which community expectations?</a:t>
            </a:r>
          </a:p>
          <a:p>
            <a:endParaRPr lang="en-US"/>
          </a:p>
          <a:p>
            <a:r>
              <a:rPr lang="en-US"/>
              <a:t>Reveal one at a time</a:t>
            </a:r>
          </a:p>
        </p:txBody>
      </p:sp>
      <p:sp>
        <p:nvSpPr>
          <p:cNvPr id="4" name="Slide Number Placeholder 3"/>
          <p:cNvSpPr>
            <a:spLocks noGrp="1"/>
          </p:cNvSpPr>
          <p:nvPr>
            <p:ph type="sldNum" sz="quarter" idx="5"/>
          </p:nvPr>
        </p:nvSpPr>
        <p:spPr/>
        <p:txBody>
          <a:bodyPr/>
          <a:lstStyle/>
          <a:p>
            <a:pPr defTabSz="966612">
              <a:defRPr/>
            </a:pPr>
            <a:fld id="{0BC5F7D5-2297-4E7D-93D8-0DFBB812F08C}" type="slidenum">
              <a:rPr lang="en-US">
                <a:solidFill>
                  <a:prstClr val="black"/>
                </a:solidFill>
                <a:latin typeface="Calibri" panose="020F0502020204030204"/>
              </a:rPr>
              <a:pPr defTabSz="96661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268638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PRADO</a:t>
            </a:r>
          </a:p>
          <a:p>
            <a:endParaRPr lang="en-US"/>
          </a:p>
          <a:p>
            <a:r>
              <a:rPr lang="en-US"/>
              <a:t>* CARES</a:t>
            </a:r>
            <a:r>
              <a:rPr lang="en-US" baseline="0"/>
              <a:t> does not respond to active calls involving weapons, violence (or the potential for violence), or allegations of criminal activity. Additionally, if CARES is busy or out of service, they will not be dispatched, and the next appropriate resource may be police.</a:t>
            </a:r>
          </a:p>
          <a:p>
            <a:endParaRPr lang="en-US" baseline="0"/>
          </a:p>
          <a:p>
            <a:r>
              <a:rPr lang="en-US" baseline="0"/>
              <a:t>Once stabilized, MPD may request CARES to respond.</a:t>
            </a:r>
            <a:endParaRPr lang="en-US"/>
          </a:p>
        </p:txBody>
      </p:sp>
      <p:sp>
        <p:nvSpPr>
          <p:cNvPr id="4" name="Slide Number Placeholder 3"/>
          <p:cNvSpPr>
            <a:spLocks noGrp="1"/>
          </p:cNvSpPr>
          <p:nvPr>
            <p:ph type="sldNum" sz="quarter" idx="10"/>
          </p:nvPr>
        </p:nvSpPr>
        <p:spPr/>
        <p:txBody>
          <a:bodyPr/>
          <a:lstStyle/>
          <a:p>
            <a:pPr defTabSz="966612">
              <a:defRPr/>
            </a:pPr>
            <a:fld id="{316AB7D3-89E7-4427-AB59-FD8758BD8D58}"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75426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PRADO</a:t>
            </a:r>
          </a:p>
          <a:p>
            <a:endParaRPr lang="en-US" baseline="0"/>
          </a:p>
          <a:p>
            <a:r>
              <a:rPr lang="en-US" baseline="0"/>
              <a:t>911 Center is staffed by Dane County civilian employees… they are not police officers. </a:t>
            </a:r>
          </a:p>
          <a:p>
            <a:endParaRPr lang="en-US" baseline="0"/>
          </a:p>
          <a:p>
            <a:r>
              <a:rPr lang="en-US" baseline="0"/>
              <a:t>Some “communicators” answer phones, others do the dispatching of calls over police or Fire/EMS channels, and they service 13 different police agencies, and several more FDs.</a:t>
            </a:r>
          </a:p>
          <a:p>
            <a:endParaRPr lang="en-US" baseline="0"/>
          </a:p>
          <a:p>
            <a:r>
              <a:rPr lang="en-US" baseline="0"/>
              <a:t>Complainants can be: involved, uninvolved, concerned strangers, or people who know involved parties.</a:t>
            </a:r>
          </a:p>
        </p:txBody>
      </p:sp>
      <p:sp>
        <p:nvSpPr>
          <p:cNvPr id="4" name="Slide Number Placeholder 3"/>
          <p:cNvSpPr>
            <a:spLocks noGrp="1"/>
          </p:cNvSpPr>
          <p:nvPr>
            <p:ph type="sldNum" sz="quarter" idx="10"/>
          </p:nvPr>
        </p:nvSpPr>
        <p:spPr/>
        <p:txBody>
          <a:bodyPr/>
          <a:lstStyle/>
          <a:p>
            <a:pPr defTabSz="966612">
              <a:defRPr/>
            </a:pPr>
            <a:fld id="{316AB7D3-89E7-4427-AB59-FD8758BD8D58}" type="slidenum">
              <a:rPr lang="en-US">
                <a:solidFill>
                  <a:prstClr val="black"/>
                </a:solidFill>
                <a:latin typeface="Calibri" panose="020F0502020204030204"/>
              </a:rPr>
              <a:pPr defTabSz="96661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281411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PRADO</a:t>
            </a:r>
          </a:p>
          <a:p>
            <a:endParaRPr lang="en-US"/>
          </a:p>
          <a:p>
            <a:r>
              <a:rPr lang="en-US"/>
              <a:t>Examples</a:t>
            </a:r>
            <a:r>
              <a:rPr lang="en-US" baseline="0"/>
              <a:t>:  meetings with team members</a:t>
            </a:r>
          </a:p>
          <a:p>
            <a:r>
              <a:rPr lang="en-US" baseline="0"/>
              <a:t>Home visits where you can meet children or adults in their home.  </a:t>
            </a:r>
          </a:p>
          <a:p>
            <a:r>
              <a:rPr lang="en-US" baseline="0"/>
              <a:t>Explain why police may respond in a certain way given the information reported to dispatch.  Understand that the main objective is that everyone is safe. </a:t>
            </a:r>
            <a:endParaRPr lang="en-US"/>
          </a:p>
        </p:txBody>
      </p:sp>
      <p:sp>
        <p:nvSpPr>
          <p:cNvPr id="4" name="Slide Number Placeholder 3"/>
          <p:cNvSpPr>
            <a:spLocks noGrp="1"/>
          </p:cNvSpPr>
          <p:nvPr>
            <p:ph type="sldNum" sz="quarter" idx="10"/>
          </p:nvPr>
        </p:nvSpPr>
        <p:spPr/>
        <p:txBody>
          <a:bodyPr/>
          <a:lstStyle/>
          <a:p>
            <a:pPr defTabSz="966612">
              <a:defRPr/>
            </a:pPr>
            <a:fld id="{316AB7D3-89E7-4427-AB59-FD8758BD8D58}" type="slidenum">
              <a:rPr lang="en-US">
                <a:solidFill>
                  <a:prstClr val="black"/>
                </a:solidFill>
                <a:latin typeface="Calibri" panose="020F0502020204030204"/>
              </a:rPr>
              <a:pPr defTabSz="96661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9491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PRADO</a:t>
            </a:r>
          </a:p>
          <a:p>
            <a:endParaRPr lang="en-US"/>
          </a:p>
          <a:p>
            <a:pPr defTabSz="966612">
              <a:defRPr/>
            </a:pPr>
            <a:r>
              <a:rPr lang="en-US" b="1" baseline="0"/>
              <a:t>Pass out laminated copies of the Ernie bulletin.</a:t>
            </a:r>
            <a:endParaRPr lang="en-US"/>
          </a:p>
          <a:p>
            <a:pPr marL="483306" lvl="1"/>
            <a:endParaRPr lang="en-US" baseline="0"/>
          </a:p>
        </p:txBody>
      </p:sp>
      <p:sp>
        <p:nvSpPr>
          <p:cNvPr id="4" name="Slide Number Placeholder 3"/>
          <p:cNvSpPr>
            <a:spLocks noGrp="1"/>
          </p:cNvSpPr>
          <p:nvPr>
            <p:ph type="sldNum" sz="quarter" idx="10"/>
          </p:nvPr>
        </p:nvSpPr>
        <p:spPr/>
        <p:txBody>
          <a:bodyPr/>
          <a:lstStyle/>
          <a:p>
            <a:pPr defTabSz="966612">
              <a:defRPr/>
            </a:pPr>
            <a:fld id="{316AB7D3-89E7-4427-AB59-FD8758BD8D58}" type="slidenum">
              <a:rPr lang="en-US">
                <a:solidFill>
                  <a:prstClr val="black"/>
                </a:solidFill>
                <a:latin typeface="Calibri" panose="020F0502020204030204"/>
              </a:rPr>
              <a:pPr defTabSz="966612">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973377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7:notes"/>
          <p:cNvSpPr txBox="1">
            <a:spLocks noGrp="1"/>
          </p:cNvSpPr>
          <p:nvPr>
            <p:ph type="body" idx="1"/>
          </p:nvPr>
        </p:nvSpPr>
        <p:spPr>
          <a:xfrm>
            <a:off x="747776" y="4697587"/>
            <a:ext cx="5982208" cy="3843481"/>
          </a:xfrm>
          <a:prstGeom prst="rect">
            <a:avLst/>
          </a:prstGeom>
        </p:spPr>
        <p:txBody>
          <a:bodyPr spcFirstLastPara="1" wrap="square" lIns="98482" tIns="49227" rIns="98482" bIns="49227" anchor="t" anchorCtr="0">
            <a:noAutofit/>
          </a:bodyPr>
          <a:lstStyle/>
          <a:p>
            <a:endParaRPr/>
          </a:p>
        </p:txBody>
      </p:sp>
      <p:sp>
        <p:nvSpPr>
          <p:cNvPr id="125" name="Google Shape;125;p27:notes"/>
          <p:cNvSpPr>
            <a:spLocks noGrp="1" noRot="1" noChangeAspect="1"/>
          </p:cNvSpPr>
          <p:nvPr>
            <p:ph type="sldImg" idx="2"/>
          </p:nvPr>
        </p:nvSpPr>
        <p:spPr>
          <a:xfrm>
            <a:off x="811213" y="1220788"/>
            <a:ext cx="5854700" cy="32924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6145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a:t>RS welcomes everyone into the space, describes briefly</a:t>
            </a:r>
            <a:r>
              <a:rPr lang="en-US" baseline="0"/>
              <a:t> what it is we’re here to talk about today.</a:t>
            </a:r>
            <a:endParaRPr lang="en-US"/>
          </a:p>
          <a:p>
            <a:endParaRPr lang="en-US"/>
          </a:p>
        </p:txBody>
      </p:sp>
      <p:sp>
        <p:nvSpPr>
          <p:cNvPr id="4" name="Slide Number Placeholder 3"/>
          <p:cNvSpPr>
            <a:spLocks noGrp="1"/>
          </p:cNvSpPr>
          <p:nvPr>
            <p:ph type="sldNum" sz="quarter" idx="10"/>
          </p:nvPr>
        </p:nvSpPr>
        <p:spPr/>
        <p:txBody>
          <a:bodyPr/>
          <a:lstStyle/>
          <a:p>
            <a:pPr defTabSz="483306">
              <a:defRPr/>
            </a:pPr>
            <a:fld id="{1896EC5A-A760-4FA1-9423-4A14BF403D5C}" type="slidenum">
              <a:rPr lang="en-US">
                <a:solidFill>
                  <a:prstClr val="black"/>
                </a:solidFill>
                <a:latin typeface="Calibri" panose="020F0502020204030204"/>
              </a:rPr>
              <a:pPr defTabSz="483306">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435534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741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8594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523928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1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All counties have a designated agency to respond to reports of abuse/neglect of vulnerable adults</a:t>
            </a:r>
          </a:p>
          <a:p>
            <a:endParaRPr lang="en-US"/>
          </a:p>
          <a:p>
            <a:pPr marL="181240" indent="-181240">
              <a:buFont typeface="Arial" panose="020B0604020202020204" pitchFamily="34" charset="0"/>
              <a:buChar char="•"/>
            </a:pPr>
            <a:r>
              <a:rPr lang="en-US"/>
              <a:t>Every action taking by APS must balance the duty to protect the safety of vulnerable adults with the adult’s right to self-determination</a:t>
            </a:r>
          </a:p>
          <a:p>
            <a:endParaRPr lang="en-US"/>
          </a:p>
          <a:p>
            <a:pPr marL="181240" indent="-181240">
              <a:buFont typeface="Arial" panose="020B0604020202020204" pitchFamily="34" charset="0"/>
              <a:buChar char="•"/>
            </a:pPr>
            <a:r>
              <a:rPr lang="en-US"/>
              <a:t>Work is also guided by statute</a:t>
            </a:r>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195894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422981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a:t>Calls are responded to within 24 hours by statute, excluding weekends and holidays</a:t>
            </a:r>
          </a:p>
          <a:p>
            <a:endParaRPr lang="en-US"/>
          </a:p>
          <a:p>
            <a:pPr marL="181240" indent="-181240">
              <a:buFont typeface="Arial" panose="020B0604020202020204" pitchFamily="34" charset="0"/>
              <a:buChar char="•"/>
            </a:pPr>
            <a:r>
              <a:rPr lang="en-US"/>
              <a:t>Staff by three APS Intake Specialists – Colleen, Linda and Maggie (3</a:t>
            </a:r>
            <a:r>
              <a:rPr lang="en-US" baseline="30000"/>
              <a:t>rd</a:t>
            </a:r>
            <a:r>
              <a:rPr lang="en-US"/>
              <a:t> position added in 2024 due to volume and complexity of calls</a:t>
            </a:r>
          </a:p>
          <a:p>
            <a:endParaRPr lang="en-US"/>
          </a:p>
          <a:p>
            <a:pPr marL="181240" indent="-181240">
              <a:buFont typeface="Arial" panose="020B0604020202020204" pitchFamily="34" charset="0"/>
              <a:buChar char="•"/>
            </a:pPr>
            <a:r>
              <a:rPr lang="en-US"/>
              <a:t>Don’t have 2024 numbers yet but have 2023:</a:t>
            </a:r>
          </a:p>
          <a:p>
            <a:pPr marL="664546" lvl="1" indent="-181240">
              <a:buFont typeface="Arial" panose="020B0604020202020204" pitchFamily="34" charset="0"/>
              <a:buChar char="•"/>
            </a:pPr>
            <a:r>
              <a:rPr lang="en-US"/>
              <a:t>Responded to 4008 contacts to Helpline, up 478 from 2022</a:t>
            </a:r>
          </a:p>
          <a:p>
            <a:pPr marL="664546" lvl="1" indent="-181240">
              <a:buFont typeface="Arial" panose="020B0604020202020204" pitchFamily="34" charset="0"/>
              <a:buChar char="•"/>
            </a:pPr>
            <a:r>
              <a:rPr lang="en-US"/>
              <a:t>1078 hours spent responding to Helpline contacts</a:t>
            </a:r>
          </a:p>
          <a:p>
            <a:pPr marL="664546" lvl="1" indent="-181240">
              <a:buFont typeface="Arial" panose="020B0604020202020204" pitchFamily="34" charset="0"/>
              <a:buChar char="•"/>
            </a:pPr>
            <a:r>
              <a:rPr lang="en-US"/>
              <a:t>Screen calls to determine if an intake report for an investigation should be submitted, all contacts are logged</a:t>
            </a:r>
          </a:p>
          <a:p>
            <a:pPr marL="664546" lvl="1" indent="-181240">
              <a:buFont typeface="Arial" panose="020B0604020202020204" pitchFamily="34" charset="0"/>
              <a:buChar char="•"/>
            </a:pPr>
            <a:r>
              <a:rPr lang="en-US"/>
              <a:t>Not Crisis Response</a:t>
            </a:r>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18512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a:p>
            <a:pPr defTabSz="966612">
              <a:defRPr/>
            </a:pPr>
            <a:r>
              <a:rPr lang="en-US"/>
              <a:t>Primary Goals:</a:t>
            </a:r>
          </a:p>
          <a:p>
            <a:pPr marL="181240" indent="-181240" defTabSz="966612">
              <a:buFont typeface="Arial" panose="020B0604020202020204" pitchFamily="34" charset="0"/>
              <a:buChar char="•"/>
              <a:defRPr/>
            </a:pPr>
            <a:r>
              <a:rPr lang="en-US"/>
              <a:t>Mitigate risk</a:t>
            </a:r>
          </a:p>
          <a:p>
            <a:pPr marL="181240" indent="-181240" defTabSz="966612">
              <a:buFont typeface="Arial" panose="020B0604020202020204" pitchFamily="34" charset="0"/>
              <a:buChar char="•"/>
              <a:defRPr/>
            </a:pPr>
            <a:r>
              <a:rPr lang="en-US"/>
              <a:t>Connect to appropriate ongoing resources</a:t>
            </a:r>
          </a:p>
          <a:p>
            <a:pPr marL="181240" indent="-181240" defTabSz="966612">
              <a:buFont typeface="Arial" panose="020B0604020202020204" pitchFamily="34" charset="0"/>
              <a:buChar char="•"/>
              <a:defRPr/>
            </a:pPr>
            <a:endParaRPr lang="en-US"/>
          </a:p>
          <a:p>
            <a:pPr defTabSz="966612">
              <a:defRPr/>
            </a:pPr>
            <a:r>
              <a:rPr lang="en-US"/>
              <a:t>Least Restrictive Options, may be instances when situations need to continue to fail before APS has the authority to take pursue an investigation or involuntary interventions</a:t>
            </a:r>
          </a:p>
          <a:p>
            <a:pPr defTabSz="966612">
              <a:defRPr/>
            </a:pPr>
            <a:endParaRPr lang="en-US"/>
          </a:p>
          <a:p>
            <a:r>
              <a:rPr lang="en-US"/>
              <a:t>APS = VOLUNTARY but persons who are assessed to have cognitive or other issues impacting their ability to understand information, make decisions, </a:t>
            </a:r>
            <a:r>
              <a:rPr lang="en-US" err="1"/>
              <a:t>etc</a:t>
            </a:r>
            <a:r>
              <a:rPr lang="en-US"/>
              <a:t> which put them at risk will result in APS remaining involved to connect that person to resources, </a:t>
            </a:r>
            <a:r>
              <a:rPr lang="en-US" err="1"/>
              <a:t>etc</a:t>
            </a:r>
            <a:r>
              <a:rPr lang="en-US"/>
              <a:t> to mitigate risk</a:t>
            </a:r>
          </a:p>
          <a:p>
            <a:pPr defTabSz="966612">
              <a:defRPr/>
            </a:pPr>
            <a:endParaRPr lang="en-US"/>
          </a:p>
          <a:p>
            <a:pPr defTabSz="966612">
              <a:defRPr/>
            </a:pPr>
            <a:r>
              <a:rPr lang="en-US"/>
              <a:t>470 reports 60+ (up 95 from 2022)  90 AAR Reports, 97 in 2022</a:t>
            </a:r>
          </a:p>
          <a:p>
            <a:pPr defTabSz="966612">
              <a:defRPr/>
            </a:pPr>
            <a:endParaRPr lang="en-US"/>
          </a:p>
          <a:p>
            <a:pPr defTabSz="966612">
              <a:defRPr/>
            </a:pPr>
            <a:r>
              <a:rPr lang="en-US"/>
              <a:t>Financial and Self Neglect are the top two types of reports</a:t>
            </a:r>
          </a:p>
          <a:p>
            <a:pPr defTabSz="966612">
              <a:defRPr/>
            </a:pPr>
            <a:endParaRPr lang="en-US"/>
          </a:p>
          <a:p>
            <a:pPr defTabSz="966612">
              <a:defRPr/>
            </a:pPr>
            <a:r>
              <a:rPr lang="en-US"/>
              <a:t>Conduct investigations in homes, adult family homes, assisted living facilities</a:t>
            </a:r>
          </a:p>
          <a:p>
            <a:endParaRPr lang="en-US"/>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91181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Persons with cognitive disabilities had the highest rate of violent victimization (83.3 per 1,000) among the disability types measured. </a:t>
            </a:r>
          </a:p>
          <a:p>
            <a:endParaRPr lang="en-US"/>
          </a:p>
          <a:p>
            <a:r>
              <a:rPr lang="en-US"/>
              <a:t>• Persons with disabilities were victims of 26% of all nonfatal violent crime, while accounting for about 12% of the population. </a:t>
            </a:r>
          </a:p>
          <a:p>
            <a:endParaRPr lang="en-US"/>
          </a:p>
          <a:p>
            <a:r>
              <a:rPr lang="en-US"/>
              <a:t>• The rate of violent victimization against persons with disabilities (46.2 per 1,000 age 12 or older) was almost four times the rate for persons without disabilities (12.3 per 1,000). </a:t>
            </a:r>
          </a:p>
          <a:p>
            <a:endParaRPr lang="en-US"/>
          </a:p>
          <a:p>
            <a:r>
              <a:rPr lang="en-US"/>
              <a:t>• One in three robbery victims (33%) had at least one disability. </a:t>
            </a:r>
          </a:p>
          <a:p>
            <a:endParaRPr lang="en-US"/>
          </a:p>
          <a:p>
            <a:r>
              <a:rPr lang="en-US"/>
              <a:t>• Violent crime against persons with disabilities (38%) was less likely to be reported to police than violence against persons without disabilities.</a:t>
            </a:r>
          </a:p>
          <a:p>
            <a:endParaRPr lang="en-US"/>
          </a:p>
          <a:p>
            <a:r>
              <a:rPr lang="en-US"/>
              <a:t> • Nineteen percent of rapes or sexual assaults against persons with disabilities were reported to police, compared to 36% of those against persons without disabilities.</a:t>
            </a:r>
          </a:p>
          <a:p>
            <a:endParaRPr lang="en-US"/>
          </a:p>
          <a:p>
            <a:r>
              <a:rPr lang="en-US"/>
              <a:t>S</a:t>
            </a:r>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68154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89038"/>
            <a:ext cx="5759450" cy="3240087"/>
          </a:xfrm>
        </p:spPr>
      </p:sp>
      <p:sp>
        <p:nvSpPr>
          <p:cNvPr id="3" name="Notes Placeholder 2"/>
          <p:cNvSpPr>
            <a:spLocks noGrp="1"/>
          </p:cNvSpPr>
          <p:nvPr>
            <p:ph type="body" idx="1"/>
          </p:nvPr>
        </p:nvSpPr>
        <p:spPr/>
        <p:txBody>
          <a:bodyPr/>
          <a:lstStyle/>
          <a:p>
            <a:r>
              <a:rPr lang="en-US"/>
              <a:t>Community Referral process</a:t>
            </a:r>
          </a:p>
          <a:p>
            <a:endParaRPr lang="en-US"/>
          </a:p>
          <a:p>
            <a:r>
              <a:rPr lang="en-US"/>
              <a:t>Speak with AGP Intake via APS Helpline</a:t>
            </a:r>
          </a:p>
          <a:p>
            <a:endParaRPr lang="en-US"/>
          </a:p>
          <a:p>
            <a:r>
              <a:rPr lang="en-US"/>
              <a:t>Protective Placement – can only happen if guardianship is ordered or already in place</a:t>
            </a:r>
          </a:p>
          <a:p>
            <a:pPr marL="181240" indent="-181240">
              <a:buFont typeface="Arial" panose="020B0604020202020204" pitchFamily="34" charset="0"/>
              <a:buChar char="•"/>
            </a:pPr>
            <a:r>
              <a:rPr lang="en-US"/>
              <a:t>Locked unit</a:t>
            </a:r>
          </a:p>
          <a:p>
            <a:pPr marL="181240" indent="-181240">
              <a:buFont typeface="Arial" panose="020B0604020202020204" pitchFamily="34" charset="0"/>
              <a:buChar char="•"/>
            </a:pPr>
            <a:r>
              <a:rPr lang="en-US"/>
              <a:t>Admission to IMD (HCPOA agent cannot admit)</a:t>
            </a:r>
          </a:p>
          <a:p>
            <a:pPr marL="181240" indent="-181240">
              <a:buFont typeface="Arial" panose="020B0604020202020204" pitchFamily="34" charset="0"/>
              <a:buChar char="•"/>
            </a:pPr>
            <a:r>
              <a:rPr lang="en-US"/>
              <a:t>CBRF 16+ beds</a:t>
            </a:r>
          </a:p>
          <a:p>
            <a:endParaRPr lang="en-US"/>
          </a:p>
          <a:p>
            <a:r>
              <a:rPr lang="en-US"/>
              <a:t>Emergency Protective Placements:</a:t>
            </a:r>
          </a:p>
          <a:p>
            <a:pPr marL="181240" indent="-181240">
              <a:buFont typeface="Arial" panose="020B0604020202020204" pitchFamily="34" charset="0"/>
              <a:buChar char="•"/>
            </a:pPr>
            <a:r>
              <a:rPr lang="en-US"/>
              <a:t>EPPR, doctor willing to testify</a:t>
            </a:r>
          </a:p>
          <a:p>
            <a:pPr marL="181240" indent="-181240">
              <a:buFont typeface="Arial" panose="020B0604020202020204" pitchFamily="34" charset="0"/>
              <a:buChar char="•"/>
            </a:pPr>
            <a:r>
              <a:rPr lang="en-US"/>
              <a:t>Place for them to go</a:t>
            </a:r>
          </a:p>
          <a:p>
            <a:pPr marL="181240" indent="-181240">
              <a:buFont typeface="Arial" panose="020B0604020202020204" pitchFamily="34" charset="0"/>
              <a:buChar char="•"/>
            </a:pPr>
            <a:r>
              <a:rPr lang="en-US"/>
              <a:t>Guardian Named</a:t>
            </a:r>
          </a:p>
          <a:p>
            <a:pPr marL="181240" indent="-181240">
              <a:buFont typeface="Arial" panose="020B0604020202020204" pitchFamily="34" charset="0"/>
              <a:buChar char="•"/>
            </a:pPr>
            <a:r>
              <a:rPr lang="en-US"/>
              <a:t>Risk of harm:  substantial risk of physical harm to the person or others, if protective action is not immediately taken</a:t>
            </a:r>
          </a:p>
          <a:p>
            <a:pPr marL="181240" indent="-18124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13102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Referrals can come through APS Helpline</a:t>
            </a:r>
          </a:p>
          <a:p>
            <a:endParaRPr lang="en-US"/>
          </a:p>
          <a:p>
            <a:r>
              <a:rPr lang="en-US"/>
              <a:t>Brochure and referral info sheet provided</a:t>
            </a:r>
          </a:p>
          <a:p>
            <a:endParaRPr lang="en-US"/>
          </a:p>
          <a:p>
            <a:r>
              <a:rPr lang="en-US"/>
              <a:t>Impact of not being able to ED persons with dementia</a:t>
            </a:r>
          </a:p>
        </p:txBody>
      </p:sp>
      <p:sp>
        <p:nvSpPr>
          <p:cNvPr id="4" name="Slide Number Placeholder 3"/>
          <p:cNvSpPr>
            <a:spLocks noGrp="1"/>
          </p:cNvSpPr>
          <p:nvPr>
            <p:ph type="sldNum" sz="quarter" idx="5"/>
          </p:nvPr>
        </p:nvSpPr>
        <p:spPr/>
        <p:txBody>
          <a:bodyPr/>
          <a:lstStyle/>
          <a:p>
            <a:pPr defTabSz="483306">
              <a:defRPr/>
            </a:pPr>
            <a:fld id="{8D59BE22-4475-40A6-B2E5-E1DE63AFAC82}" type="slidenum">
              <a:rPr lang="en-US">
                <a:solidFill>
                  <a:prstClr val="black"/>
                </a:solidFill>
                <a:latin typeface="Calibri" panose="020F0502020204030204"/>
              </a:rPr>
              <a:pPr defTabSz="483306">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391741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302593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730FEC-5CBE-4ECA-8182-1BB5BE13B8BB}"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42504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99260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23104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077031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8847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644875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163341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49441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E730FEC-5CBE-4ECA-8182-1BB5BE13B8BB}"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705456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E730FEC-5CBE-4ECA-8182-1BB5BE13B8BB}" type="datetimeFigureOut">
              <a:rPr lang="en-US" smtClean="0"/>
              <a:t>4/1/2026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4253727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000189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434486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93E4BF-885D-41B8-8E99-18AA9EC55322}"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3005197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3E4BF-885D-41B8-8E99-18AA9EC55322}"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186562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3961897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93E4BF-885D-41B8-8E99-18AA9EC55322}"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3626371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93E4BF-885D-41B8-8E99-18AA9EC55322}"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1783515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93E4BF-885D-41B8-8E99-18AA9EC55322}"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538397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93E4BF-885D-41B8-8E99-18AA9EC55322}" type="datetimeFigureOut">
              <a:rPr lang="en-US" smtClean="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632233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3E4BF-885D-41B8-8E99-18AA9EC55322}"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2271023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3E4BF-885D-41B8-8E99-18AA9EC55322}"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398217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3E4BF-885D-41B8-8E99-18AA9EC55322}"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2511609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3E4BF-885D-41B8-8E99-18AA9EC55322}"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54984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3E4BF-885D-41B8-8E99-18AA9EC55322}"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DC6E5E-A42D-48BF-A00F-50EC10E7522A}" type="slidenum">
              <a:rPr lang="en-US" smtClean="0"/>
              <a:t>‹#›</a:t>
            </a:fld>
            <a:endParaRPr lang="en-US"/>
          </a:p>
        </p:txBody>
      </p:sp>
    </p:spTree>
    <p:extLst>
      <p:ext uri="{BB962C8B-B14F-4D97-AF65-F5344CB8AC3E}">
        <p14:creationId xmlns:p14="http://schemas.microsoft.com/office/powerpoint/2010/main" val="3229215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CFEB21-3E7C-4ABB-9C9A-37E6E05290B5}"/>
              </a:ext>
            </a:extLst>
          </p:cNvPr>
          <p:cNvSpPr/>
          <p:nvPr userDrawn="1"/>
        </p:nvSpPr>
        <p:spPr>
          <a:xfrm>
            <a:off x="0" y="-8061"/>
            <a:ext cx="6096000" cy="62794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0">
            <a:extLst>
              <a:ext uri="{FF2B5EF4-FFF2-40B4-BE49-F238E27FC236}">
                <a16:creationId xmlns:a16="http://schemas.microsoft.com/office/drawing/2014/main" id="{D58C16ED-CC58-421B-89A1-48B999CD09E4}"/>
              </a:ext>
            </a:extLst>
          </p:cNvPr>
          <p:cNvSpPr>
            <a:spLocks noGrp="1"/>
          </p:cNvSpPr>
          <p:nvPr>
            <p:ph type="title"/>
          </p:nvPr>
        </p:nvSpPr>
        <p:spPr>
          <a:xfrm>
            <a:off x="871167" y="-8061"/>
            <a:ext cx="4528735" cy="2365273"/>
          </a:xfrm>
          <a:prstGeom prst="rect">
            <a:avLst/>
          </a:prstGeom>
        </p:spPr>
        <p:txBody>
          <a:bodyPr anchor="b"/>
          <a:lstStyle>
            <a:lvl1pPr>
              <a:lnSpc>
                <a:spcPts val="5200"/>
              </a:lnSpc>
              <a:spcBef>
                <a:spcPts val="1200"/>
              </a:spcBef>
              <a:defRPr sz="4800">
                <a:solidFill>
                  <a:schemeClr val="bg1"/>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6DE4DD88-3532-4117-B4F2-4DAEA65590EE}"/>
              </a:ext>
            </a:extLst>
          </p:cNvPr>
          <p:cNvSpPr>
            <a:spLocks noGrp="1"/>
          </p:cNvSpPr>
          <p:nvPr>
            <p:ph type="body" sz="quarter" idx="11"/>
          </p:nvPr>
        </p:nvSpPr>
        <p:spPr>
          <a:xfrm>
            <a:off x="871167" y="3114676"/>
            <a:ext cx="4528735" cy="2964846"/>
          </a:xfrm>
          <a:prstGeom prst="rect">
            <a:avLst/>
          </a:prstGeom>
        </p:spPr>
        <p:txBody>
          <a:bodyPr vert="horz" lIns="91440" tIns="45720" rIns="45720" bIns="0" rtlCol="0">
            <a:noAutofit/>
          </a:bodyPr>
          <a:lstStyle>
            <a:lvl1pPr>
              <a:defRPr lang="en-US" sz="2200" b="1" dirty="0" smtClean="0">
                <a:solidFill>
                  <a:schemeClr val="bg1"/>
                </a:solidFill>
              </a:defRPr>
            </a:lvl1pPr>
            <a:lvl2pPr>
              <a:buClr>
                <a:schemeClr val="accent1"/>
              </a:buClr>
              <a:buFont typeface="Wingdings" panose="05000000000000000000" pitchFamily="2" charset="2"/>
              <a:buChar char="q"/>
              <a:defRPr lang="en-US" sz="22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lnSpc>
                <a:spcPts val="3000"/>
              </a:lnSpc>
              <a:spcBef>
                <a:spcPts val="1200"/>
              </a:spcBef>
            </a:pPr>
            <a:r>
              <a:rPr lang="en-US"/>
              <a:t>Click to edit Master text styles</a:t>
            </a:r>
          </a:p>
          <a:p>
            <a:pPr lvl="1">
              <a:lnSpc>
                <a:spcPts val="2800"/>
              </a:lnSpc>
              <a:spcBef>
                <a:spcPts val="1200"/>
              </a:spcBef>
              <a:buClr>
                <a:schemeClr val="accent2"/>
              </a:buClr>
              <a:buFont typeface="Symbol" panose="05050102010706020507" pitchFamily="18" charset="2"/>
              <a:buChar char=""/>
            </a:pPr>
            <a:r>
              <a:rPr lang="en-US"/>
              <a:t>Second level</a:t>
            </a:r>
          </a:p>
          <a:p>
            <a:pPr lvl="2">
              <a:buClr>
                <a:schemeClr val="accent1"/>
              </a:buClr>
            </a:pPr>
            <a:r>
              <a:rPr lang="en-US"/>
              <a:t>Third level</a:t>
            </a:r>
          </a:p>
          <a:p>
            <a:pPr lvl="3">
              <a:buClr>
                <a:schemeClr val="tx2">
                  <a:lumMod val="50000"/>
                </a:schemeClr>
              </a:buClr>
              <a:buFont typeface="Calibri" panose="020F0502020204030204" pitchFamily="34" charset="0"/>
              <a:buChar char="‒"/>
            </a:pPr>
            <a:r>
              <a:rPr lang="en-US"/>
              <a:t>Fourth level</a:t>
            </a:r>
          </a:p>
          <a:p>
            <a:pPr lvl="4"/>
            <a:r>
              <a:rPr lang="en-US"/>
              <a:t>Fifth level</a:t>
            </a:r>
          </a:p>
        </p:txBody>
      </p:sp>
      <p:sp>
        <p:nvSpPr>
          <p:cNvPr id="15" name="Text Placeholder 12">
            <a:extLst>
              <a:ext uri="{FF2B5EF4-FFF2-40B4-BE49-F238E27FC236}">
                <a16:creationId xmlns:a16="http://schemas.microsoft.com/office/drawing/2014/main" id="{893D82D6-1A5C-4C71-B666-45F47821834C}"/>
              </a:ext>
            </a:extLst>
          </p:cNvPr>
          <p:cNvSpPr>
            <a:spLocks noGrp="1"/>
          </p:cNvSpPr>
          <p:nvPr>
            <p:ph type="body" sz="quarter" idx="12"/>
          </p:nvPr>
        </p:nvSpPr>
        <p:spPr>
          <a:xfrm>
            <a:off x="6824982" y="3210870"/>
            <a:ext cx="4528735" cy="2881006"/>
          </a:xfrm>
          <a:prstGeom prst="rect">
            <a:avLst/>
          </a:prstGeom>
        </p:spPr>
        <p:txBody>
          <a:bodyPr/>
          <a:lstStyle>
            <a:lvl1pPr>
              <a:lnSpc>
                <a:spcPts val="3000"/>
              </a:lnSpc>
              <a:spcBef>
                <a:spcPts val="1200"/>
              </a:spcBef>
              <a:buNone/>
              <a:defRPr sz="2200" b="1">
                <a:solidFill>
                  <a:schemeClr val="accent5">
                    <a:lumMod val="50000"/>
                  </a:schemeClr>
                </a:solidFill>
              </a:defRPr>
            </a:lvl1pPr>
            <a:lvl2pPr marL="49213" indent="217488">
              <a:lnSpc>
                <a:spcPts val="2800"/>
              </a:lnSpc>
              <a:spcBef>
                <a:spcPts val="1200"/>
              </a:spcBef>
              <a:buClr>
                <a:schemeClr val="accent1"/>
              </a:buClr>
              <a:buFont typeface="Symbol" panose="05050102010706020507" pitchFamily="18" charset="2"/>
              <a:buChar char=""/>
              <a:defRPr sz="2200">
                <a:solidFill>
                  <a:schemeClr val="accent5">
                    <a:lumMod val="50000"/>
                  </a:schemeClr>
                </a:solidFill>
              </a:defRPr>
            </a:lvl2pPr>
            <a:lvl3pPr>
              <a:buClr>
                <a:schemeClr val="accent1"/>
              </a:buClr>
              <a:buFont typeface="Courier New" panose="02070309020205020404" pitchFamily="49" charset="0"/>
              <a:buChar char="o"/>
              <a:defRPr>
                <a:solidFill>
                  <a:schemeClr val="accent5">
                    <a:lumMod val="50000"/>
                  </a:schemeClr>
                </a:solidFill>
              </a:defRPr>
            </a:lvl3pPr>
            <a:lvl4pPr marL="565150" indent="244475">
              <a:buClr>
                <a:schemeClr val="tx2">
                  <a:lumMod val="50000"/>
                </a:schemeClr>
              </a:buClr>
              <a:buFont typeface="Calibri" panose="020F0502020204030204" pitchFamily="34" charset="0"/>
              <a:buChar char="‒"/>
              <a:defRPr>
                <a:solidFill>
                  <a:schemeClr val="accent5">
                    <a:lumMod val="50000"/>
                  </a:schemeClr>
                </a:solidFill>
              </a:defRPr>
            </a:lvl4pPr>
            <a:lvl5pPr>
              <a:defRPr>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B458F20-BFEE-411F-8984-998ACE7F1972}"/>
              </a:ext>
            </a:extLst>
          </p:cNvPr>
          <p:cNvSpPr/>
          <p:nvPr userDrawn="1"/>
        </p:nvSpPr>
        <p:spPr>
          <a:xfrm>
            <a:off x="871167" y="2374392"/>
            <a:ext cx="2846023" cy="1436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10" name="Slide Number Placeholder 2">
            <a:extLst>
              <a:ext uri="{FF2B5EF4-FFF2-40B4-BE49-F238E27FC236}">
                <a16:creationId xmlns:a16="http://schemas.microsoft.com/office/drawing/2014/main" id="{564C3B74-2EE3-45AC-9603-1C8FBC7B4D06}"/>
              </a:ext>
            </a:extLst>
          </p:cNvPr>
          <p:cNvSpPr>
            <a:spLocks noGrp="1"/>
          </p:cNvSpPr>
          <p:nvPr>
            <p:ph type="sldNum" sz="quarter" idx="13"/>
          </p:nvPr>
        </p:nvSpPr>
        <p:spPr>
          <a:xfrm>
            <a:off x="11760000" y="6371351"/>
            <a:ext cx="432000" cy="432000"/>
          </a:xfrm>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7521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730FEC-5CBE-4ECA-8182-1BB5BE13B8BB}"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18261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955178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250388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3734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555089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803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96128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730981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7856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895150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8072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730FEC-5CBE-4ECA-8182-1BB5BE13B8BB}"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875525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195519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3471491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38917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21399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902824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52554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91714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Ref idx="1001">
        <a:schemeClr val="bg1"/>
      </p:bgRef>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prstGeom prst="rect">
            <a:avLst/>
          </a:prstGeom>
          <a:solidFill>
            <a:schemeClr val="bg1">
              <a:lumMod val="85000"/>
            </a:schemeClr>
          </a:solidFill>
        </p:spPr>
        <p:txBody>
          <a:bodyPr tIns="1728000" anchor="t"/>
          <a:lstStyle>
            <a:lvl1pPr marL="0" indent="0" algn="ctr">
              <a:buNone/>
              <a:defRPr sz="1200" i="1">
                <a:latin typeface="+mn-lt"/>
                <a:cs typeface="Times New Roman" panose="02020603050405020304" pitchFamily="18" charset="0"/>
              </a:defRPr>
            </a:lvl1pPr>
          </a:lstStyle>
          <a:p>
            <a:r>
              <a:rPr lang="en-US" noProof="0"/>
              <a:t>Insert or Drag and Drop your Photo Here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103" y="2482487"/>
            <a:ext cx="2411412" cy="133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Title 5">
            <a:extLst>
              <a:ext uri="{FF2B5EF4-FFF2-40B4-BE49-F238E27FC236}">
                <a16:creationId xmlns:a16="http://schemas.microsoft.com/office/drawing/2014/main" id="{239083BC-3CA8-4430-A28B-F95E7F270231}"/>
              </a:ext>
            </a:extLst>
          </p:cNvPr>
          <p:cNvSpPr>
            <a:spLocks noGrp="1"/>
          </p:cNvSpPr>
          <p:nvPr>
            <p:ph type="title"/>
          </p:nvPr>
        </p:nvSpPr>
        <p:spPr>
          <a:xfrm>
            <a:off x="2411412" y="2820924"/>
            <a:ext cx="9780103" cy="1216152"/>
          </a:xfrm>
          <a:solidFill>
            <a:schemeClr val="bg1"/>
          </a:solidFill>
        </p:spPr>
        <p:txBody>
          <a:bodyPr anchor="b"/>
          <a:lstStyle/>
          <a:p>
            <a:r>
              <a:rPr lang="en-US"/>
              <a:t>Click to edit Master title style</a:t>
            </a:r>
          </a:p>
        </p:txBody>
      </p:sp>
      <p:sp>
        <p:nvSpPr>
          <p:cNvPr id="9" name="Text Placeholder 8">
            <a:extLst>
              <a:ext uri="{FF2B5EF4-FFF2-40B4-BE49-F238E27FC236}">
                <a16:creationId xmlns:a16="http://schemas.microsoft.com/office/drawing/2014/main" id="{F3E8A4B0-60B9-406E-B3F3-661CD5FAAD9B}"/>
              </a:ext>
            </a:extLst>
          </p:cNvPr>
          <p:cNvSpPr>
            <a:spLocks noGrp="1"/>
          </p:cNvSpPr>
          <p:nvPr>
            <p:ph type="body" sz="quarter" idx="11" hasCustomPrompt="1"/>
          </p:nvPr>
        </p:nvSpPr>
        <p:spPr>
          <a:xfrm>
            <a:off x="2411413" y="4037013"/>
            <a:ext cx="9780587" cy="612775"/>
          </a:xfrm>
          <a:prstGeom prst="rect">
            <a:avLst/>
          </a:prstGeom>
          <a:solidFill>
            <a:schemeClr val="accent5">
              <a:lumMod val="50000"/>
            </a:schemeClr>
          </a:solidFill>
        </p:spPr>
        <p:txBody>
          <a:bodyPr/>
          <a:lstStyle>
            <a:lvl1pPr>
              <a:defRPr sz="2400" b="1">
                <a:solidFill>
                  <a:schemeClr val="bg1"/>
                </a:solidFill>
              </a:defRPr>
            </a:lvl1pPr>
          </a:lstStyle>
          <a:p>
            <a:pPr lvl="0"/>
            <a:r>
              <a:rPr lang="en-US"/>
              <a:t>Click to edit subtitle</a:t>
            </a:r>
          </a:p>
        </p:txBody>
      </p:sp>
      <p:sp>
        <p:nvSpPr>
          <p:cNvPr id="19" name="Slide Number Placeholder 5">
            <a:extLst>
              <a:ext uri="{FF2B5EF4-FFF2-40B4-BE49-F238E27FC236}">
                <a16:creationId xmlns:a16="http://schemas.microsoft.com/office/drawing/2014/main" id="{A5F89900-F4A5-4EA4-A31B-C85D4E62E6FB}"/>
              </a:ext>
            </a:extLst>
          </p:cNvPr>
          <p:cNvSpPr>
            <a:spLocks noGrp="1"/>
          </p:cNvSpPr>
          <p:nvPr>
            <p:ph type="sldNum" sz="quarter" idx="4"/>
          </p:nvPr>
        </p:nvSpPr>
        <p:spPr>
          <a:xfrm>
            <a:off x="11760000" y="6371351"/>
            <a:ext cx="432000" cy="432000"/>
          </a:xfrm>
          <a:prstGeom prst="rect">
            <a:avLst/>
          </a:prstGeom>
          <a:solidFill>
            <a:schemeClr val="accent1">
              <a:alpha val="80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a:p>
        </p:txBody>
      </p:sp>
      <p:sp>
        <p:nvSpPr>
          <p:cNvPr id="20" name="TextBox 19">
            <a:extLst>
              <a:ext uri="{FF2B5EF4-FFF2-40B4-BE49-F238E27FC236}">
                <a16:creationId xmlns:a16="http://schemas.microsoft.com/office/drawing/2014/main" id="{28D7408B-077F-419E-A3BD-D72F29B52ABC}"/>
              </a:ext>
            </a:extLst>
          </p:cNvPr>
          <p:cNvSpPr txBox="1"/>
          <p:nvPr userDrawn="1"/>
        </p:nvSpPr>
        <p:spPr>
          <a:xfrm>
            <a:off x="9780103" y="6388051"/>
            <a:ext cx="1979895" cy="449739"/>
          </a:xfrm>
          <a:prstGeom prst="rect">
            <a:avLst/>
          </a:prstGeom>
          <a:noFill/>
        </p:spPr>
        <p:txBody>
          <a:bodyPr wrap="square" tIns="91440" bIns="91440" rtlCol="0" anchor="ctr">
            <a:spAutoFit/>
          </a:bodyPr>
          <a:lstStyle/>
          <a:p>
            <a:pPr algn="l">
              <a:lnSpc>
                <a:spcPts val="1000"/>
              </a:lnSpc>
            </a:pPr>
            <a:r>
              <a:rPr lang="en-US" sz="1200" b="0" i="0" kern="1400" spc="0" baseline="0" noProof="0">
                <a:solidFill>
                  <a:schemeClr val="accent3"/>
                </a:solidFill>
                <a:latin typeface="+mj-lt"/>
              </a:rPr>
              <a:t>Collaborative Stabilization Coalition (CSC)</a:t>
            </a:r>
          </a:p>
        </p:txBody>
      </p:sp>
      <p:cxnSp>
        <p:nvCxnSpPr>
          <p:cNvPr id="21" name="Straight Connector 20">
            <a:extLst>
              <a:ext uri="{FF2B5EF4-FFF2-40B4-BE49-F238E27FC236}">
                <a16:creationId xmlns:a16="http://schemas.microsoft.com/office/drawing/2014/main" id="{D5459AE5-6A3F-4719-AB29-26226E994F8D}"/>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8754184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529649"/>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Title 5">
            <a:extLst>
              <a:ext uri="{FF2B5EF4-FFF2-40B4-BE49-F238E27FC236}">
                <a16:creationId xmlns:a16="http://schemas.microsoft.com/office/drawing/2014/main" id="{3F68E234-9A02-4495-A8CE-6142A4171D5D}"/>
              </a:ext>
            </a:extLst>
          </p:cNvPr>
          <p:cNvSpPr>
            <a:spLocks noGrp="1"/>
          </p:cNvSpPr>
          <p:nvPr>
            <p:ph type="title"/>
          </p:nvPr>
        </p:nvSpPr>
        <p:spPr>
          <a:xfrm>
            <a:off x="2411412" y="2820924"/>
            <a:ext cx="9780103" cy="1216152"/>
          </a:xfrm>
        </p:spPr>
        <p:txBody>
          <a:bodyPr anchor="b"/>
          <a:lstStyle/>
          <a:p>
            <a:r>
              <a:rPr lang="en-US"/>
              <a:t>Click to edit Master title style</a:t>
            </a:r>
          </a:p>
        </p:txBody>
      </p:sp>
      <p:sp>
        <p:nvSpPr>
          <p:cNvPr id="10" name="Title 5">
            <a:extLst>
              <a:ext uri="{FF2B5EF4-FFF2-40B4-BE49-F238E27FC236}">
                <a16:creationId xmlns:a16="http://schemas.microsoft.com/office/drawing/2014/main" id="{B2F571E1-C740-4489-8DB6-D8D4C7793590}"/>
              </a:ext>
            </a:extLst>
          </p:cNvPr>
          <p:cNvSpPr txBox="1">
            <a:spLocks/>
          </p:cNvSpPr>
          <p:nvPr userDrawn="1"/>
        </p:nvSpPr>
        <p:spPr>
          <a:xfrm>
            <a:off x="2411897" y="4037076"/>
            <a:ext cx="9780103" cy="459554"/>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i="0" u="none" kern="1200" spc="0" baseline="0">
                <a:solidFill>
                  <a:schemeClr val="accent1"/>
                </a:solidFill>
                <a:latin typeface="+mj-lt"/>
                <a:ea typeface="+mj-ea"/>
                <a:cs typeface="+mj-cs"/>
              </a:defRPr>
            </a:lvl1pPr>
          </a:lstStyle>
          <a:p>
            <a:r>
              <a:rPr lang="en-US" sz="2400">
                <a:solidFill>
                  <a:schemeClr val="bg1"/>
                </a:solidFill>
              </a:rPr>
              <a:t>Click to edit subtitle title style</a:t>
            </a:r>
          </a:p>
        </p:txBody>
      </p:sp>
      <p:sp>
        <p:nvSpPr>
          <p:cNvPr id="16" name="Freeform: Shape 15">
            <a:extLst>
              <a:ext uri="{FF2B5EF4-FFF2-40B4-BE49-F238E27FC236}">
                <a16:creationId xmlns:a16="http://schemas.microsoft.com/office/drawing/2014/main" id="{859130EB-9D43-4D21-A929-B0DFCE4045DD}"/>
              </a:ext>
            </a:extLst>
          </p:cNvPr>
          <p:cNvSpPr/>
          <p:nvPr userDrawn="1"/>
        </p:nvSpPr>
        <p:spPr>
          <a:xfrm>
            <a:off x="1" y="6371351"/>
            <a:ext cx="9780100"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Slide Number Placeholder 5">
            <a:extLst>
              <a:ext uri="{FF2B5EF4-FFF2-40B4-BE49-F238E27FC236}">
                <a16:creationId xmlns:a16="http://schemas.microsoft.com/office/drawing/2014/main" id="{CF272846-FC74-4185-8890-18742A7243C4}"/>
              </a:ext>
            </a:extLst>
          </p:cNvPr>
          <p:cNvSpPr>
            <a:spLocks noGrp="1"/>
          </p:cNvSpPr>
          <p:nvPr>
            <p:ph type="sldNum" sz="quarter" idx="4"/>
          </p:nvPr>
        </p:nvSpPr>
        <p:spPr>
          <a:xfrm>
            <a:off x="11760000" y="6371351"/>
            <a:ext cx="432000" cy="432000"/>
          </a:xfrm>
          <a:prstGeom prst="rect">
            <a:avLst/>
          </a:prstGeom>
          <a:solidFill>
            <a:schemeClr val="accent1">
              <a:alpha val="80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a:p>
        </p:txBody>
      </p:sp>
      <p:sp>
        <p:nvSpPr>
          <p:cNvPr id="18" name="TextBox 17">
            <a:extLst>
              <a:ext uri="{FF2B5EF4-FFF2-40B4-BE49-F238E27FC236}">
                <a16:creationId xmlns:a16="http://schemas.microsoft.com/office/drawing/2014/main" id="{E18CA7E1-1D34-42A2-8C03-173897A1A008}"/>
              </a:ext>
            </a:extLst>
          </p:cNvPr>
          <p:cNvSpPr txBox="1"/>
          <p:nvPr userDrawn="1"/>
        </p:nvSpPr>
        <p:spPr>
          <a:xfrm>
            <a:off x="9780103" y="6388051"/>
            <a:ext cx="1979895" cy="449739"/>
          </a:xfrm>
          <a:prstGeom prst="rect">
            <a:avLst/>
          </a:prstGeom>
          <a:noFill/>
        </p:spPr>
        <p:txBody>
          <a:bodyPr wrap="square" tIns="91440" bIns="91440" rtlCol="0" anchor="ctr">
            <a:spAutoFit/>
          </a:bodyPr>
          <a:lstStyle/>
          <a:p>
            <a:pPr algn="l">
              <a:lnSpc>
                <a:spcPts val="1000"/>
              </a:lnSpc>
            </a:pPr>
            <a:r>
              <a:rPr lang="en-US" sz="1200" b="0" i="0" kern="1400" spc="0" baseline="0" noProof="0">
                <a:solidFill>
                  <a:schemeClr val="accent3"/>
                </a:solidFill>
                <a:latin typeface="+mj-lt"/>
              </a:rPr>
              <a:t>Collaborative Stabilization Coalition (CSC)</a:t>
            </a:r>
          </a:p>
        </p:txBody>
      </p:sp>
      <p:sp>
        <p:nvSpPr>
          <p:cNvPr id="19" name="Freeform: Shape 18">
            <a:extLst>
              <a:ext uri="{FF2B5EF4-FFF2-40B4-BE49-F238E27FC236}">
                <a16:creationId xmlns:a16="http://schemas.microsoft.com/office/drawing/2014/main" id="{401C398B-33DD-4FFD-B316-DCE8AE09371A}"/>
              </a:ext>
            </a:extLst>
          </p:cNvPr>
          <p:cNvSpPr/>
          <p:nvPr userDrawn="1"/>
        </p:nvSpPr>
        <p:spPr>
          <a:xfrm>
            <a:off x="1" y="6351140"/>
            <a:ext cx="9780100"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4154223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a:xfrm>
            <a:off x="1292087" y="1023731"/>
            <a:ext cx="9700592" cy="2574234"/>
          </a:xfrm>
        </p:spPr>
        <p:txBody>
          <a:bodyPr anchor="b" anchorCtr="0">
            <a:normAutofit/>
          </a:bodyPr>
          <a:lstStyle>
            <a:lvl1pPr algn="ctr">
              <a:defRPr sz="6000" b="0"/>
            </a:lvl1p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hasCustomPrompt="1"/>
          </p:nvPr>
        </p:nvSpPr>
        <p:spPr>
          <a:xfrm>
            <a:off x="1292087" y="3910262"/>
            <a:ext cx="9700592" cy="1407173"/>
          </a:xfrm>
          <a:prstGeom prst="rect">
            <a:avLst/>
          </a:prstGeom>
        </p:spPr>
        <p:txBody>
          <a:bodyPr bIns="45720" anchor="t" anchorCtr="0">
            <a:normAutofit/>
          </a:bodyPr>
          <a:lstStyle>
            <a:lvl1pPr marL="0" indent="0" algn="ctr">
              <a:buNone/>
              <a:defRPr sz="2400" b="1">
                <a:solidFill>
                  <a:schemeClr val="tx2">
                    <a:lumMod val="75000"/>
                  </a:schemeClr>
                </a:solidFill>
              </a:defRPr>
            </a:lvl1pPr>
            <a:lvl2pPr marL="266700" indent="0">
              <a:buNone/>
              <a:defRPr/>
            </a:lvl2pPr>
          </a:lstStyle>
          <a:p>
            <a:pPr lvl="0"/>
            <a:r>
              <a:rPr lang="en-US" noProof="0"/>
              <a:t>Click to edit Master subtitle style</a:t>
            </a:r>
          </a:p>
        </p:txBody>
      </p:sp>
      <p:sp>
        <p:nvSpPr>
          <p:cNvPr id="7" name="Rectangle 6">
            <a:extLst>
              <a:ext uri="{FF2B5EF4-FFF2-40B4-BE49-F238E27FC236}">
                <a16:creationId xmlns:a16="http://schemas.microsoft.com/office/drawing/2014/main" id="{27D65A4B-E369-45C7-81A7-A2B8D7A62F85}"/>
              </a:ext>
            </a:extLst>
          </p:cNvPr>
          <p:cNvSpPr/>
          <p:nvPr userDrawn="1"/>
        </p:nvSpPr>
        <p:spPr>
          <a:xfrm>
            <a:off x="-6385" y="3714222"/>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1564738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730FEC-5CBE-4ECA-8182-1BB5BE13B8BB}"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3849680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5" name="Rectangle 4">
            <a:extLst>
              <a:ext uri="{FF2B5EF4-FFF2-40B4-BE49-F238E27FC236}">
                <a16:creationId xmlns:a16="http://schemas.microsoft.com/office/drawing/2014/main" id="{944FBC10-CFA5-42E6-B10D-F307F5777D45}"/>
              </a:ext>
            </a:extLst>
          </p:cNvPr>
          <p:cNvSpPr/>
          <p:nvPr userDrawn="1"/>
        </p:nvSpPr>
        <p:spPr>
          <a:xfrm>
            <a:off x="0" y="1759628"/>
            <a:ext cx="2411412" cy="1148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2350129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accent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215432" y="2012444"/>
            <a:ext cx="11544568" cy="606287"/>
          </a:xfrm>
          <a:prstGeom prst="rect">
            <a:avLst/>
          </a:prstGeom>
        </p:spPr>
        <p:txBody>
          <a:bodyPr/>
          <a:lstStyle>
            <a:lvl1pPr marL="0" indent="0">
              <a:buNone/>
              <a:defRPr b="1">
                <a:solidFill>
                  <a:schemeClr val="tx2">
                    <a:lumMod val="7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7" name="Rectangle 6">
            <a:extLst>
              <a:ext uri="{FF2B5EF4-FFF2-40B4-BE49-F238E27FC236}">
                <a16:creationId xmlns:a16="http://schemas.microsoft.com/office/drawing/2014/main" id="{C9A80AF3-0B22-4CE0-B026-C388CC0315CF}"/>
              </a:ext>
            </a:extLst>
          </p:cNvPr>
          <p:cNvSpPr/>
          <p:nvPr userDrawn="1"/>
        </p:nvSpPr>
        <p:spPr>
          <a:xfrm>
            <a:off x="0" y="1759628"/>
            <a:ext cx="2411412" cy="1148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4105625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Blank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1702170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1999"/>
            <a:ext cx="11328000" cy="750553"/>
          </a:xfrm>
        </p:spPr>
        <p:txBody>
          <a:bodyPr/>
          <a:lstStyle>
            <a:lvl1pPr>
              <a:defRPr>
                <a:solidFill>
                  <a:schemeClr val="accent1"/>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900989"/>
            <a:ext cx="11328000" cy="4290260"/>
          </a:xfrm>
          <a:prstGeom prst="rect">
            <a:avLst/>
          </a:prstGeom>
        </p:spPr>
        <p:txBody>
          <a:bodyPr/>
          <a:lstStyle>
            <a:lvl1pPr>
              <a:defRPr sz="2400" b="1">
                <a:solidFill>
                  <a:schemeClr val="tx2">
                    <a:lumMod val="50000"/>
                  </a:schemeClr>
                </a:solidFill>
              </a:defRPr>
            </a:lvl1pPr>
            <a:lvl2pPr>
              <a:buClr>
                <a:schemeClr val="accent2"/>
              </a:buClr>
              <a:defRPr sz="2200">
                <a:solidFill>
                  <a:schemeClr val="tx2">
                    <a:lumMod val="50000"/>
                  </a:schemeClr>
                </a:solidFill>
              </a:defRPr>
            </a:lvl2pPr>
            <a:lvl3pPr>
              <a:buClr>
                <a:schemeClr val="accent1"/>
              </a:buClr>
              <a:defRPr sz="2000">
                <a:solidFill>
                  <a:schemeClr val="tx2">
                    <a:lumMod val="50000"/>
                  </a:schemeClr>
                </a:solidFill>
              </a:defRPr>
            </a:lvl3pPr>
            <a:lvl4pPr>
              <a:buClr>
                <a:schemeClr val="accent6">
                  <a:lumMod val="75000"/>
                </a:schemeClr>
              </a:buClr>
              <a:defRPr sz="1800">
                <a:solidFill>
                  <a:schemeClr val="tx2">
                    <a:lumMod val="50000"/>
                  </a:schemeClr>
                </a:solidFill>
              </a:defRPr>
            </a:lvl4pPr>
            <a:lvl5pPr>
              <a:defRPr>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439820"/>
            <a:ext cx="5664000" cy="295062"/>
          </a:xfrm>
          <a:prstGeom prst="rect">
            <a:avLst/>
          </a:prstGeom>
        </p:spPr>
        <p:txBody>
          <a:bodyPr/>
          <a:lstStyle/>
          <a:p>
            <a:endParaRPr lang="en-US" noProof="0"/>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Rectangle 8">
            <a:extLst>
              <a:ext uri="{FF2B5EF4-FFF2-40B4-BE49-F238E27FC236}">
                <a16:creationId xmlns:a16="http://schemas.microsoft.com/office/drawing/2014/main" id="{56997118-AE3A-4FAE-AED4-155817F8846A}"/>
              </a:ext>
            </a:extLst>
          </p:cNvPr>
          <p:cNvSpPr/>
          <p:nvPr userDrawn="1"/>
        </p:nvSpPr>
        <p:spPr>
          <a:xfrm>
            <a:off x="0" y="1314452"/>
            <a:ext cx="2411412" cy="1148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2670119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1999"/>
            <a:ext cx="11328000" cy="931288"/>
          </a:xfrm>
        </p:spPr>
        <p:txBody>
          <a:bodyPr/>
          <a:lstStyle>
            <a:lvl1pPr algn="l">
              <a:defRPr baseline="0">
                <a:solidFill>
                  <a:schemeClr val="accent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6" name="Content Placeholder 2">
            <a:extLst>
              <a:ext uri="{FF2B5EF4-FFF2-40B4-BE49-F238E27FC236}">
                <a16:creationId xmlns:a16="http://schemas.microsoft.com/office/drawing/2014/main" id="{8987EAA2-C819-4C16-A4F9-3DD4AAA801DC}"/>
              </a:ext>
            </a:extLst>
          </p:cNvPr>
          <p:cNvSpPr>
            <a:spLocks noGrp="1"/>
          </p:cNvSpPr>
          <p:nvPr>
            <p:ph idx="1"/>
          </p:nvPr>
        </p:nvSpPr>
        <p:spPr>
          <a:xfrm>
            <a:off x="432000" y="1900989"/>
            <a:ext cx="5030337" cy="4290260"/>
          </a:xfrm>
          <a:prstGeom prst="rect">
            <a:avLst/>
          </a:prstGeom>
        </p:spPr>
        <p:txBody>
          <a:bodyPr/>
          <a:lstStyle>
            <a:lvl1pPr>
              <a:defRPr sz="2400" b="1">
                <a:solidFill>
                  <a:schemeClr val="tx2">
                    <a:lumMod val="50000"/>
                  </a:schemeClr>
                </a:solidFill>
              </a:defRPr>
            </a:lvl1pPr>
            <a:lvl2pPr>
              <a:buClr>
                <a:schemeClr val="accent2"/>
              </a:buClr>
              <a:defRPr sz="2200">
                <a:solidFill>
                  <a:schemeClr val="tx2">
                    <a:lumMod val="50000"/>
                  </a:schemeClr>
                </a:solidFill>
              </a:defRPr>
            </a:lvl2pPr>
            <a:lvl3pPr>
              <a:buClr>
                <a:schemeClr val="accent1"/>
              </a:buClr>
              <a:defRPr sz="2000">
                <a:solidFill>
                  <a:schemeClr val="tx2">
                    <a:lumMod val="50000"/>
                  </a:schemeClr>
                </a:solidFill>
              </a:defRPr>
            </a:lvl3pPr>
            <a:lvl4pPr>
              <a:buClr>
                <a:schemeClr val="accent6">
                  <a:lumMod val="75000"/>
                </a:schemeClr>
              </a:buClr>
              <a:defRPr sz="1800">
                <a:solidFill>
                  <a:schemeClr val="tx2">
                    <a:lumMod val="50000"/>
                  </a:schemeClr>
                </a:solidFill>
              </a:defRPr>
            </a:lvl4pPr>
            <a:lvl5pPr>
              <a:defRPr>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F7D1C363-DCAB-41C4-8401-6FB7748A587F}"/>
              </a:ext>
            </a:extLst>
          </p:cNvPr>
          <p:cNvSpPr>
            <a:spLocks noGrp="1"/>
          </p:cNvSpPr>
          <p:nvPr>
            <p:ph idx="34"/>
          </p:nvPr>
        </p:nvSpPr>
        <p:spPr>
          <a:xfrm>
            <a:off x="6588158" y="1900989"/>
            <a:ext cx="5030337" cy="4290260"/>
          </a:xfrm>
          <a:prstGeom prst="rect">
            <a:avLst/>
          </a:prstGeom>
        </p:spPr>
        <p:txBody>
          <a:bodyPr/>
          <a:lstStyle>
            <a:lvl1pPr>
              <a:defRPr sz="2400" b="1">
                <a:solidFill>
                  <a:schemeClr val="tx2">
                    <a:lumMod val="50000"/>
                  </a:schemeClr>
                </a:solidFill>
              </a:defRPr>
            </a:lvl1pPr>
            <a:lvl2pPr>
              <a:buClr>
                <a:schemeClr val="accent2"/>
              </a:buClr>
              <a:defRPr sz="2200">
                <a:solidFill>
                  <a:schemeClr val="tx2">
                    <a:lumMod val="50000"/>
                  </a:schemeClr>
                </a:solidFill>
              </a:defRPr>
            </a:lvl2pPr>
            <a:lvl3pPr>
              <a:buClr>
                <a:schemeClr val="accent1"/>
              </a:buClr>
              <a:defRPr sz="2000">
                <a:solidFill>
                  <a:schemeClr val="tx2">
                    <a:lumMod val="50000"/>
                  </a:schemeClr>
                </a:solidFill>
              </a:defRPr>
            </a:lvl3pPr>
            <a:lvl4pPr>
              <a:buClr>
                <a:schemeClr val="accent6">
                  <a:lumMod val="75000"/>
                </a:schemeClr>
              </a:buClr>
              <a:defRPr sz="1800">
                <a:solidFill>
                  <a:schemeClr val="tx2">
                    <a:lumMod val="50000"/>
                  </a:schemeClr>
                </a:solidFill>
              </a:defRPr>
            </a:lvl4pPr>
            <a:lvl5pPr>
              <a:defRPr>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34AFD5C0-2043-4819-BBBC-E48BE267622B}"/>
              </a:ext>
            </a:extLst>
          </p:cNvPr>
          <p:cNvSpPr/>
          <p:nvPr userDrawn="1"/>
        </p:nvSpPr>
        <p:spPr>
          <a:xfrm>
            <a:off x="0" y="1470864"/>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448858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prstGeom prst="rect">
            <a:avLst/>
          </a:prstGeo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l">
              <a:defRPr lang="en-ZA" sz="4800" b="0" spc="0" baseline="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prstGeom prst="rect">
            <a:avLst/>
          </a:prstGeom>
          <a:solidFill>
            <a:schemeClr val="tx1">
              <a:alpha val="80000"/>
            </a:schemeClr>
          </a:solidFill>
        </p:spPr>
        <p:txBody>
          <a:bodyPr lIns="180000" tIns="180000" rIns="252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2800747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vider Slide 2 ">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053088"/>
            <a:ext cx="5958000" cy="1568450"/>
          </a:xfrm>
          <a:solidFill>
            <a:schemeClr val="bg1"/>
          </a:solidFill>
        </p:spPr>
        <p:txBody>
          <a:bodyPr lIns="252000" tIns="180000" rIns="180000" bIns="180000" anchor="b"/>
          <a:lstStyle>
            <a:lvl1pPr>
              <a:defRPr sz="4800" b="0" kern="1200" spc="0" baseline="0">
                <a:solidFill>
                  <a:schemeClr val="accent3"/>
                </a:solidFill>
                <a:latin typeface="+mj-lt"/>
              </a:defRPr>
            </a:lvl1pPr>
          </a:lstStyle>
          <a:p>
            <a:r>
              <a:rPr lang="en-US" noProof="0"/>
              <a:t>Click to edit section divider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1700" y="3603610"/>
            <a:ext cx="3616168" cy="1747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123945272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Divider Slide 2 ">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053088"/>
            <a:ext cx="5958000" cy="1568450"/>
          </a:xfrm>
          <a:solidFill>
            <a:schemeClr val="bg1"/>
          </a:solidFill>
        </p:spPr>
        <p:txBody>
          <a:bodyPr lIns="252000" tIns="180000" rIns="180000" bIns="180000" anchor="b"/>
          <a:lstStyle>
            <a:lvl1pPr>
              <a:defRPr sz="4800" b="0" kern="1200" spc="0" baseline="0">
                <a:solidFill>
                  <a:schemeClr val="accent2"/>
                </a:solidFill>
                <a:latin typeface="+mj-lt"/>
              </a:defRPr>
            </a:lvl1pPr>
          </a:lstStyle>
          <a:p>
            <a:r>
              <a:rPr lang="en-US" noProof="0"/>
              <a:t>Click to edit section divider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9" name="Rectangle 8">
            <a:extLst>
              <a:ext uri="{FF2B5EF4-FFF2-40B4-BE49-F238E27FC236}">
                <a16:creationId xmlns:a16="http://schemas.microsoft.com/office/drawing/2014/main" id="{E7025013-08C6-427C-9824-2A3B46C26D84}"/>
              </a:ext>
            </a:extLst>
          </p:cNvPr>
          <p:cNvSpPr/>
          <p:nvPr userDrawn="1"/>
        </p:nvSpPr>
        <p:spPr>
          <a:xfrm>
            <a:off x="-1700" y="3621538"/>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124293055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vider Slide 2 ">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053088"/>
            <a:ext cx="5958000" cy="1568450"/>
          </a:xfrm>
          <a:solidFill>
            <a:schemeClr val="bg1"/>
          </a:solidFill>
        </p:spPr>
        <p:txBody>
          <a:bodyPr lIns="252000" tIns="180000" rIns="180000" bIns="180000" anchor="b"/>
          <a:lstStyle>
            <a:lvl1pPr>
              <a:defRPr sz="4800" b="0" kern="1200" spc="0" baseline="0">
                <a:solidFill>
                  <a:schemeClr val="accent1"/>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a:xfrm>
            <a:off x="432000" y="6439820"/>
            <a:ext cx="5664000" cy="295062"/>
          </a:xfrm>
          <a:prstGeom prst="rect">
            <a:avLst/>
          </a:prstGeom>
        </p:spPr>
        <p:txBody>
          <a:bodyPr/>
          <a:lstStyle/>
          <a:p>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9" name="Rectangle 8">
            <a:extLst>
              <a:ext uri="{FF2B5EF4-FFF2-40B4-BE49-F238E27FC236}">
                <a16:creationId xmlns:a16="http://schemas.microsoft.com/office/drawing/2014/main" id="{A556E7A5-080B-4623-B2A2-4FBC68A54C8A}"/>
              </a:ext>
            </a:extLst>
          </p:cNvPr>
          <p:cNvSpPr/>
          <p:nvPr userDrawn="1"/>
        </p:nvSpPr>
        <p:spPr>
          <a:xfrm>
            <a:off x="0" y="3665943"/>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65185263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2 ">
    <p:bg>
      <p:bgPr>
        <a:solidFill>
          <a:schemeClr val="accent6">
            <a:alpha val="50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prstGeom prst="rect">
            <a:avLst/>
          </a:prstGeo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nchor="b"/>
          <a:lstStyle>
            <a:lvl1pPr>
              <a:defRPr sz="4800" b="0" kern="1200" spc="0" baseline="0">
                <a:solidFill>
                  <a:schemeClr val="tx2"/>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prstGeom prst="rect">
            <a:avLst/>
          </a:prstGeom>
          <a:solidFill>
            <a:schemeClr val="tx1">
              <a:alpha val="80000"/>
            </a:schemeClr>
          </a:solidFill>
        </p:spPr>
        <p:txBody>
          <a:bodyPr lIns="252000" tIns="180000" rIns="180000" bIns="180000"/>
          <a:lstStyle>
            <a:lvl1pPr marL="0" indent="0" algn="l">
              <a:buNone/>
              <a:defRPr sz="2400" b="1" baseline="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a:xfrm>
            <a:off x="432000" y="6439820"/>
            <a:ext cx="5664000" cy="295062"/>
          </a:xfrm>
          <a:prstGeom prst="rect">
            <a:avLst/>
          </a:prstGeom>
        </p:spPr>
        <p:txBody>
          <a:bodyPr/>
          <a:lstStyle/>
          <a:p>
            <a:endParaRPr lang="en-US"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187255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8E730FEC-5CBE-4ECA-8182-1BB5BE13B8BB}" type="datetimeFigureOut">
              <a:rPr lang="en-US" smtClean="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575288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vider Slide 2 ">
    <p:bg>
      <p:bgPr>
        <a:solidFill>
          <a:schemeClr val="accent6">
            <a:alpha val="50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prstGeom prst="rect">
            <a:avLst/>
          </a:prstGeo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nchor="b"/>
          <a:lstStyle>
            <a:lvl1pPr>
              <a:defRPr sz="4800" b="0" kern="1200" spc="0" baseline="0">
                <a:solidFill>
                  <a:schemeClr val="tx2"/>
                </a:solidFill>
                <a:latin typeface="+mj-lt"/>
              </a:defRPr>
            </a:lvl1pPr>
          </a:lstStyle>
          <a:p>
            <a:r>
              <a:rPr lang="en-US" noProof="0"/>
              <a:t>Click to edit section divider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4114626"/>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4156977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prstGeom prst="rect">
            <a:avLst/>
          </a:prstGeo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8"/>
            <a:ext cx="4648200" cy="1494791"/>
          </a:xfrm>
          <a:solidFill>
            <a:schemeClr val="bg1"/>
          </a:solidFill>
        </p:spPr>
        <p:txBody>
          <a:bodyPr lIns="180000" tIns="180000" rIns="180000" bIns="180000" anchor="b"/>
          <a:lstStyle>
            <a:lvl1pPr algn="l">
              <a:defRPr sz="4000" b="0" spc="0" baseline="0">
                <a:solidFill>
                  <a:schemeClr val="accent1"/>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5342020"/>
            <a:ext cx="4648200" cy="985000"/>
          </a:xfrm>
          <a:prstGeom prst="rect">
            <a:avLst/>
          </a:prstGeom>
          <a:solidFill>
            <a:schemeClr val="tx1">
              <a:alpha val="80000"/>
            </a:schemeClr>
          </a:solidFill>
        </p:spPr>
        <p:txBody>
          <a:bodyPr lIns="180000" tIns="180000" rIns="180000" bIns="180000"/>
          <a:lstStyle>
            <a:lvl1pPr marL="0" indent="0" algn="l">
              <a:buNone/>
              <a:defRPr sz="2400" b="1" baseline="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688075"/>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9" name="Content Placeholder 2">
            <a:extLst>
              <a:ext uri="{FF2B5EF4-FFF2-40B4-BE49-F238E27FC236}">
                <a16:creationId xmlns:a16="http://schemas.microsoft.com/office/drawing/2014/main" id="{D6C8B914-A89E-4722-9BD2-C50FF5B8BB79}"/>
              </a:ext>
            </a:extLst>
          </p:cNvPr>
          <p:cNvSpPr>
            <a:spLocks noGrp="1"/>
          </p:cNvSpPr>
          <p:nvPr>
            <p:ph idx="1"/>
          </p:nvPr>
        </p:nvSpPr>
        <p:spPr>
          <a:xfrm>
            <a:off x="432000" y="497638"/>
            <a:ext cx="5030337" cy="5614403"/>
          </a:xfrm>
          <a:prstGeom prst="rect">
            <a:avLst/>
          </a:prstGeom>
        </p:spPr>
        <p:txBody>
          <a:bodyPr/>
          <a:lstStyle>
            <a:lvl1pPr>
              <a:defRPr sz="2400" b="1">
                <a:solidFill>
                  <a:schemeClr val="tx2">
                    <a:lumMod val="50000"/>
                  </a:schemeClr>
                </a:solidFill>
              </a:defRPr>
            </a:lvl1pPr>
            <a:lvl2pPr>
              <a:buClr>
                <a:schemeClr val="accent2"/>
              </a:buClr>
              <a:defRPr sz="2200">
                <a:solidFill>
                  <a:schemeClr val="tx2">
                    <a:lumMod val="50000"/>
                  </a:schemeClr>
                </a:solidFill>
              </a:defRPr>
            </a:lvl2pPr>
            <a:lvl3pPr>
              <a:buClr>
                <a:schemeClr val="accent1"/>
              </a:buClr>
              <a:defRPr sz="2000">
                <a:solidFill>
                  <a:schemeClr val="tx2">
                    <a:lumMod val="50000"/>
                  </a:schemeClr>
                </a:solidFill>
              </a:defRPr>
            </a:lvl3pPr>
            <a:lvl4pPr>
              <a:buClr>
                <a:schemeClr val="accent6">
                  <a:lumMod val="75000"/>
                </a:schemeClr>
              </a:buClr>
              <a:defRPr sz="1800">
                <a:solidFill>
                  <a:schemeClr val="tx2">
                    <a:lumMod val="50000"/>
                  </a:schemeClr>
                </a:solidFill>
              </a:defRPr>
            </a:lvl4pPr>
            <a:lvl5pPr>
              <a:defRPr>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ustDataLst>
      <p:tags r:id="rId1"/>
    </p:custDataLst>
    <p:extLst>
      <p:ext uri="{BB962C8B-B14F-4D97-AF65-F5344CB8AC3E}">
        <p14:creationId xmlns:p14="http://schemas.microsoft.com/office/powerpoint/2010/main" val="1942171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prstGeom prst="rect">
            <a:avLst/>
          </a:prstGeo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283765" y="677100"/>
            <a:ext cx="7476235" cy="1124345"/>
          </a:xfrm>
          <a:solidFill>
            <a:schemeClr val="bg1">
              <a:lumMod val="95000"/>
            </a:schemeClr>
          </a:solidFill>
        </p:spPr>
        <p:txBody>
          <a:bodyPr lIns="180000" tIns="180000" rIns="180000" bIns="180000"/>
          <a:lstStyle>
            <a:lvl1pPr algn="l">
              <a:defRPr sz="4000" b="0" spc="0" baseline="0">
                <a:solidFill>
                  <a:schemeClr val="accent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283725" y="1801446"/>
            <a:ext cx="7476235" cy="590155"/>
          </a:xfrm>
          <a:prstGeom prst="rect">
            <a:avLst/>
          </a:prstGeom>
          <a:solidFill>
            <a:schemeClr val="tx1">
              <a:alpha val="80000"/>
            </a:schemeClr>
          </a:solidFill>
        </p:spPr>
        <p:txBody>
          <a:bodyPr lIns="180000" tIns="180000" rIns="180000" bIns="180000"/>
          <a:lstStyle>
            <a:lvl1pPr marL="0" indent="0" algn="l">
              <a:buNone/>
              <a:defRPr sz="2000" b="1">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569374"/>
            <a:ext cx="1984175"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9" name="Content Placeholder 2">
            <a:extLst>
              <a:ext uri="{FF2B5EF4-FFF2-40B4-BE49-F238E27FC236}">
                <a16:creationId xmlns:a16="http://schemas.microsoft.com/office/drawing/2014/main" id="{2BD2C859-D941-460A-B37B-BF1C7F91CEC2}"/>
              </a:ext>
            </a:extLst>
          </p:cNvPr>
          <p:cNvSpPr>
            <a:spLocks noGrp="1"/>
          </p:cNvSpPr>
          <p:nvPr>
            <p:ph idx="1"/>
          </p:nvPr>
        </p:nvSpPr>
        <p:spPr>
          <a:xfrm>
            <a:off x="6315443" y="2567740"/>
            <a:ext cx="5444517" cy="3720886"/>
          </a:xfrm>
          <a:prstGeom prst="rect">
            <a:avLst/>
          </a:prstGeom>
        </p:spPr>
        <p:txBody>
          <a:bodyPr/>
          <a:lstStyle>
            <a:lvl1pPr>
              <a:defRPr sz="2400" b="1">
                <a:solidFill>
                  <a:schemeClr val="tx2">
                    <a:lumMod val="50000"/>
                  </a:schemeClr>
                </a:solidFill>
              </a:defRPr>
            </a:lvl1pPr>
            <a:lvl2pPr>
              <a:buClr>
                <a:schemeClr val="accent2"/>
              </a:buClr>
              <a:defRPr sz="2200">
                <a:solidFill>
                  <a:schemeClr val="tx2">
                    <a:lumMod val="50000"/>
                  </a:schemeClr>
                </a:solidFill>
              </a:defRPr>
            </a:lvl2pPr>
            <a:lvl3pPr>
              <a:buClr>
                <a:schemeClr val="accent1"/>
              </a:buClr>
              <a:defRPr sz="2000">
                <a:solidFill>
                  <a:schemeClr val="tx2">
                    <a:lumMod val="50000"/>
                  </a:schemeClr>
                </a:solidFill>
              </a:defRPr>
            </a:lvl3pPr>
            <a:lvl4pPr>
              <a:buClr>
                <a:schemeClr val="accent6">
                  <a:lumMod val="75000"/>
                </a:schemeClr>
              </a:buClr>
              <a:defRPr sz="1800">
                <a:solidFill>
                  <a:schemeClr val="tx2">
                    <a:lumMod val="50000"/>
                  </a:schemeClr>
                </a:solidFill>
              </a:defRPr>
            </a:lvl4pPr>
            <a:lvl5pPr>
              <a:defRPr>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ustDataLst>
      <p:tags r:id="rId1"/>
    </p:custDataLst>
    <p:extLst>
      <p:ext uri="{BB962C8B-B14F-4D97-AF65-F5344CB8AC3E}">
        <p14:creationId xmlns:p14="http://schemas.microsoft.com/office/powerpoint/2010/main" val="2536294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prstGeom prst="rect">
            <a:avLst/>
          </a:prstGeo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35942"/>
            <a:ext cx="5664000" cy="612815"/>
          </a:xfrm>
          <a:prstGeom prst="rect">
            <a:avLst/>
          </a:prstGeom>
          <a:solidFill>
            <a:schemeClr val="accent1"/>
          </a:solidFill>
        </p:spPr>
        <p:txBody>
          <a:bodyPr lIns="180000" tIns="180000" rIns="180000" bIns="180000" anchor="ctr">
            <a:spAutoFit/>
          </a:bodyPr>
          <a:lstStyle>
            <a:lvl1pPr marL="0" indent="0" algn="l">
              <a:buNone/>
              <a:defRPr sz="18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lvl1pPr algn="l">
              <a:defRPr/>
            </a:lvl1pPr>
          </a:lstStyle>
          <a:p>
            <a:r>
              <a:rPr lang="en-US" noProof="0"/>
              <a:t>Click to edit Master title style</a:t>
            </a:r>
          </a:p>
        </p:txBody>
      </p:sp>
    </p:spTree>
    <p:custDataLst>
      <p:tags r:id="rId1"/>
    </p:custDataLst>
    <p:extLst>
      <p:ext uri="{BB962C8B-B14F-4D97-AF65-F5344CB8AC3E}">
        <p14:creationId xmlns:p14="http://schemas.microsoft.com/office/powerpoint/2010/main" val="1285036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11340000" cy="765034"/>
          </a:xfrm>
        </p:spPr>
        <p:txBody>
          <a:bodyPr/>
          <a:lstStyle>
            <a:lvl1pPr algn="l">
              <a:defRPr baseline="0">
                <a:solidFill>
                  <a:schemeClr val="accent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590261"/>
            <a:ext cx="5460114" cy="4586702"/>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590261"/>
            <a:ext cx="5448115" cy="4586702"/>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87B05391-B0F7-485C-AEFE-81BFA917A7BA}"/>
              </a:ext>
            </a:extLst>
          </p:cNvPr>
          <p:cNvSpPr/>
          <p:nvPr userDrawn="1"/>
        </p:nvSpPr>
        <p:spPr>
          <a:xfrm>
            <a:off x="12081" y="1336235"/>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custDataLst>
      <p:tags r:id="rId1"/>
    </p:custDataLst>
    <p:extLst>
      <p:ext uri="{BB962C8B-B14F-4D97-AF65-F5344CB8AC3E}">
        <p14:creationId xmlns:p14="http://schemas.microsoft.com/office/powerpoint/2010/main" val="2368823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11340000" cy="720939"/>
          </a:xfrm>
        </p:spPr>
        <p:txBody>
          <a:bodyPr>
            <a:normAutofit/>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2287" y="1325217"/>
            <a:ext cx="11339513" cy="516835"/>
          </a:xfrm>
          <a:prstGeom prst="rect">
            <a:avLst/>
          </a:prstGeom>
        </p:spPr>
        <p:txBody>
          <a:bodyPr>
            <a:normAutofit/>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1800" y="2014331"/>
            <a:ext cx="5472000" cy="4287078"/>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687" y="2013581"/>
            <a:ext cx="5472113" cy="4287078"/>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2267041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1999"/>
            <a:ext cx="11340000" cy="695051"/>
          </a:xfrm>
        </p:spPr>
        <p:txBody>
          <a:bodyPr/>
          <a:lstStyle>
            <a:lvl1pPr>
              <a:defRPr baseline="0">
                <a:solidFill>
                  <a:schemeClr val="accent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2487" y="1287507"/>
            <a:ext cx="11339513" cy="444104"/>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893118"/>
            <a:ext cx="3600000" cy="4298131"/>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892595"/>
            <a:ext cx="3600450" cy="4298130"/>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892593"/>
            <a:ext cx="3600450" cy="4298131"/>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4216952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1999"/>
            <a:ext cx="11340000" cy="759531"/>
          </a:xfrm>
        </p:spPr>
        <p:txBody>
          <a:bodyPr>
            <a:normAutofit/>
          </a:bodyPr>
          <a:lstStyle>
            <a:lvl1pPr>
              <a:defRPr>
                <a:solidFill>
                  <a:schemeClr val="accent2"/>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290884"/>
            <a:ext cx="11345269" cy="515193"/>
          </a:xfrm>
          <a:prstGeom prst="rect">
            <a:avLst/>
          </a:prstGeom>
        </p:spPr>
        <p:txBody>
          <a:bodyPr>
            <a:normAutofit/>
          </a:bodyPr>
          <a:lstStyle>
            <a:lvl1pPr marL="0" indent="0">
              <a:buNone/>
              <a:defRPr>
                <a:solidFill>
                  <a:schemeClr val="accent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1800" y="1909565"/>
            <a:ext cx="2160000" cy="4332209"/>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212" y="1909565"/>
            <a:ext cx="2160588" cy="4332209"/>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212" y="1909565"/>
            <a:ext cx="2160588" cy="4332209"/>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212" y="1905100"/>
            <a:ext cx="2160588" cy="4332209"/>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212" y="1905101"/>
            <a:ext cx="2160588" cy="4336342"/>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165206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1756611"/>
            <a:ext cx="5958000" cy="2358015"/>
          </a:xfrm>
          <a:solidFill>
            <a:schemeClr val="bg1"/>
          </a:solidFill>
        </p:spPr>
        <p:txBody>
          <a:bodyPr lIns="252000" tIns="180000" rIns="180000" bIns="180000" anchor="b"/>
          <a:lstStyle>
            <a:lvl1pPr>
              <a:defRPr sz="7200" b="0" spc="0" baseline="0">
                <a:solidFill>
                  <a:schemeClr val="accent1"/>
                </a:solidFill>
                <a:latin typeface="+mj-lt"/>
              </a:defRPr>
            </a:lvl1pPr>
          </a:lstStyle>
          <a:p>
            <a:r>
              <a:rPr lang="en-US" noProof="0"/>
              <a:t>Click to edit section divider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1" y="5209682"/>
            <a:ext cx="5956300" cy="166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prstGeom prst="rect">
            <a:avLst/>
          </a:prstGeom>
          <a:solidFill>
            <a:schemeClr val="accent5">
              <a:lumMod val="20000"/>
              <a:lumOff val="80000"/>
              <a:alpha val="80000"/>
            </a:schemeClr>
          </a:solidFill>
        </p:spPr>
        <p:txBody>
          <a:bodyPr vert="horz" lIns="252000" tIns="180000" rIns="180000" bIns="180000" rtlCol="0">
            <a:noAutofit/>
          </a:bodyPr>
          <a:lstStyle>
            <a:lvl1pPr marL="0" indent="0" algn="l">
              <a:buNone/>
              <a:defRPr lang="en-US" sz="2400" b="1">
                <a:solidFill>
                  <a:schemeClr val="tx2">
                    <a:lumMod val="75000"/>
                  </a:schemeClr>
                </a:solidFill>
              </a:defRPr>
            </a:lvl1pPr>
          </a:lstStyle>
          <a:p>
            <a:pPr marL="266700" lvl="0" indent="-266700"/>
            <a:r>
              <a:rPr lang="en-US" noProof="0"/>
              <a:t>Click to edit Master text styles</a:t>
            </a:r>
          </a:p>
        </p:txBody>
      </p:sp>
    </p:spTree>
    <p:custDataLst>
      <p:tags r:id="rId1"/>
    </p:custDataLst>
    <p:extLst>
      <p:ext uri="{BB962C8B-B14F-4D97-AF65-F5344CB8AC3E}">
        <p14:creationId xmlns:p14="http://schemas.microsoft.com/office/powerpoint/2010/main" val="2109273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1999"/>
            <a:ext cx="11340000" cy="692375"/>
          </a:xfrm>
        </p:spPr>
        <p:txBody>
          <a:bodyPr>
            <a:normAutofit/>
          </a:bodyPr>
          <a:lstStyle>
            <a:lvl1pPr algn="l">
              <a:defRPr>
                <a:solidFill>
                  <a:schemeClr val="accent1"/>
                </a:solidFill>
              </a:defRPr>
            </a:lvl1pPr>
          </a:lstStyle>
          <a:p>
            <a:r>
              <a:rPr lang="en-US" noProof="0"/>
              <a:t>Click to edit page 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200" y="1652756"/>
            <a:ext cx="5472000" cy="360000"/>
          </a:xfrm>
          <a:prstGeom prst="rect">
            <a:avLst/>
          </a:prstGeom>
        </p:spPr>
        <p:txBody>
          <a:bodyPr anchor="t"/>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3" name="Content Placeholder 2">
            <a:extLst>
              <a:ext uri="{FF2B5EF4-FFF2-40B4-BE49-F238E27FC236}">
                <a16:creationId xmlns:a16="http://schemas.microsoft.com/office/drawing/2014/main" id="{AA04B9C3-F1CD-4E21-B849-BE9897704D95}"/>
              </a:ext>
            </a:extLst>
          </p:cNvPr>
          <p:cNvSpPr>
            <a:spLocks noGrp="1"/>
          </p:cNvSpPr>
          <p:nvPr>
            <p:ph sz="half" idx="34" hasCustomPrompt="1"/>
          </p:nvPr>
        </p:nvSpPr>
        <p:spPr>
          <a:xfrm>
            <a:off x="452478" y="2386312"/>
            <a:ext cx="5448115" cy="3635825"/>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4" name="Comparison Left Placeholder 1">
            <a:extLst>
              <a:ext uri="{FF2B5EF4-FFF2-40B4-BE49-F238E27FC236}">
                <a16:creationId xmlns:a16="http://schemas.microsoft.com/office/drawing/2014/main" id="{68E8A8F3-1ED6-4D1F-8171-1738303B622B}"/>
              </a:ext>
            </a:extLst>
          </p:cNvPr>
          <p:cNvSpPr>
            <a:spLocks noGrp="1"/>
          </p:cNvSpPr>
          <p:nvPr>
            <p:ph type="body" idx="35"/>
          </p:nvPr>
        </p:nvSpPr>
        <p:spPr>
          <a:xfrm>
            <a:off x="6300000" y="1652756"/>
            <a:ext cx="5472000" cy="360000"/>
          </a:xfrm>
          <a:prstGeom prst="rect">
            <a:avLst/>
          </a:prstGeom>
        </p:spPr>
        <p:txBody>
          <a:bodyPr anchor="t"/>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2">
            <a:extLst>
              <a:ext uri="{FF2B5EF4-FFF2-40B4-BE49-F238E27FC236}">
                <a16:creationId xmlns:a16="http://schemas.microsoft.com/office/drawing/2014/main" id="{6FD9BDCD-74E9-48A3-BC92-1F9290673822}"/>
              </a:ext>
            </a:extLst>
          </p:cNvPr>
          <p:cNvSpPr>
            <a:spLocks noGrp="1"/>
          </p:cNvSpPr>
          <p:nvPr>
            <p:ph sz="half" idx="36" hasCustomPrompt="1"/>
          </p:nvPr>
        </p:nvSpPr>
        <p:spPr>
          <a:xfrm>
            <a:off x="6320278" y="2386312"/>
            <a:ext cx="5448115" cy="3635825"/>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17" name="Rectangle 16">
            <a:extLst>
              <a:ext uri="{FF2B5EF4-FFF2-40B4-BE49-F238E27FC236}">
                <a16:creationId xmlns:a16="http://schemas.microsoft.com/office/drawing/2014/main" id="{54CDB2E9-6C12-4CB8-8AAA-BAEE2FEBAAF1}"/>
              </a:ext>
            </a:extLst>
          </p:cNvPr>
          <p:cNvSpPr/>
          <p:nvPr userDrawn="1"/>
        </p:nvSpPr>
        <p:spPr>
          <a:xfrm>
            <a:off x="432000" y="2168430"/>
            <a:ext cx="2411412" cy="1148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8" name="Rectangle 17">
            <a:extLst>
              <a:ext uri="{FF2B5EF4-FFF2-40B4-BE49-F238E27FC236}">
                <a16:creationId xmlns:a16="http://schemas.microsoft.com/office/drawing/2014/main" id="{125F0AD3-D300-4FCA-850A-8A93C791DCBF}"/>
              </a:ext>
            </a:extLst>
          </p:cNvPr>
          <p:cNvSpPr/>
          <p:nvPr userDrawn="1"/>
        </p:nvSpPr>
        <p:spPr>
          <a:xfrm>
            <a:off x="6320278" y="2168430"/>
            <a:ext cx="2411412" cy="1148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custDataLst>
      <p:tags r:id="rId1"/>
    </p:custDataLst>
    <p:extLst>
      <p:ext uri="{BB962C8B-B14F-4D97-AF65-F5344CB8AC3E}">
        <p14:creationId xmlns:p14="http://schemas.microsoft.com/office/powerpoint/2010/main" val="116768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730FEC-5CBE-4ECA-8182-1BB5BE13B8BB}"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1329699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729694"/>
          </a:xfrm>
        </p:spPr>
        <p:txBody>
          <a:bodyPr/>
          <a:lstStyle>
            <a:lvl1pPr>
              <a:defRPr>
                <a:solidFill>
                  <a:schemeClr val="accent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254767"/>
            <a:ext cx="1984175"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254767"/>
            <a:ext cx="1984175"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462664"/>
            <a:ext cx="5448115" cy="358775"/>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462664"/>
            <a:ext cx="5447914" cy="358775"/>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a:prstGeom prst="rect">
            <a:avLst/>
          </a:prstGeom>
        </p:spPr>
        <p:txBody>
          <a:bodyPr/>
          <a:lstStyle>
            <a:lvl1pPr>
              <a:defRPr sz="2400" b="0"/>
            </a:lvl1pPr>
            <a:lvl2pPr>
              <a:defRPr sz="2200"/>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a:prstGeom prst="rect">
            <a:avLst/>
          </a:prstGeom>
        </p:spPr>
        <p:txBody>
          <a:bodyPr/>
          <a:lstStyle>
            <a:lvl1pPr>
              <a:defRPr sz="2400" b="0">
                <a:solidFill>
                  <a:schemeClr val="accent3"/>
                </a:solidFill>
              </a:defRPr>
            </a:lvl1pPr>
            <a:lvl2pPr>
              <a:defRPr sz="2200"/>
            </a:lvl2pPr>
            <a:lvl3pPr>
              <a:defRPr sz="2000"/>
            </a:lvl3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ustDataLst>
      <p:tags r:id="rId1"/>
    </p:custDataLst>
    <p:extLst>
      <p:ext uri="{BB962C8B-B14F-4D97-AF65-F5344CB8AC3E}">
        <p14:creationId xmlns:p14="http://schemas.microsoft.com/office/powerpoint/2010/main" val="2473944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sz="4000">
                <a:solidFill>
                  <a:schemeClr val="accent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a:prstGeom prst="rect">
            <a:avLst/>
          </a:prstGeom>
        </p:spPr>
        <p:txBody>
          <a:bodyPr/>
          <a:lstStyle>
            <a:lvl1pPr marL="0" indent="0">
              <a:buNone/>
              <a:defRPr sz="2400" b="1">
                <a:solidFill>
                  <a:schemeClr val="tx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8" name="Text Placeholder 4">
            <a:extLst>
              <a:ext uri="{FF2B5EF4-FFF2-40B4-BE49-F238E27FC236}">
                <a16:creationId xmlns:a16="http://schemas.microsoft.com/office/drawing/2014/main" id="{2598875D-8B68-4C66-8D91-1FCF27A18B10}"/>
              </a:ext>
            </a:extLst>
          </p:cNvPr>
          <p:cNvSpPr>
            <a:spLocks noGrp="1"/>
          </p:cNvSpPr>
          <p:nvPr>
            <p:ph type="body" sz="quarter" idx="12"/>
          </p:nvPr>
        </p:nvSpPr>
        <p:spPr>
          <a:xfrm>
            <a:off x="4656221" y="432001"/>
            <a:ext cx="7115579" cy="5436988"/>
          </a:xfrm>
          <a:prstGeom prst="rect">
            <a:avLst/>
          </a:prstGeom>
        </p:spPr>
        <p:txBody>
          <a:bodyPr vert="horz" lIns="91440" tIns="45720" rIns="45720" bIns="0" rtlCol="0">
            <a:noAutofit/>
          </a:bodyPr>
          <a:lstStyle>
            <a:lvl1pPr>
              <a:defRPr lang="en-US" sz="2200" b="1" noProof="0" dirty="0">
                <a:solidFill>
                  <a:schemeClr val="accent5">
                    <a:lumMod val="50000"/>
                  </a:schemeClr>
                </a:solidFill>
              </a:defRPr>
            </a:lvl1pPr>
            <a:lvl2pPr>
              <a:defRPr lang="en-US" sz="2200" noProof="0" dirty="0">
                <a:solidFill>
                  <a:schemeClr val="accent5">
                    <a:lumMod val="50000"/>
                  </a:schemeClr>
                </a:solidFill>
              </a:defRPr>
            </a:lvl2pPr>
            <a:lvl3pPr>
              <a:defRPr lang="en-US" noProof="0" dirty="0">
                <a:solidFill>
                  <a:schemeClr val="accent5">
                    <a:lumMod val="50000"/>
                  </a:schemeClr>
                </a:solidFill>
              </a:defRPr>
            </a:lvl3pPr>
            <a:lvl4pPr>
              <a:defRPr lang="en-US" noProof="0" dirty="0">
                <a:solidFill>
                  <a:schemeClr val="accent5">
                    <a:lumMod val="50000"/>
                  </a:schemeClr>
                </a:solidFill>
              </a:defRPr>
            </a:lvl4pPr>
            <a:lvl5pPr>
              <a:defRPr lang="en-US" noProof="0" dirty="0">
                <a:solidFill>
                  <a:schemeClr val="accent5">
                    <a:lumMod val="50000"/>
                  </a:schemeClr>
                </a:solidFill>
              </a:defRPr>
            </a:lvl5pPr>
          </a:lstStyle>
          <a:p>
            <a:pPr lvl="0">
              <a:lnSpc>
                <a:spcPts val="3000"/>
              </a:lnSpc>
              <a:spcBef>
                <a:spcPts val="1200"/>
              </a:spcBef>
            </a:pPr>
            <a:r>
              <a:rPr lang="en-US" noProof="0"/>
              <a:t>Click to edit Master text styles</a:t>
            </a:r>
          </a:p>
          <a:p>
            <a:pPr lvl="1">
              <a:lnSpc>
                <a:spcPts val="2800"/>
              </a:lnSpc>
              <a:spcBef>
                <a:spcPts val="1200"/>
              </a:spcBef>
              <a:buClr>
                <a:schemeClr val="accent2"/>
              </a:buClr>
              <a:buFont typeface="Symbol" panose="05050102010706020507" pitchFamily="18" charset="2"/>
              <a:buChar char=""/>
            </a:pPr>
            <a:r>
              <a:rPr lang="en-US" noProof="0"/>
              <a:t>Second level</a:t>
            </a:r>
          </a:p>
          <a:p>
            <a:pPr lvl="2">
              <a:buClr>
                <a:schemeClr val="accent1"/>
              </a:buClr>
            </a:pPr>
            <a:r>
              <a:rPr lang="en-US" noProof="0"/>
              <a:t>Third level</a:t>
            </a:r>
          </a:p>
          <a:p>
            <a:pPr lvl="3">
              <a:buClr>
                <a:schemeClr val="tx2">
                  <a:lumMod val="50000"/>
                </a:schemeClr>
              </a:buClr>
              <a:buFont typeface="Calibri" panose="020F0502020204030204" pitchFamily="34" charset="0"/>
              <a:buChar char="‒"/>
            </a:pPr>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1E4962A9-A37F-45E3-99AE-D1F7FD16ED10}"/>
              </a:ext>
            </a:extLst>
          </p:cNvPr>
          <p:cNvSpPr/>
          <p:nvPr userDrawn="1"/>
        </p:nvSpPr>
        <p:spPr>
          <a:xfrm>
            <a:off x="420200" y="1918512"/>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custDataLst>
      <p:tags r:id="rId1"/>
    </p:custDataLst>
    <p:extLst>
      <p:ext uri="{BB962C8B-B14F-4D97-AF65-F5344CB8AC3E}">
        <p14:creationId xmlns:p14="http://schemas.microsoft.com/office/powerpoint/2010/main" val="3068594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normAutofit/>
          </a:bodyPr>
          <a:lstStyle>
            <a:lvl1pPr>
              <a:defRPr sz="4000">
                <a:solidFill>
                  <a:schemeClr val="accent1"/>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19968" y="2219302"/>
            <a:ext cx="3932237" cy="3661717"/>
          </a:xfrm>
          <a:prstGeom prst="rect">
            <a:avLst/>
          </a:prstGeom>
        </p:spPr>
        <p:txBody>
          <a:bodyPr>
            <a:normAutofit/>
          </a:bodyPr>
          <a:lstStyle>
            <a:lvl1pPr marL="0" indent="0">
              <a:buNone/>
              <a:defRPr sz="2400" b="1">
                <a:solidFill>
                  <a:schemeClr val="tx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a:prstGeom prst="rect">
            <a:avLst/>
          </a:prstGeom>
        </p:spPr>
        <p:txBody>
          <a:bodyPr/>
          <a:lstStyle>
            <a:lvl1pPr marL="0" indent="0">
              <a:buNone/>
              <a:defRPr sz="3200">
                <a:solidFill>
                  <a:schemeClr val="tx2">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8" name="Rectangle 7">
            <a:extLst>
              <a:ext uri="{FF2B5EF4-FFF2-40B4-BE49-F238E27FC236}">
                <a16:creationId xmlns:a16="http://schemas.microsoft.com/office/drawing/2014/main" id="{3B4DFB52-0628-48F0-BDA1-9FE4E7581409}"/>
              </a:ext>
            </a:extLst>
          </p:cNvPr>
          <p:cNvSpPr/>
          <p:nvPr userDrawn="1"/>
        </p:nvSpPr>
        <p:spPr>
          <a:xfrm>
            <a:off x="407936" y="1967861"/>
            <a:ext cx="2411412" cy="1148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custDataLst>
      <p:tags r:id="rId1"/>
    </p:custDataLst>
    <p:extLst>
      <p:ext uri="{BB962C8B-B14F-4D97-AF65-F5344CB8AC3E}">
        <p14:creationId xmlns:p14="http://schemas.microsoft.com/office/powerpoint/2010/main" val="3668220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037983" cy="6371351"/>
          </a:xfrm>
          <a:prstGeom prst="rect">
            <a:avLst/>
          </a:prstGeo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381461" y="2798354"/>
            <a:ext cx="4810539" cy="1013684"/>
          </a:xfrm>
          <a:solidFill>
            <a:schemeClr val="bg1"/>
          </a:solidFill>
        </p:spPr>
        <p:txBody>
          <a:bodyPr vert="horz" lIns="180000" tIns="180000" rIns="252000" bIns="180000" rtlCol="0" anchor="t">
            <a:noAutofit/>
          </a:bodyPr>
          <a:lstStyle>
            <a:lvl1pPr algn="l">
              <a:defRPr lang="en-ZA" sz="4800" b="0" spc="0" baseline="0" dirty="0"/>
            </a:lvl1pPr>
          </a:lstStyle>
          <a:p>
            <a:pPr lvl="0" algn="r"/>
            <a:r>
              <a:rPr lang="en-US" noProof="0"/>
              <a:t>Thank You</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51DD44D8-4A8F-4693-B90A-166855B29D25}"/>
              </a:ext>
            </a:extLst>
          </p:cNvPr>
          <p:cNvSpPr/>
          <p:nvPr userDrawn="1"/>
        </p:nvSpPr>
        <p:spPr>
          <a:xfrm>
            <a:off x="7381461" y="2685912"/>
            <a:ext cx="4810539"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ustDataLst>
      <p:tags r:id="rId1"/>
    </p:custDataLst>
    <p:extLst>
      <p:ext uri="{BB962C8B-B14F-4D97-AF65-F5344CB8AC3E}">
        <p14:creationId xmlns:p14="http://schemas.microsoft.com/office/powerpoint/2010/main" val="399105478"/>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24806528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B6E0E6-F40B-4285-80DD-B455FB22BD11}"/>
              </a:ext>
            </a:extLst>
          </p:cNvPr>
          <p:cNvSpPr>
            <a:spLocks noGrp="1"/>
          </p:cNvSpPr>
          <p:nvPr>
            <p:ph type="sldNum" sz="quarter" idx="13"/>
          </p:nvPr>
        </p:nvSpPr>
        <p:spPr>
          <a:xfrm>
            <a:off x="11760000" y="6371351"/>
            <a:ext cx="432000" cy="432000"/>
          </a:xfrm>
        </p:spPr>
        <p:txBody>
          <a:bodyPr/>
          <a:lstStyle/>
          <a:p>
            <a:fld id="{19B51A1E-902D-48AF-9020-955120F399B6}" type="slidenum">
              <a:rPr lang="en-US" noProof="0" smtClean="0"/>
              <a:pPr/>
              <a:t>‹#›</a:t>
            </a:fld>
            <a:endParaRPr lang="en-US" noProof="0"/>
          </a:p>
        </p:txBody>
      </p:sp>
    </p:spTree>
    <p:custDataLst>
      <p:tags r:id="rId1"/>
    </p:custDataLst>
    <p:extLst>
      <p:ext uri="{BB962C8B-B14F-4D97-AF65-F5344CB8AC3E}">
        <p14:creationId xmlns:p14="http://schemas.microsoft.com/office/powerpoint/2010/main" val="2662312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9468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18985" y="1754638"/>
            <a:ext cx="8134815"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3218985" y="4300575"/>
            <a:ext cx="8134815" cy="1655762"/>
          </a:xfrm>
        </p:spPr>
        <p:txBody>
          <a:bodyPr>
            <a:normAutofit/>
          </a:bodyPr>
          <a:lstStyle>
            <a:lvl1pPr marL="0" indent="0" algn="l">
              <a:buNone/>
              <a:defRPr sz="30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E761B919-6D16-40A7-9F08-CE6372F2A981}" type="datetimeFigureOut">
              <a:rPr lang="en-US" smtClean="0"/>
              <a:pPr/>
              <a:t>4/1/2026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1DF783A-C9DB-4B79-89FF-F0C9B7EEE562}"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068" y="2651579"/>
            <a:ext cx="2593968" cy="2593968"/>
          </a:xfrm>
          <a:prstGeom prst="rect">
            <a:avLst/>
          </a:prstGeom>
        </p:spPr>
      </p:pic>
    </p:spTree>
    <p:extLst>
      <p:ext uri="{BB962C8B-B14F-4D97-AF65-F5344CB8AC3E}">
        <p14:creationId xmlns:p14="http://schemas.microsoft.com/office/powerpoint/2010/main" val="605377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1690688"/>
          </a:xfrm>
          <a:prstGeom prst="rect">
            <a:avLst/>
          </a:prstGeom>
          <a:solidFill>
            <a:srgbClr val="1946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4802" y="182562"/>
            <a:ext cx="9658997" cy="1325563"/>
          </a:xfrm>
          <a:noFill/>
        </p:spPr>
        <p:style>
          <a:lnRef idx="2">
            <a:schemeClr val="accent1">
              <a:shade val="50000"/>
            </a:schemeClr>
          </a:lnRef>
          <a:fillRef idx="1">
            <a:schemeClr val="accent1"/>
          </a:fillRef>
          <a:effectRef idx="0">
            <a:schemeClr val="accent1"/>
          </a:effectRef>
          <a:fontRef idx="none"/>
        </p:style>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1B919-6D16-40A7-9F08-CE6372F2A981}"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783A-C9DB-4B79-89FF-F0C9B7EEE562}" type="slidenum">
              <a:rPr lang="en-US" smtClean="0"/>
              <a:t>‹#›</a:t>
            </a:fld>
            <a:endParaRPr lang="en-US"/>
          </a:p>
        </p:txBody>
      </p:sp>
      <p:pic>
        <p:nvPicPr>
          <p:cNvPr id="8" name="Picture 7"/>
          <p:cNvPicPr>
            <a:picLocks noChangeAspect="1"/>
          </p:cNvPicPr>
          <p:nvPr userDrawn="1"/>
        </p:nvPicPr>
        <p:blipFill>
          <a:blip r:embed="rId2"/>
          <a:stretch>
            <a:fillRect/>
          </a:stretch>
        </p:blipFill>
        <p:spPr>
          <a:xfrm>
            <a:off x="182880" y="182880"/>
            <a:ext cx="1329043" cy="1329043"/>
          </a:xfrm>
          <a:prstGeom prst="rect">
            <a:avLst/>
          </a:prstGeom>
        </p:spPr>
      </p:pic>
    </p:spTree>
    <p:extLst>
      <p:ext uri="{BB962C8B-B14F-4D97-AF65-F5344CB8AC3E}">
        <p14:creationId xmlns:p14="http://schemas.microsoft.com/office/powerpoint/2010/main" val="28366599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61B919-6D16-40A7-9F08-CE6372F2A981}"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783A-C9DB-4B79-89FF-F0C9B7EEE562}" type="slidenum">
              <a:rPr lang="en-US" smtClean="0"/>
              <a:t>‹#›</a:t>
            </a:fld>
            <a:endParaRPr lang="en-US"/>
          </a:p>
        </p:txBody>
      </p:sp>
    </p:spTree>
    <p:extLst>
      <p:ext uri="{BB962C8B-B14F-4D97-AF65-F5344CB8AC3E}">
        <p14:creationId xmlns:p14="http://schemas.microsoft.com/office/powerpoint/2010/main" val="33790415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12192000" cy="1690688"/>
          </a:xfrm>
          <a:prstGeom prst="rect">
            <a:avLst/>
          </a:prstGeom>
          <a:solidFill>
            <a:srgbClr val="1946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4803" y="182562"/>
            <a:ext cx="9658996" cy="1325563"/>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61B919-6D16-40A7-9F08-CE6372F2A981}"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F783A-C9DB-4B79-89FF-F0C9B7EEE562}" type="slidenum">
              <a:rPr lang="en-US" smtClean="0"/>
              <a:t>‹#›</a:t>
            </a:fld>
            <a:endParaRPr lang="en-US"/>
          </a:p>
        </p:txBody>
      </p:sp>
      <p:pic>
        <p:nvPicPr>
          <p:cNvPr id="9" name="Picture 8"/>
          <p:cNvPicPr>
            <a:picLocks noChangeAspect="1"/>
          </p:cNvPicPr>
          <p:nvPr userDrawn="1"/>
        </p:nvPicPr>
        <p:blipFill>
          <a:blip r:embed="rId2"/>
          <a:stretch>
            <a:fillRect/>
          </a:stretch>
        </p:blipFill>
        <p:spPr>
          <a:xfrm>
            <a:off x="182880" y="182880"/>
            <a:ext cx="1329043" cy="1329043"/>
          </a:xfrm>
          <a:prstGeom prst="rect">
            <a:avLst/>
          </a:prstGeom>
        </p:spPr>
      </p:pic>
    </p:spTree>
    <p:extLst>
      <p:ext uri="{BB962C8B-B14F-4D97-AF65-F5344CB8AC3E}">
        <p14:creationId xmlns:p14="http://schemas.microsoft.com/office/powerpoint/2010/main" val="4172231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730FEC-5CBE-4ECA-8182-1BB5BE13B8BB}"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264890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0" y="0"/>
            <a:ext cx="12192000" cy="1690688"/>
          </a:xfrm>
          <a:prstGeom prst="rect">
            <a:avLst/>
          </a:prstGeom>
          <a:solidFill>
            <a:srgbClr val="1946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4803" y="177800"/>
            <a:ext cx="9660584" cy="1325563"/>
          </a:xfrm>
        </p:spPr>
        <p:txBody>
          <a:bodyPr/>
          <a:lstStyle>
            <a:lvl1pPr>
              <a:defRPr>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9788" y="1857375"/>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857375"/>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61B919-6D16-40A7-9F08-CE6372F2A981}" type="datetimeFigureOut">
              <a:rPr lang="en-US" smtClean="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DF783A-C9DB-4B79-89FF-F0C9B7EEE562}" type="slidenum">
              <a:rPr lang="en-US" smtClean="0"/>
              <a:t>‹#›</a:t>
            </a:fld>
            <a:endParaRPr lang="en-US"/>
          </a:p>
        </p:txBody>
      </p:sp>
      <p:pic>
        <p:nvPicPr>
          <p:cNvPr id="11" name="Picture 10"/>
          <p:cNvPicPr>
            <a:picLocks noChangeAspect="1"/>
          </p:cNvPicPr>
          <p:nvPr userDrawn="1"/>
        </p:nvPicPr>
        <p:blipFill>
          <a:blip r:embed="rId2"/>
          <a:stretch>
            <a:fillRect/>
          </a:stretch>
        </p:blipFill>
        <p:spPr>
          <a:xfrm>
            <a:off x="182880" y="182880"/>
            <a:ext cx="1329043" cy="1329043"/>
          </a:xfrm>
          <a:prstGeom prst="rect">
            <a:avLst/>
          </a:prstGeom>
        </p:spPr>
      </p:pic>
    </p:spTree>
    <p:extLst>
      <p:ext uri="{BB962C8B-B14F-4D97-AF65-F5344CB8AC3E}">
        <p14:creationId xmlns:p14="http://schemas.microsoft.com/office/powerpoint/2010/main" val="26043069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1690688"/>
          </a:xfrm>
          <a:prstGeom prst="rect">
            <a:avLst/>
          </a:prstGeom>
          <a:solidFill>
            <a:srgbClr val="1946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5852" y="182562"/>
            <a:ext cx="9657948" cy="1325563"/>
          </a:xfrm>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761B919-6D16-40A7-9F08-CE6372F2A981}" type="datetimeFigureOut">
              <a:rPr lang="en-US" smtClean="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DF783A-C9DB-4B79-89FF-F0C9B7EEE562}" type="slidenum">
              <a:rPr lang="en-US" smtClean="0"/>
              <a:t>‹#›</a:t>
            </a:fld>
            <a:endParaRPr lang="en-US"/>
          </a:p>
        </p:txBody>
      </p:sp>
      <p:pic>
        <p:nvPicPr>
          <p:cNvPr id="7" name="Picture 6"/>
          <p:cNvPicPr>
            <a:picLocks noChangeAspect="1"/>
          </p:cNvPicPr>
          <p:nvPr userDrawn="1"/>
        </p:nvPicPr>
        <p:blipFill>
          <a:blip r:embed="rId2"/>
          <a:stretch>
            <a:fillRect/>
          </a:stretch>
        </p:blipFill>
        <p:spPr>
          <a:xfrm>
            <a:off x="182880" y="182563"/>
            <a:ext cx="1330092" cy="1326970"/>
          </a:xfrm>
          <a:prstGeom prst="rect">
            <a:avLst/>
          </a:prstGeom>
        </p:spPr>
      </p:pic>
    </p:spTree>
    <p:extLst>
      <p:ext uri="{BB962C8B-B14F-4D97-AF65-F5344CB8AC3E}">
        <p14:creationId xmlns:p14="http://schemas.microsoft.com/office/powerpoint/2010/main" val="1156838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1B919-6D16-40A7-9F08-CE6372F2A981}" type="datetimeFigureOut">
              <a:rPr lang="en-US" smtClean="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DF783A-C9DB-4B79-89FF-F0C9B7EEE562}" type="slidenum">
              <a:rPr lang="en-US" smtClean="0"/>
              <a:t>‹#›</a:t>
            </a:fld>
            <a:endParaRPr lang="en-US"/>
          </a:p>
        </p:txBody>
      </p:sp>
    </p:spTree>
    <p:extLst>
      <p:ext uri="{BB962C8B-B14F-4D97-AF65-F5344CB8AC3E}">
        <p14:creationId xmlns:p14="http://schemas.microsoft.com/office/powerpoint/2010/main" val="1036775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61B919-6D16-40A7-9F08-CE6372F2A981}"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F783A-C9DB-4B79-89FF-F0C9B7EEE562}" type="slidenum">
              <a:rPr lang="en-US" smtClean="0"/>
              <a:t>‹#›</a:t>
            </a:fld>
            <a:endParaRPr lang="en-US"/>
          </a:p>
        </p:txBody>
      </p:sp>
    </p:spTree>
    <p:extLst>
      <p:ext uri="{BB962C8B-B14F-4D97-AF65-F5344CB8AC3E}">
        <p14:creationId xmlns:p14="http://schemas.microsoft.com/office/powerpoint/2010/main" val="14186783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61B919-6D16-40A7-9F08-CE6372F2A981}"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DF783A-C9DB-4B79-89FF-F0C9B7EEE562}" type="slidenum">
              <a:rPr lang="en-US" smtClean="0"/>
              <a:t>‹#›</a:t>
            </a:fld>
            <a:endParaRPr lang="en-US"/>
          </a:p>
        </p:txBody>
      </p:sp>
    </p:spTree>
    <p:extLst>
      <p:ext uri="{BB962C8B-B14F-4D97-AF65-F5344CB8AC3E}">
        <p14:creationId xmlns:p14="http://schemas.microsoft.com/office/powerpoint/2010/main" val="5413872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0"/>
            <a:ext cx="12192000" cy="1690688"/>
          </a:xfrm>
          <a:prstGeom prst="rect">
            <a:avLst/>
          </a:prstGeom>
          <a:solidFill>
            <a:srgbClr val="1946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94802" y="182562"/>
            <a:ext cx="9658997" cy="1325563"/>
          </a:xfrm>
        </p:spPr>
        <p:txBody>
          <a:bodyPr/>
          <a:lstStyle>
            <a:lvl1pPr>
              <a:defRPr>
                <a:solidFill>
                  <a:schemeClr val="bg1"/>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1B919-6D16-40A7-9F08-CE6372F2A981}"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783A-C9DB-4B79-89FF-F0C9B7EEE562}" type="slidenum">
              <a:rPr lang="en-US" smtClean="0"/>
              <a:t>‹#›</a:t>
            </a:fld>
            <a:endParaRPr lang="en-US"/>
          </a:p>
        </p:txBody>
      </p:sp>
      <p:pic>
        <p:nvPicPr>
          <p:cNvPr id="8" name="Picture 7"/>
          <p:cNvPicPr>
            <a:picLocks noChangeAspect="1"/>
          </p:cNvPicPr>
          <p:nvPr userDrawn="1"/>
        </p:nvPicPr>
        <p:blipFill>
          <a:blip r:embed="rId2"/>
          <a:stretch>
            <a:fillRect/>
          </a:stretch>
        </p:blipFill>
        <p:spPr>
          <a:xfrm>
            <a:off x="182880" y="180821"/>
            <a:ext cx="1329043" cy="1329043"/>
          </a:xfrm>
          <a:prstGeom prst="rect">
            <a:avLst/>
          </a:prstGeom>
        </p:spPr>
      </p:pic>
    </p:spTree>
    <p:extLst>
      <p:ext uri="{BB962C8B-B14F-4D97-AF65-F5344CB8AC3E}">
        <p14:creationId xmlns:p14="http://schemas.microsoft.com/office/powerpoint/2010/main" val="25988740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61B919-6D16-40A7-9F08-CE6372F2A981}" type="datetimeFigureOut">
              <a:rPr lang="en-US" smtClean="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DF783A-C9DB-4B79-89FF-F0C9B7EEE562}" type="slidenum">
              <a:rPr lang="en-US" smtClean="0"/>
              <a:t>‹#›</a:t>
            </a:fld>
            <a:endParaRPr lang="en-US"/>
          </a:p>
        </p:txBody>
      </p:sp>
    </p:spTree>
    <p:extLst>
      <p:ext uri="{BB962C8B-B14F-4D97-AF65-F5344CB8AC3E}">
        <p14:creationId xmlns:p14="http://schemas.microsoft.com/office/powerpoint/2010/main" val="3262678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4/1/2026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72136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912889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9783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730FEC-5CBE-4ECA-8182-1BB5BE13B8BB}" type="datetimeFigureOut">
              <a:rPr lang="en-US" smtClean="0"/>
              <a:t>4/1/2026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684DF88-50AC-48F4-8BAD-70F5B039F61B}" type="slidenum">
              <a:rPr lang="en-US" smtClean="0"/>
              <a:t>‹#›</a:t>
            </a:fld>
            <a:endParaRPr lang="en-US"/>
          </a:p>
        </p:txBody>
      </p:sp>
    </p:spTree>
    <p:extLst>
      <p:ext uri="{BB962C8B-B14F-4D97-AF65-F5344CB8AC3E}">
        <p14:creationId xmlns:p14="http://schemas.microsoft.com/office/powerpoint/2010/main" val="25680730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91992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519686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27708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93809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931305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618033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702790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769597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985525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36196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21"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3.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2.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tags" Target="../tags/tag2.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5.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6.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10.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E730FEC-5CBE-4ECA-8182-1BB5BE13B8BB}" type="datetimeFigureOut">
              <a:rPr lang="en-US" smtClean="0"/>
              <a:t>4/1/2026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684DF88-50AC-48F4-8BAD-70F5B039F61B}" type="slidenum">
              <a:rPr lang="en-US" smtClean="0"/>
              <a:t>‹#›</a:t>
            </a:fld>
            <a:endParaRPr lang="en-US"/>
          </a:p>
        </p:txBody>
      </p:sp>
    </p:spTree>
    <p:extLst>
      <p:ext uri="{BB962C8B-B14F-4D97-AF65-F5344CB8AC3E}">
        <p14:creationId xmlns:p14="http://schemas.microsoft.com/office/powerpoint/2010/main" val="623027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3E4BF-885D-41B8-8E99-18AA9EC55322}" type="datetimeFigureOut">
              <a:rPr lang="en-US" smtClean="0"/>
              <a:t>4/1/2026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C6E5E-A42D-48BF-A00F-50EC10E7522A}" type="slidenum">
              <a:rPr lang="en-US" smtClean="0"/>
              <a:t>‹#›</a:t>
            </a:fld>
            <a:endParaRPr lang="en-US"/>
          </a:p>
        </p:txBody>
      </p:sp>
    </p:spTree>
    <p:extLst>
      <p:ext uri="{BB962C8B-B14F-4D97-AF65-F5344CB8AC3E}">
        <p14:creationId xmlns:p14="http://schemas.microsoft.com/office/powerpoint/2010/main" val="219477859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4/1/2026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3769422386"/>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024731" y="6371351"/>
            <a:ext cx="273526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noProof="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1" y="6371351"/>
            <a:ext cx="9780100"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215432" y="405484"/>
            <a:ext cx="11328000" cy="1216152"/>
          </a:xfrm>
          <a:prstGeom prst="rect">
            <a:avLst/>
          </a:prstGeom>
        </p:spPr>
        <p:txBody>
          <a:bodyPr vert="horz" lIns="91440" tIns="45720" rIns="91440" bIns="45720" rtlCol="0" anchor="t">
            <a:noAutofit/>
          </a:bodyPr>
          <a:lstStyle/>
          <a:p>
            <a:r>
              <a:rPr lang="en-US" noProof="0"/>
              <a:t>Click to edit page title</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accent1">
              <a:alpha val="80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780103" y="6388051"/>
            <a:ext cx="1979895" cy="449739"/>
          </a:xfrm>
          <a:prstGeom prst="rect">
            <a:avLst/>
          </a:prstGeom>
          <a:noFill/>
        </p:spPr>
        <p:txBody>
          <a:bodyPr wrap="square" tIns="91440" bIns="91440" rtlCol="0" anchor="ctr">
            <a:spAutoFit/>
          </a:bodyPr>
          <a:lstStyle/>
          <a:p>
            <a:pPr algn="l">
              <a:lnSpc>
                <a:spcPts val="1000"/>
              </a:lnSpc>
            </a:pPr>
            <a:r>
              <a:rPr lang="en-US" sz="1200" b="0" i="0" kern="1400" spc="0" baseline="0" noProof="0">
                <a:solidFill>
                  <a:schemeClr val="accent3"/>
                </a:solidFill>
                <a:latin typeface="+mj-lt"/>
              </a:rPr>
              <a:t>Collaborative Stabilization Coalition (CSC)</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ustDataLst>
      <p:tags r:id="rId31"/>
    </p:custDataLst>
    <p:extLst>
      <p:ext uri="{BB962C8B-B14F-4D97-AF65-F5344CB8AC3E}">
        <p14:creationId xmlns:p14="http://schemas.microsoft.com/office/powerpoint/2010/main" val="94130165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Lst>
  <p:hf sldNum="0" hdr="0" ftr="0" dt="0"/>
  <p:txStyles>
    <p:titleStyle>
      <a:lvl1pPr algn="l" defTabSz="914400" rtl="0" eaLnBrk="1" latinLnBrk="0" hangingPunct="1">
        <a:lnSpc>
          <a:spcPct val="90000"/>
        </a:lnSpc>
        <a:spcBef>
          <a:spcPct val="0"/>
        </a:spcBef>
        <a:buNone/>
        <a:defRPr sz="4400" b="1" i="0" u="none" kern="1200" spc="0" baseline="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0" kern="1200" baseline="0">
          <a:solidFill>
            <a:schemeClr val="accent3"/>
          </a:solidFill>
          <a:latin typeface="+mn-lt"/>
          <a:ea typeface="+mn-ea"/>
          <a:cs typeface="+mn-cs"/>
        </a:defRPr>
      </a:lvl1pPr>
      <a:lvl2pPr marL="49213" indent="217488" algn="l" defTabSz="914400" rtl="0" eaLnBrk="1" latinLnBrk="0" hangingPunct="1">
        <a:lnSpc>
          <a:spcPct val="90000"/>
        </a:lnSpc>
        <a:spcBef>
          <a:spcPts val="500"/>
        </a:spcBef>
        <a:buClr>
          <a:schemeClr val="accent3"/>
        </a:buClr>
        <a:buFont typeface="Arial" panose="020B0604020202020204" pitchFamily="34" charset="0"/>
        <a:buChar char="•"/>
        <a:defRPr sz="2400" kern="1200" baseline="0">
          <a:solidFill>
            <a:srgbClr val="000000"/>
          </a:solidFill>
          <a:latin typeface="+mn-lt"/>
          <a:ea typeface="+mn-ea"/>
          <a:cs typeface="+mn-cs"/>
        </a:defRPr>
      </a:lvl2pPr>
      <a:lvl3pPr marL="282575" indent="260350" algn="l" defTabSz="914400" rtl="0" eaLnBrk="1" latinLnBrk="0" hangingPunct="1">
        <a:lnSpc>
          <a:spcPct val="90000"/>
        </a:lnSpc>
        <a:spcBef>
          <a:spcPts val="500"/>
        </a:spcBef>
        <a:buClr>
          <a:schemeClr val="accent3"/>
        </a:buClr>
        <a:buSzPct val="80000"/>
        <a:buFont typeface="Courier New" panose="02070309020205020404" pitchFamily="49" charset="0"/>
        <a:buChar char="o"/>
        <a:defRPr sz="2200" kern="1200" baseline="0">
          <a:solidFill>
            <a:srgbClr val="000000"/>
          </a:solidFill>
          <a:latin typeface="+mn-lt"/>
          <a:ea typeface="+mn-ea"/>
          <a:cs typeface="+mn-cs"/>
        </a:defRPr>
      </a:lvl3pPr>
      <a:lvl4pPr marL="565150" indent="244475" algn="l" defTabSz="914400" rtl="0" eaLnBrk="1" latinLnBrk="0" hangingPunct="1">
        <a:lnSpc>
          <a:spcPct val="90000"/>
        </a:lnSpc>
        <a:spcBef>
          <a:spcPts val="500"/>
        </a:spcBef>
        <a:buClr>
          <a:schemeClr val="accent3"/>
        </a:buClr>
        <a:buFont typeface="Wingdings" panose="05000000000000000000" pitchFamily="2" charset="2"/>
        <a:buChar char="§"/>
        <a:defRPr sz="2000" kern="1200" baseline="0">
          <a:solidFill>
            <a:srgbClr val="000000"/>
          </a:solidFill>
          <a:latin typeface="+mn-lt"/>
          <a:ea typeface="+mn-ea"/>
          <a:cs typeface="+mn-cs"/>
        </a:defRPr>
      </a:lvl4pPr>
      <a:lvl5pPr marL="798513" indent="277813" algn="l" defTabSz="914400" rtl="0" eaLnBrk="1" latinLnBrk="0" hangingPunct="1">
        <a:lnSpc>
          <a:spcPct val="90000"/>
        </a:lnSpc>
        <a:spcBef>
          <a:spcPts val="500"/>
        </a:spcBef>
        <a:buFont typeface="Arial" panose="020B0604020202020204" pitchFamily="34" charset="0"/>
        <a:buChar char="•"/>
        <a:defRPr sz="1800" kern="1200" baseline="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1B919-6D16-40A7-9F08-CE6372F2A981}" type="datetimeFigureOut">
              <a:rPr lang="en-US" smtClean="0"/>
              <a:t>4/1/2026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F783A-C9DB-4B79-89FF-F0C9B7EEE562}" type="slidenum">
              <a:rPr lang="en-US" smtClean="0"/>
              <a:t>‹#›</a:t>
            </a:fld>
            <a:endParaRPr lang="en-US"/>
          </a:p>
        </p:txBody>
      </p:sp>
    </p:spTree>
    <p:extLst>
      <p:ext uri="{BB962C8B-B14F-4D97-AF65-F5344CB8AC3E}">
        <p14:creationId xmlns:p14="http://schemas.microsoft.com/office/powerpoint/2010/main" val="361068951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4/1/2026</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628794967"/>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3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mailto:freeman.beth@danecounty.gov" TargetMode="External"/><Relationship Id="rId2" Type="http://schemas.openxmlformats.org/officeDocument/2006/relationships/hyperlink" Target="https://danecountyhumanservices.org/Disability-and-Aging/Protective-Services" TargetMode="External"/><Relationship Id="rId1" Type="http://schemas.openxmlformats.org/officeDocument/2006/relationships/slideLayout" Target="../slideLayouts/slideLayout88.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hyperlink" Target="mailto:lbecher@cityofmadison.com" TargetMode="External"/><Relationship Id="rId2" Type="http://schemas.openxmlformats.org/officeDocument/2006/relationships/hyperlink" Target="mailto:sarah.henrickson@journeymhc.org" TargetMode="Externa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7.xml"/><Relationship Id="rId1" Type="http://schemas.openxmlformats.org/officeDocument/2006/relationships/tags" Target="../tags/tag33.xml"/><Relationship Id="rId5" Type="http://schemas.openxmlformats.org/officeDocument/2006/relationships/image" Target="../media/image27.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5.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3.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hyperlink" Target="https://docs.legis.wisconsin.gov/statutes/statutes/46/90" TargetMode="External"/><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hyperlink" Target="https://docs.legis.wisconsin.gov/statutes/statutes/55/01" TargetMode="External"/><Relationship Id="rId5" Type="http://schemas.openxmlformats.org/officeDocument/2006/relationships/hyperlink" Target="https://docs.legis.wisconsin.gov/statutes/statutes/54" TargetMode="External"/><Relationship Id="rId4" Type="http://schemas.openxmlformats.org/officeDocument/2006/relationships/hyperlink" Target="https://docs.legis.wisconsin.gov/statutes/statutes/55/01#:~:text=(1e)%20%E2%80%9CAdult%20at%20risk,%2Dneglect%2C%20or%20financial%20exploitati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54" y="534154"/>
            <a:ext cx="4121239" cy="1681012"/>
          </a:xfrm>
        </p:spPr>
        <p:txBody>
          <a:bodyPr>
            <a:noAutofit/>
          </a:bodyPr>
          <a:lstStyle/>
          <a:p>
            <a:pPr>
              <a:lnSpc>
                <a:spcPct val="80000"/>
              </a:lnSpc>
              <a:spcBef>
                <a:spcPts val="0"/>
              </a:spcBef>
            </a:pPr>
            <a:r>
              <a:rPr lang="en-US" sz="3600" b="0" i="0">
                <a:effectLst/>
                <a:latin typeface="Calibri" panose="020F0502020204030204" pitchFamily="34" charset="0"/>
              </a:rPr>
              <a:t>Panel Discussion: “Who Do You Call and What Happens”</a:t>
            </a:r>
            <a:endParaRPr lang="en-US" sz="3600" b="0"/>
          </a:p>
        </p:txBody>
      </p:sp>
      <p:sp>
        <p:nvSpPr>
          <p:cNvPr id="3" name="Content Placeholder 2"/>
          <p:cNvSpPr>
            <a:spLocks noGrp="1"/>
          </p:cNvSpPr>
          <p:nvPr>
            <p:ph type="body" sz="quarter" idx="11"/>
          </p:nvPr>
        </p:nvSpPr>
        <p:spPr>
          <a:xfrm>
            <a:off x="695459" y="2459865"/>
            <a:ext cx="5154835" cy="3735662"/>
          </a:xfrm>
        </p:spPr>
        <p:txBody>
          <a:bodyPr/>
          <a:lstStyle/>
          <a:p>
            <a:pPr marL="0" indent="0">
              <a:lnSpc>
                <a:spcPts val="2800"/>
              </a:lnSpc>
              <a:buNone/>
            </a:pPr>
            <a:endParaRPr lang="en-US" sz="3600"/>
          </a:p>
          <a:p>
            <a:pPr marL="0" indent="0">
              <a:lnSpc>
                <a:spcPts val="2800"/>
              </a:lnSpc>
              <a:buNone/>
            </a:pPr>
            <a:r>
              <a:rPr lang="en-US" sz="2800"/>
              <a:t>April 23, 2026</a:t>
            </a:r>
          </a:p>
          <a:p>
            <a:pPr marL="0" indent="0">
              <a:lnSpc>
                <a:spcPts val="2800"/>
              </a:lnSpc>
              <a:buNone/>
            </a:pPr>
            <a:endParaRPr lang="en-US" sz="2800"/>
          </a:p>
        </p:txBody>
      </p:sp>
      <p:sp>
        <p:nvSpPr>
          <p:cNvPr id="5" name="Text Placeholder 4">
            <a:extLst>
              <a:ext uri="{FF2B5EF4-FFF2-40B4-BE49-F238E27FC236}">
                <a16:creationId xmlns:a16="http://schemas.microsoft.com/office/drawing/2014/main" id="{DE1215E0-B45E-494B-B0A9-A8E3D67D3A42}"/>
              </a:ext>
            </a:extLst>
          </p:cNvPr>
          <p:cNvSpPr>
            <a:spLocks noGrp="1"/>
          </p:cNvSpPr>
          <p:nvPr>
            <p:ph type="body" sz="quarter" idx="12"/>
          </p:nvPr>
        </p:nvSpPr>
        <p:spPr>
          <a:xfrm>
            <a:off x="6096001" y="3622767"/>
            <a:ext cx="6096000" cy="2469110"/>
          </a:xfrm>
        </p:spPr>
        <p:txBody>
          <a:bodyPr>
            <a:normAutofit/>
          </a:bodyPr>
          <a:lstStyle/>
          <a:p>
            <a:pPr marL="0" indent="0">
              <a:lnSpc>
                <a:spcPct val="100000"/>
              </a:lnSpc>
            </a:pPr>
            <a:r>
              <a:rPr lang="en-US" sz="1800" b="1">
                <a:solidFill>
                  <a:schemeClr val="accent1">
                    <a:lumMod val="75000"/>
                  </a:schemeClr>
                </a:solidFill>
              </a:rPr>
              <a:t>Panel Members:</a:t>
            </a:r>
          </a:p>
          <a:p>
            <a:pPr marL="0" marR="0" indent="-228600" algn="l">
              <a:lnSpc>
                <a:spcPct val="100000"/>
              </a:lnSpc>
              <a:spcBef>
                <a:spcPts val="0"/>
              </a:spcBef>
              <a:spcAft>
                <a:spcPts val="0"/>
              </a:spcAft>
            </a:pPr>
            <a:r>
              <a:rPr lang="en-US" sz="1800" b="0" i="0">
                <a:solidFill>
                  <a:srgbClr val="000000"/>
                </a:solidFill>
                <a:effectLst/>
                <a:latin typeface="Calibri" panose="020F0502020204030204" pitchFamily="34" charset="0"/>
              </a:rPr>
              <a:t>Joe Aguilar:  IDD Victim Advocate, Dane County Human Services</a:t>
            </a:r>
            <a:endParaRPr lang="en-US" sz="1800" b="0" i="0">
              <a:solidFill>
                <a:srgbClr val="242424"/>
              </a:solidFill>
              <a:effectLst/>
              <a:latin typeface="Times New Roman" panose="02020603050405020304" pitchFamily="18" charset="0"/>
            </a:endParaRPr>
          </a:p>
          <a:p>
            <a:pPr marL="0" marR="0" indent="-228600" algn="l">
              <a:lnSpc>
                <a:spcPct val="100000"/>
              </a:lnSpc>
              <a:spcBef>
                <a:spcPts val="0"/>
              </a:spcBef>
              <a:spcAft>
                <a:spcPts val="0"/>
              </a:spcAft>
            </a:pPr>
            <a:r>
              <a:rPr lang="en-US" sz="1800" b="0" i="0">
                <a:solidFill>
                  <a:srgbClr val="000000"/>
                </a:solidFill>
                <a:effectLst/>
                <a:latin typeface="Calibri" panose="020F0502020204030204" pitchFamily="34" charset="0"/>
              </a:rPr>
              <a:t>Scott </a:t>
            </a:r>
            <a:r>
              <a:rPr lang="en-US" sz="1800" b="0" i="0" err="1">
                <a:solidFill>
                  <a:srgbClr val="000000"/>
                </a:solidFill>
                <a:effectLst/>
                <a:latin typeface="Calibri" panose="020F0502020204030204" pitchFamily="34" charset="0"/>
              </a:rPr>
              <a:t>Herrem</a:t>
            </a:r>
            <a:r>
              <a:rPr lang="en-US" sz="1800" b="0" i="0">
                <a:solidFill>
                  <a:srgbClr val="000000"/>
                </a:solidFill>
                <a:effectLst/>
                <a:latin typeface="Calibri" panose="020F0502020204030204" pitchFamily="34" charset="0"/>
              </a:rPr>
              <a:t>:  Dane County Sheriff’s Office Mental Health </a:t>
            </a:r>
          </a:p>
          <a:p>
            <a:pPr marL="0" marR="0" indent="-228600" algn="l">
              <a:lnSpc>
                <a:spcPct val="100000"/>
              </a:lnSpc>
              <a:spcBef>
                <a:spcPts val="0"/>
              </a:spcBef>
              <a:spcAft>
                <a:spcPts val="0"/>
              </a:spcAft>
            </a:pPr>
            <a:r>
              <a:rPr lang="en-US" sz="1800" b="0" i="0">
                <a:solidFill>
                  <a:srgbClr val="000000"/>
                </a:solidFill>
                <a:effectLst/>
                <a:latin typeface="Calibri" panose="020F0502020204030204" pitchFamily="34" charset="0"/>
              </a:rPr>
              <a:t>Deputy</a:t>
            </a:r>
            <a:endParaRPr lang="en-US" sz="1800" b="0" i="0">
              <a:solidFill>
                <a:srgbClr val="242424"/>
              </a:solidFill>
              <a:effectLst/>
              <a:latin typeface="Times New Roman" panose="02020603050405020304" pitchFamily="18" charset="0"/>
            </a:endParaRPr>
          </a:p>
          <a:p>
            <a:pPr marL="0" marR="0" indent="-228600" algn="l">
              <a:lnSpc>
                <a:spcPct val="100000"/>
              </a:lnSpc>
              <a:spcBef>
                <a:spcPts val="0"/>
              </a:spcBef>
              <a:spcAft>
                <a:spcPts val="0"/>
              </a:spcAft>
            </a:pPr>
            <a:r>
              <a:rPr lang="en-US" sz="1800" b="0" i="0">
                <a:solidFill>
                  <a:srgbClr val="000000"/>
                </a:solidFill>
                <a:effectLst/>
                <a:latin typeface="Calibri" panose="020F0502020204030204" pitchFamily="34" charset="0"/>
              </a:rPr>
              <a:t>Nicholas Ellis:  Madison Police Dept. Mental Health Officer</a:t>
            </a:r>
          </a:p>
          <a:p>
            <a:pPr marL="0">
              <a:lnSpc>
                <a:spcPct val="100000"/>
              </a:lnSpc>
              <a:spcBef>
                <a:spcPts val="0"/>
              </a:spcBef>
            </a:pPr>
            <a:r>
              <a:rPr lang="en-US" sz="1800" b="0" i="0">
                <a:solidFill>
                  <a:srgbClr val="000000"/>
                </a:solidFill>
                <a:effectLst/>
                <a:latin typeface="Calibri" panose="020F0502020204030204" pitchFamily="34" charset="0"/>
              </a:rPr>
              <a:t>Sarah </a:t>
            </a:r>
            <a:r>
              <a:rPr lang="en-US" sz="1800" b="0" i="0" err="1">
                <a:solidFill>
                  <a:srgbClr val="000000"/>
                </a:solidFill>
                <a:effectLst/>
                <a:latin typeface="Calibri" panose="020F0502020204030204" pitchFamily="34" charset="0"/>
              </a:rPr>
              <a:t>Henrickson</a:t>
            </a:r>
            <a:r>
              <a:rPr lang="en-US" sz="1800" b="0" i="0">
                <a:solidFill>
                  <a:srgbClr val="000000"/>
                </a:solidFill>
                <a:effectLst/>
                <a:latin typeface="Calibri" panose="020F0502020204030204" pitchFamily="34" charset="0"/>
              </a:rPr>
              <a:t>:   CARES and Crisis</a:t>
            </a:r>
            <a:endParaRPr lang="en-US" sz="1800" b="0" i="0">
              <a:solidFill>
                <a:srgbClr val="242424"/>
              </a:solidFill>
              <a:effectLst/>
              <a:latin typeface="Times New Roman" panose="02020603050405020304" pitchFamily="18" charset="0"/>
            </a:endParaRPr>
          </a:p>
          <a:p>
            <a:pPr marL="0" marR="0" indent="-228600" algn="l">
              <a:lnSpc>
                <a:spcPct val="100000"/>
              </a:lnSpc>
              <a:spcBef>
                <a:spcPts val="0"/>
              </a:spcBef>
              <a:spcAft>
                <a:spcPts val="0"/>
              </a:spcAft>
            </a:pPr>
            <a:r>
              <a:rPr lang="en-US" sz="1800" b="0" i="0">
                <a:solidFill>
                  <a:srgbClr val="242424"/>
                </a:solidFill>
                <a:effectLst/>
                <a:latin typeface="Calibri" panose="020F0502020204030204" pitchFamily="34" charset="0"/>
              </a:rPr>
              <a:t>Axel Junker:  </a:t>
            </a:r>
            <a:r>
              <a:rPr lang="en-US" sz="1800" b="0" i="0" err="1">
                <a:solidFill>
                  <a:srgbClr val="242424"/>
                </a:solidFill>
                <a:effectLst/>
                <a:latin typeface="Calibri" panose="020F0502020204030204" pitchFamily="34" charset="0"/>
              </a:rPr>
              <a:t>Waisman</a:t>
            </a:r>
            <a:r>
              <a:rPr lang="en-US" sz="1800" b="0" i="0">
                <a:solidFill>
                  <a:srgbClr val="242424"/>
                </a:solidFill>
                <a:effectLst/>
                <a:latin typeface="Calibri" panose="020F0502020204030204" pitchFamily="34" charset="0"/>
              </a:rPr>
              <a:t> Center TIES</a:t>
            </a:r>
            <a:endParaRPr lang="en-US" sz="1800" b="0" i="0">
              <a:solidFill>
                <a:srgbClr val="242424"/>
              </a:solidFill>
              <a:effectLst/>
              <a:latin typeface="Times New Roman" panose="02020603050405020304" pitchFamily="18" charset="0"/>
            </a:endParaRPr>
          </a:p>
          <a:p>
            <a:pPr marL="0" indent="0"/>
            <a:endParaRPr lang="en-US" b="1">
              <a:solidFill>
                <a:schemeClr val="accent1">
                  <a:lumMod val="75000"/>
                </a:schemeClr>
              </a:solidFill>
            </a:endParaRPr>
          </a:p>
        </p:txBody>
      </p:sp>
      <p:sp>
        <p:nvSpPr>
          <p:cNvPr id="4" name="Rectangle 3">
            <a:extLst>
              <a:ext uri="{FF2B5EF4-FFF2-40B4-BE49-F238E27FC236}">
                <a16:creationId xmlns:a16="http://schemas.microsoft.com/office/drawing/2014/main" id="{33E87270-5D8F-42B3-8A78-E6BEBE77C276}"/>
              </a:ext>
              <a:ext uri="{C183D7F6-B498-43B3-948B-1728B52AA6E4}">
                <adec:decorative xmlns:adec="http://schemas.microsoft.com/office/drawing/2017/decorative" val="1"/>
              </a:ext>
            </a:extLst>
          </p:cNvPr>
          <p:cNvSpPr/>
          <p:nvPr/>
        </p:nvSpPr>
        <p:spPr>
          <a:xfrm>
            <a:off x="6824982" y="3357157"/>
            <a:ext cx="3035643" cy="1436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7E484E-0666-4058-A4B5-CD6E42D281D0}"/>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E7F6123-8919-E582-16CC-F2DCD88689ED}"/>
              </a:ext>
            </a:extLst>
          </p:cNvPr>
          <p:cNvPicPr>
            <a:picLocks noChangeAspect="1"/>
          </p:cNvPicPr>
          <p:nvPr/>
        </p:nvPicPr>
        <p:blipFill>
          <a:blip r:embed="rId4"/>
          <a:stretch>
            <a:fillRect/>
          </a:stretch>
        </p:blipFill>
        <p:spPr>
          <a:xfrm>
            <a:off x="6789123" y="766123"/>
            <a:ext cx="2886478" cy="2381582"/>
          </a:xfrm>
          <a:prstGeom prst="rect">
            <a:avLst/>
          </a:prstGeom>
        </p:spPr>
      </p:pic>
    </p:spTree>
    <p:custDataLst>
      <p:tags r:id="rId1"/>
    </p:custDataLst>
    <p:extLst>
      <p:ext uri="{BB962C8B-B14F-4D97-AF65-F5344CB8AC3E}">
        <p14:creationId xmlns:p14="http://schemas.microsoft.com/office/powerpoint/2010/main" val="507275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C529B-D537-48A9-811B-919A8C135D8D}"/>
              </a:ext>
            </a:extLst>
          </p:cNvPr>
          <p:cNvSpPr>
            <a:spLocks noGrp="1"/>
          </p:cNvSpPr>
          <p:nvPr>
            <p:ph type="title"/>
          </p:nvPr>
        </p:nvSpPr>
        <p:spPr/>
        <p:txBody>
          <a:bodyPr/>
          <a:lstStyle/>
          <a:p>
            <a:r>
              <a:rPr lang="en-US"/>
              <a:t>Adult protective services: contacts</a:t>
            </a:r>
          </a:p>
        </p:txBody>
      </p:sp>
      <p:sp>
        <p:nvSpPr>
          <p:cNvPr id="3" name="Content Placeholder 2">
            <a:extLst>
              <a:ext uri="{FF2B5EF4-FFF2-40B4-BE49-F238E27FC236}">
                <a16:creationId xmlns:a16="http://schemas.microsoft.com/office/drawing/2014/main" id="{A6BD217E-CB18-4078-B39C-A5D332F4A74E}"/>
              </a:ext>
            </a:extLst>
          </p:cNvPr>
          <p:cNvSpPr>
            <a:spLocks noGrp="1"/>
          </p:cNvSpPr>
          <p:nvPr>
            <p:ph idx="1"/>
          </p:nvPr>
        </p:nvSpPr>
        <p:spPr/>
        <p:txBody>
          <a:bodyPr/>
          <a:lstStyle/>
          <a:p>
            <a:r>
              <a:rPr lang="en-US"/>
              <a:t>APS Helpline:		608-261-9933</a:t>
            </a:r>
          </a:p>
          <a:p>
            <a:r>
              <a:rPr lang="en-US"/>
              <a:t>APS Website:		</a:t>
            </a:r>
            <a:r>
              <a:rPr lang="en-US">
                <a:hlinkClick r:id="rId2"/>
              </a:rPr>
              <a:t>Dane County APS</a:t>
            </a:r>
            <a:endParaRPr lang="en-US"/>
          </a:p>
          <a:p>
            <a:r>
              <a:rPr lang="en-US"/>
              <a:t>Beth Freeman, Manager	608-556-7704, </a:t>
            </a:r>
            <a:r>
              <a:rPr lang="en-US">
                <a:hlinkClick r:id="rId3"/>
              </a:rPr>
              <a:t>freeman.beth@danecounty.gov</a:t>
            </a:r>
            <a:endParaRPr lang="en-US"/>
          </a:p>
          <a:p>
            <a:pPr marL="0" indent="0">
              <a:buNone/>
            </a:pPr>
            <a:r>
              <a:rPr lang="en-US"/>
              <a:t> </a:t>
            </a:r>
          </a:p>
        </p:txBody>
      </p:sp>
      <p:pic>
        <p:nvPicPr>
          <p:cNvPr id="4" name="Picture 2" descr="Profile for Dane County Department of Human Services">
            <a:extLst>
              <a:ext uri="{FF2B5EF4-FFF2-40B4-BE49-F238E27FC236}">
                <a16:creationId xmlns:a16="http://schemas.microsoft.com/office/drawing/2014/main" id="{73A474FA-3591-4868-863E-B5D88E9AF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039" y="4167673"/>
            <a:ext cx="2473932" cy="222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67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b="1">
                <a:latin typeface="Comic Sans MS" panose="030F0702030302020204" pitchFamily="66" charset="0"/>
              </a:rPr>
              <a:t>Dane County Sheriff’s Office Mental Health Team</a:t>
            </a:r>
          </a:p>
        </p:txBody>
      </p:sp>
      <p:sp>
        <p:nvSpPr>
          <p:cNvPr id="5" name="Content Placeholder 4"/>
          <p:cNvSpPr>
            <a:spLocks noGrp="1"/>
          </p:cNvSpPr>
          <p:nvPr>
            <p:ph idx="1"/>
          </p:nvPr>
        </p:nvSpPr>
        <p:spPr/>
        <p:txBody>
          <a:bodyPr/>
          <a:lstStyle/>
          <a:p>
            <a:r>
              <a:rPr lang="en-US"/>
              <a:t>4 Mental Health Deputies-since October 2022</a:t>
            </a:r>
          </a:p>
          <a:p>
            <a:r>
              <a:rPr lang="en-US"/>
              <a:t>2 Embedded Mental Health Workers-since 2019 </a:t>
            </a:r>
          </a:p>
          <a:p>
            <a:r>
              <a:rPr lang="en-US" b="1"/>
              <a:t>Crisis Resource Continuum:</a:t>
            </a:r>
            <a:r>
              <a:rPr lang="en-US"/>
              <a:t> First Responders, 911 response</a:t>
            </a:r>
          </a:p>
          <a:p>
            <a:r>
              <a:rPr lang="en-US"/>
              <a:t>Identify ongoing MH issues and coordinate follow-up efforts with partner agencies/crisis workers as needed.</a:t>
            </a:r>
          </a:p>
          <a:p>
            <a:r>
              <a:rPr lang="en-US"/>
              <a:t>Outreach to residents with mental illness, connect to resources, create safety plans, address system issues, education, training.</a:t>
            </a:r>
          </a:p>
          <a:p>
            <a:r>
              <a:rPr lang="en-US"/>
              <a:t>Create better short-term outcomes for community members, proactive follow-up work, reduce repeated LE contacts, diversion from incarceration.</a:t>
            </a:r>
          </a:p>
        </p:txBody>
      </p:sp>
    </p:spTree>
    <p:extLst>
      <p:ext uri="{BB962C8B-B14F-4D97-AF65-F5344CB8AC3E}">
        <p14:creationId xmlns:p14="http://schemas.microsoft.com/office/powerpoint/2010/main" val="3737785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ountain in front of a building&#10;&#10;AI-generated content may be incorrect.">
            <a:extLst>
              <a:ext uri="{FF2B5EF4-FFF2-40B4-BE49-F238E27FC236}">
                <a16:creationId xmlns:a16="http://schemas.microsoft.com/office/drawing/2014/main" id="{BFD7FB46-6228-23F5-57A9-E4A02598CACE}"/>
              </a:ext>
            </a:extLst>
          </p:cNvPr>
          <p:cNvPicPr>
            <a:picLocks noChangeAspect="1"/>
          </p:cNvPicPr>
          <p:nvPr/>
        </p:nvPicPr>
        <p:blipFill>
          <a:blip r:embed="rId2"/>
          <a:stretch>
            <a:fillRect/>
          </a:stretch>
        </p:blipFill>
        <p:spPr>
          <a:xfrm>
            <a:off x="3978999" y="0"/>
            <a:ext cx="4119180" cy="6858000"/>
          </a:xfrm>
          <a:prstGeom prst="rect">
            <a:avLst/>
          </a:prstGeom>
        </p:spPr>
      </p:pic>
    </p:spTree>
    <p:extLst>
      <p:ext uri="{BB962C8B-B14F-4D97-AF65-F5344CB8AC3E}">
        <p14:creationId xmlns:p14="http://schemas.microsoft.com/office/powerpoint/2010/main" val="171290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usiness card&#10;&#10;AI-generated content may be incorrect.">
            <a:extLst>
              <a:ext uri="{FF2B5EF4-FFF2-40B4-BE49-F238E27FC236}">
                <a16:creationId xmlns:a16="http://schemas.microsoft.com/office/drawing/2014/main" id="{CF509B5A-30E9-3672-A836-895147D1A27D}"/>
              </a:ext>
            </a:extLst>
          </p:cNvPr>
          <p:cNvPicPr>
            <a:picLocks noChangeAspect="1"/>
          </p:cNvPicPr>
          <p:nvPr/>
        </p:nvPicPr>
        <p:blipFill>
          <a:blip r:embed="rId2"/>
          <a:stretch>
            <a:fillRect/>
          </a:stretch>
        </p:blipFill>
        <p:spPr>
          <a:xfrm>
            <a:off x="3892144" y="92729"/>
            <a:ext cx="3886923" cy="6619787"/>
          </a:xfrm>
          <a:prstGeom prst="rect">
            <a:avLst/>
          </a:prstGeom>
        </p:spPr>
      </p:pic>
    </p:spTree>
    <p:extLst>
      <p:ext uri="{BB962C8B-B14F-4D97-AF65-F5344CB8AC3E}">
        <p14:creationId xmlns:p14="http://schemas.microsoft.com/office/powerpoint/2010/main" val="383706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802" y="182562"/>
            <a:ext cx="10237368" cy="1325563"/>
          </a:xfrm>
        </p:spPr>
        <p:txBody>
          <a:bodyPr>
            <a:normAutofit/>
          </a:bodyPr>
          <a:lstStyle/>
          <a:p>
            <a:r>
              <a:rPr lang="en-US" sz="4000"/>
              <a:t>Composition of MPD’s Mental Health Unit (MHU)</a:t>
            </a:r>
          </a:p>
        </p:txBody>
      </p:sp>
      <p:sp>
        <p:nvSpPr>
          <p:cNvPr id="3" name="Text Placeholder 2"/>
          <p:cNvSpPr>
            <a:spLocks noGrp="1"/>
          </p:cNvSpPr>
          <p:nvPr>
            <p:ph type="body" idx="1"/>
          </p:nvPr>
        </p:nvSpPr>
        <p:spPr>
          <a:xfrm>
            <a:off x="5388429" y="1742496"/>
            <a:ext cx="6678384" cy="5115504"/>
          </a:xfrm>
        </p:spPr>
        <p:txBody>
          <a:bodyPr>
            <a:noAutofit/>
          </a:bodyPr>
          <a:lstStyle/>
          <a:p>
            <a:pPr marL="0" indent="0">
              <a:buNone/>
            </a:pPr>
            <a:r>
              <a:rPr lang="en-US" sz="2000"/>
              <a:t>A vast majority of mental health crises are serviced by MPD’s </a:t>
            </a:r>
            <a:r>
              <a:rPr lang="en-US" sz="2000" b="1"/>
              <a:t>Officers &amp; Sergeants assigned to Patrol.</a:t>
            </a:r>
          </a:p>
          <a:p>
            <a:pPr marL="0" indent="0">
              <a:buNone/>
            </a:pPr>
            <a:r>
              <a:rPr lang="en-US" sz="2000"/>
              <a:t>MPD’s Mental Health Unit (MHU) provides added support to community members and to first-responding officers before, during, and after a mental health crisis occurs. </a:t>
            </a:r>
          </a:p>
          <a:p>
            <a:pPr>
              <a:buFontTx/>
              <a:buChar char="-"/>
            </a:pPr>
            <a:r>
              <a:rPr lang="en-US" sz="2000"/>
              <a:t>Our </a:t>
            </a:r>
            <a:r>
              <a:rPr lang="en-US" sz="2000" b="1">
                <a:solidFill>
                  <a:srgbClr val="FF0000"/>
                </a:solidFill>
              </a:rPr>
              <a:t>Mental Health Liaison Officers (MHLOs)</a:t>
            </a:r>
            <a:r>
              <a:rPr lang="en-US" sz="2000" b="1"/>
              <a:t> </a:t>
            </a:r>
            <a:r>
              <a:rPr lang="en-US" sz="2000"/>
              <a:t>are officers and Sergeants assigned to Patrol who voluntarily participate in additional training and take on additional tasks to promote the Mental Health Unit’s values.</a:t>
            </a:r>
          </a:p>
          <a:p>
            <a:pPr>
              <a:buFontTx/>
              <a:buChar char="-"/>
            </a:pPr>
            <a:r>
              <a:rPr lang="en-US" sz="2000"/>
              <a:t>Our </a:t>
            </a:r>
            <a:r>
              <a:rPr lang="en-US" sz="2000" b="1">
                <a:solidFill>
                  <a:srgbClr val="0070C0"/>
                </a:solidFill>
              </a:rPr>
              <a:t>Mental Health Officers (MHOs) </a:t>
            </a:r>
            <a:r>
              <a:rPr lang="en-US" sz="2000"/>
              <a:t>serve in a specialized role and are assigned to MPD district stations.</a:t>
            </a:r>
          </a:p>
          <a:p>
            <a:pPr>
              <a:buFontTx/>
              <a:buChar char="-"/>
            </a:pPr>
            <a:r>
              <a:rPr lang="en-US" sz="2000"/>
              <a:t>Our </a:t>
            </a:r>
            <a:r>
              <a:rPr lang="en-US" sz="2000" b="1">
                <a:solidFill>
                  <a:srgbClr val="7030A0"/>
                </a:solidFill>
              </a:rPr>
              <a:t>Law Enforcement Crisis Workers (LECWs) </a:t>
            </a:r>
            <a:r>
              <a:rPr lang="en-US" sz="2000"/>
              <a:t>are mental health clinicians employed by Journey Mental Health</a:t>
            </a:r>
            <a:endParaRPr lang="en-US" sz="2200"/>
          </a:p>
        </p:txBody>
      </p:sp>
      <p:grpSp>
        <p:nvGrpSpPr>
          <p:cNvPr id="4" name="Group 3">
            <a:extLst>
              <a:ext uri="{FF2B5EF4-FFF2-40B4-BE49-F238E27FC236}">
                <a16:creationId xmlns:a16="http://schemas.microsoft.com/office/drawing/2014/main" id="{7C0CD777-CF2B-8404-3DDB-B893080BCF83}"/>
              </a:ext>
            </a:extLst>
          </p:cNvPr>
          <p:cNvGrpSpPr/>
          <p:nvPr/>
        </p:nvGrpSpPr>
        <p:grpSpPr>
          <a:xfrm>
            <a:off x="176268" y="1752327"/>
            <a:ext cx="4968607" cy="4968607"/>
            <a:chOff x="176268" y="1752327"/>
            <a:chExt cx="4968607" cy="4968607"/>
          </a:xfrm>
        </p:grpSpPr>
        <p:grpSp>
          <p:nvGrpSpPr>
            <p:cNvPr id="10" name="Group 9"/>
            <p:cNvGrpSpPr/>
            <p:nvPr/>
          </p:nvGrpSpPr>
          <p:grpSpPr>
            <a:xfrm>
              <a:off x="176268" y="1752327"/>
              <a:ext cx="4968607" cy="4968607"/>
              <a:chOff x="0" y="0"/>
              <a:chExt cx="5852160" cy="5852160"/>
            </a:xfrm>
          </p:grpSpPr>
          <p:sp>
            <p:nvSpPr>
              <p:cNvPr id="14" name="Oval 13"/>
              <p:cNvSpPr/>
              <p:nvPr/>
            </p:nvSpPr>
            <p:spPr>
              <a:xfrm>
                <a:off x="0" y="0"/>
                <a:ext cx="5852160" cy="5852160"/>
              </a:xfrm>
              <a:prstGeom prst="ellipse">
                <a:avLst/>
              </a:prstGeom>
              <a:pattFill prst="diagBrick">
                <a:fgClr>
                  <a:schemeClr val="bg1"/>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p:cNvSpPr/>
              <p:nvPr/>
            </p:nvSpPr>
            <p:spPr>
              <a:xfrm>
                <a:off x="2955851" y="2977116"/>
                <a:ext cx="2377440" cy="2377440"/>
              </a:xfrm>
              <a:prstGeom prst="ellipse">
                <a:avLst/>
              </a:prstGeom>
              <a:pattFill prst="pct80">
                <a:fgClr>
                  <a:srgbClr val="FF0000"/>
                </a:fgClr>
                <a:bgClr>
                  <a:schemeClr val="bg1">
                    <a:lumMod val="85000"/>
                  </a:schemeClr>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p:cNvSpPr/>
              <p:nvPr/>
            </p:nvSpPr>
            <p:spPr>
              <a:xfrm>
                <a:off x="2753832" y="5029200"/>
                <a:ext cx="822960" cy="822960"/>
              </a:xfrm>
              <a:prstGeom prst="ellipse">
                <a:avLst/>
              </a:prstGeom>
              <a:pattFill prst="dashHorz">
                <a:fgClr>
                  <a:schemeClr val="bg1"/>
                </a:fgClr>
                <a:bgClr>
                  <a:srgbClr val="0070C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 name="Text Box 2"/>
            <p:cNvSpPr txBox="1">
              <a:spLocks noChangeArrowheads="1"/>
            </p:cNvSpPr>
            <p:nvPr/>
          </p:nvSpPr>
          <p:spPr bwMode="auto">
            <a:xfrm>
              <a:off x="1333384" y="2999224"/>
              <a:ext cx="2704927" cy="882678"/>
            </a:xfrm>
            <a:prstGeom prst="rect">
              <a:avLst/>
            </a:prstGeom>
            <a:solidFill>
              <a:schemeClr val="bg1">
                <a:lumMod val="85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Patrol Officers, Sergeants</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sp>
        <p:nvSpPr>
          <p:cNvPr id="12" name="Text Box 2"/>
          <p:cNvSpPr txBox="1">
            <a:spLocks noChangeArrowheads="1"/>
          </p:cNvSpPr>
          <p:nvPr/>
        </p:nvSpPr>
        <p:spPr bwMode="auto">
          <a:xfrm>
            <a:off x="2973094" y="5004549"/>
            <a:ext cx="1542057" cy="931024"/>
          </a:xfrm>
          <a:prstGeom prst="rect">
            <a:avLst/>
          </a:prstGeom>
          <a:solidFill>
            <a:schemeClr val="bg1">
              <a:lumMod val="85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sng"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~50</a:t>
            </a:r>
            <a:r>
              <a:rPr kumimoji="0" lang="en-US" sz="2400" b="1" i="0" u="none" strike="noStrike" kern="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MHLOs</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Text Box 2"/>
          <p:cNvSpPr txBox="1">
            <a:spLocks noChangeArrowheads="1"/>
          </p:cNvSpPr>
          <p:nvPr/>
        </p:nvSpPr>
        <p:spPr bwMode="auto">
          <a:xfrm>
            <a:off x="1206113" y="5513387"/>
            <a:ext cx="1308216" cy="532903"/>
          </a:xfrm>
          <a:prstGeom prst="rect">
            <a:avLst/>
          </a:prstGeom>
          <a:solidFill>
            <a:schemeClr val="bg1">
              <a:lumMod val="85000"/>
            </a:schemeClr>
          </a:solid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800" b="1" i="0" u="sng" strike="noStrike" kern="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6</a:t>
            </a: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 </a:t>
            </a:r>
            <a:r>
              <a:rPr kumimoji="0" lang="en-US" sz="2400" b="1" i="0" u="none" strike="noStrike" kern="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MHOs</a:t>
            </a:r>
            <a:endParaRPr kumimoji="0" lang="en-US"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026" name="Picture 2" descr="Community-Based Services – Journey Mental Health Center"/>
          <p:cNvPicPr>
            <a:picLocks noChangeAspect="1" noChangeArrowheads="1"/>
          </p:cNvPicPr>
          <p:nvPr/>
        </p:nvPicPr>
        <p:blipFill rotWithShape="1">
          <a:blip r:embed="rId3">
            <a:extLst>
              <a:ext uri="{28A0092B-C50C-407E-A947-70E740481C1C}">
                <a14:useLocalDpi xmlns:a14="http://schemas.microsoft.com/office/drawing/2010/main" val="0"/>
              </a:ext>
            </a:extLst>
          </a:blip>
          <a:srcRect r="21259"/>
          <a:stretch/>
        </p:blipFill>
        <p:spPr bwMode="auto">
          <a:xfrm>
            <a:off x="4107518" y="5703506"/>
            <a:ext cx="2549956" cy="11899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420" y="4019480"/>
            <a:ext cx="1323805" cy="1321432"/>
          </a:xfrm>
          <a:prstGeom prst="rect">
            <a:avLst/>
          </a:prstGeom>
        </p:spPr>
      </p:pic>
      <p:sp>
        <p:nvSpPr>
          <p:cNvPr id="5" name="Slide Number Placeholder 4">
            <a:extLst>
              <a:ext uri="{FF2B5EF4-FFF2-40B4-BE49-F238E27FC236}">
                <a16:creationId xmlns:a16="http://schemas.microsoft.com/office/drawing/2014/main" id="{2BEB8804-4A09-8595-7947-85D9481145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srgbClr val="22222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22222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75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3EE8-7FF7-66F8-2D6F-1389013EE8E6}"/>
              </a:ext>
            </a:extLst>
          </p:cNvPr>
          <p:cNvSpPr>
            <a:spLocks noGrp="1"/>
          </p:cNvSpPr>
          <p:nvPr>
            <p:ph type="title"/>
          </p:nvPr>
        </p:nvSpPr>
        <p:spPr/>
        <p:txBody>
          <a:bodyPr/>
          <a:lstStyle/>
          <a:p>
            <a:r>
              <a:rPr lang="en-US"/>
              <a:t>Police Respond Because…</a:t>
            </a:r>
          </a:p>
        </p:txBody>
      </p:sp>
      <p:sp>
        <p:nvSpPr>
          <p:cNvPr id="3" name="Content Placeholder 2">
            <a:extLst>
              <a:ext uri="{FF2B5EF4-FFF2-40B4-BE49-F238E27FC236}">
                <a16:creationId xmlns:a16="http://schemas.microsoft.com/office/drawing/2014/main" id="{0E2F3359-083F-AEEC-6393-5AABDD1A6468}"/>
              </a:ext>
            </a:extLst>
          </p:cNvPr>
          <p:cNvSpPr>
            <a:spLocks noGrp="1"/>
          </p:cNvSpPr>
          <p:nvPr>
            <p:ph idx="1"/>
          </p:nvPr>
        </p:nvSpPr>
        <p:spPr>
          <a:xfrm>
            <a:off x="838200" y="1932039"/>
            <a:ext cx="10515600" cy="4244924"/>
          </a:xfrm>
        </p:spPr>
        <p:txBody>
          <a:bodyPr/>
          <a:lstStyle/>
          <a:p>
            <a:r>
              <a:rPr lang="en-US"/>
              <a:t>We often fill gaps within social systems (governmental, public, private sector)</a:t>
            </a:r>
          </a:p>
          <a:p>
            <a:r>
              <a:rPr lang="en-US"/>
              <a:t>We have unique statutory responsibilities (of note, we have the authority to detain for an Emergency Detention)</a:t>
            </a:r>
          </a:p>
          <a:p>
            <a:r>
              <a:rPr lang="en-US"/>
              <a:t>The caller didn’t know who else to call (who else can show up 24/7 and can come to you, wherever you are?)</a:t>
            </a:r>
          </a:p>
          <a:p>
            <a:r>
              <a:rPr lang="en-US"/>
              <a:t>Caller’s perception is that someone is in danger, or a crime is being committed (and perception is NOT always reality) </a:t>
            </a:r>
          </a:p>
        </p:txBody>
      </p:sp>
      <p:sp>
        <p:nvSpPr>
          <p:cNvPr id="4" name="Slide Number Placeholder 3">
            <a:extLst>
              <a:ext uri="{FF2B5EF4-FFF2-40B4-BE49-F238E27FC236}">
                <a16:creationId xmlns:a16="http://schemas.microsoft.com/office/drawing/2014/main" id="{25CE82FA-A4B4-6BDB-EA4A-7E2768E717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srgbClr val="22222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22222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t>During</a:t>
            </a:r>
            <a:r>
              <a:rPr lang="en-US"/>
              <a:t> a Crisis: Different Responses</a:t>
            </a:r>
          </a:p>
        </p:txBody>
      </p:sp>
      <p:sp>
        <p:nvSpPr>
          <p:cNvPr id="3" name="Content Placeholder 2"/>
          <p:cNvSpPr>
            <a:spLocks noGrp="1"/>
          </p:cNvSpPr>
          <p:nvPr>
            <p:ph idx="1"/>
          </p:nvPr>
        </p:nvSpPr>
        <p:spPr>
          <a:xfrm>
            <a:off x="598311" y="1858281"/>
            <a:ext cx="10755488" cy="4711851"/>
          </a:xfrm>
        </p:spPr>
        <p:txBody>
          <a:bodyPr>
            <a:normAutofit fontScale="92500" lnSpcReduction="20000"/>
          </a:bodyPr>
          <a:lstStyle/>
          <a:p>
            <a:pPr marL="457200" lvl="1" indent="0">
              <a:buNone/>
            </a:pPr>
            <a:r>
              <a:rPr lang="en-US" sz="3000" b="1">
                <a:solidFill>
                  <a:srgbClr val="FF0000"/>
                </a:solidFill>
              </a:rPr>
              <a:t>Emergency</a:t>
            </a:r>
          </a:p>
          <a:p>
            <a:pPr lvl="1">
              <a:buFont typeface="Wingdings" panose="05000000000000000000" pitchFamily="2" charset="2"/>
              <a:buChar char="Ø"/>
            </a:pPr>
            <a:r>
              <a:rPr lang="en-US" sz="3000" b="1">
                <a:solidFill>
                  <a:srgbClr val="FF0000"/>
                </a:solidFill>
              </a:rPr>
              <a:t> </a:t>
            </a:r>
            <a:r>
              <a:rPr lang="en-US" sz="3000" b="1" u="sng">
                <a:solidFill>
                  <a:srgbClr val="FF0000"/>
                </a:solidFill>
              </a:rPr>
              <a:t>911</a:t>
            </a:r>
            <a:r>
              <a:rPr lang="en-US" sz="3000" b="1">
                <a:solidFill>
                  <a:srgbClr val="FF0000"/>
                </a:solidFill>
              </a:rPr>
              <a:t>, </a:t>
            </a:r>
            <a:r>
              <a:rPr lang="en-US" sz="3000" b="1" u="sng">
                <a:solidFill>
                  <a:srgbClr val="FF0000"/>
                </a:solidFill>
              </a:rPr>
              <a:t>988</a:t>
            </a:r>
            <a:r>
              <a:rPr lang="en-US" sz="3000" b="1">
                <a:solidFill>
                  <a:srgbClr val="FF0000"/>
                </a:solidFill>
              </a:rPr>
              <a:t>, or Journey Mental Health = </a:t>
            </a:r>
            <a:r>
              <a:rPr lang="en-US" sz="3000" b="1" u="sng">
                <a:solidFill>
                  <a:srgbClr val="FF0000"/>
                </a:solidFill>
              </a:rPr>
              <a:t>608-280-2600</a:t>
            </a:r>
            <a:endParaRPr lang="en-US" sz="3000" b="1">
              <a:solidFill>
                <a:srgbClr val="FF0000"/>
              </a:solidFill>
            </a:endParaRPr>
          </a:p>
          <a:p>
            <a:pPr marL="1139825" lvl="1" indent="-225425"/>
            <a:r>
              <a:rPr lang="en-US" b="1"/>
              <a:t>Police</a:t>
            </a:r>
            <a:r>
              <a:rPr lang="en-US"/>
              <a:t> – lights and sirens and 2+ officer response. If there is a safety plan in place, and if time permits, officers may access this while </a:t>
            </a:r>
            <a:r>
              <a:rPr lang="en-US" err="1"/>
              <a:t>en</a:t>
            </a:r>
            <a:r>
              <a:rPr lang="en-US"/>
              <a:t> route</a:t>
            </a:r>
          </a:p>
          <a:p>
            <a:pPr marL="1139825" lvl="1" indent="-225425"/>
            <a:r>
              <a:rPr lang="en-US" b="1"/>
              <a:t>Fire</a:t>
            </a:r>
            <a:r>
              <a:rPr lang="en-US"/>
              <a:t> – lights and sirens, co-response if there is a medical concern</a:t>
            </a:r>
          </a:p>
          <a:p>
            <a:pPr marL="1139825" lvl="1" indent="-225425"/>
            <a:r>
              <a:rPr lang="en-US" b="1"/>
              <a:t>CARES</a:t>
            </a:r>
            <a:r>
              <a:rPr lang="en-US"/>
              <a:t> MAY NOT be dispatched, depending on the circumstances*</a:t>
            </a:r>
          </a:p>
          <a:p>
            <a:pPr marL="457200" lvl="1" indent="0">
              <a:buNone/>
            </a:pPr>
            <a:endParaRPr lang="en-US" sz="2800"/>
          </a:p>
          <a:p>
            <a:pPr marL="457200" lvl="1" indent="0">
              <a:buNone/>
            </a:pPr>
            <a:r>
              <a:rPr lang="en-US" sz="3000" b="1">
                <a:solidFill>
                  <a:srgbClr val="00B050"/>
                </a:solidFill>
              </a:rPr>
              <a:t>Non-Emergency</a:t>
            </a:r>
          </a:p>
          <a:p>
            <a:pPr lvl="1">
              <a:buFont typeface="Wingdings" panose="05000000000000000000" pitchFamily="2" charset="2"/>
              <a:buChar char="Ø"/>
            </a:pPr>
            <a:r>
              <a:rPr lang="en-US" sz="3000" b="1">
                <a:solidFill>
                  <a:srgbClr val="00B050"/>
                </a:solidFill>
              </a:rPr>
              <a:t> Dane Co. 911 Center = </a:t>
            </a:r>
            <a:r>
              <a:rPr lang="en-US" sz="3000" b="1" u="sng">
                <a:solidFill>
                  <a:srgbClr val="00B050"/>
                </a:solidFill>
              </a:rPr>
              <a:t>608-255-2345</a:t>
            </a:r>
            <a:endParaRPr lang="en-US" sz="3000" u="sng">
              <a:solidFill>
                <a:srgbClr val="00B050"/>
              </a:solidFill>
            </a:endParaRPr>
          </a:p>
          <a:p>
            <a:pPr marL="1139825" lvl="1" indent="-225425"/>
            <a:r>
              <a:rPr lang="en-US" b="1"/>
              <a:t>Police</a:t>
            </a:r>
            <a:r>
              <a:rPr lang="en-US"/>
              <a:t> – situation-dependent, but the caller can request an in-person response, a phone call, or may be oriented to a different resource by the 911 communicator</a:t>
            </a:r>
          </a:p>
          <a:p>
            <a:pPr marL="1139825" lvl="1" indent="-225425"/>
            <a:r>
              <a:rPr lang="en-US" b="1"/>
              <a:t>Our MHU </a:t>
            </a:r>
            <a:r>
              <a:rPr lang="en-US"/>
              <a:t>– we may be contacted directly (callers should utilize the 911 Center number for any non-MH police investigation)</a:t>
            </a:r>
          </a:p>
          <a:p>
            <a:pPr marL="1139825" lvl="1" indent="-225425"/>
            <a:r>
              <a:rPr lang="en-US" b="1"/>
              <a:t>CARES</a:t>
            </a:r>
            <a:r>
              <a:rPr lang="en-US"/>
              <a:t> is an option for behavioral health-related assistance</a:t>
            </a:r>
          </a:p>
          <a:p>
            <a:pPr lvl="1"/>
            <a:endParaRPr lang="en-US"/>
          </a:p>
          <a:p>
            <a:pPr marL="457200" lvl="1" indent="0">
              <a:buNone/>
            </a:pPr>
            <a:endParaRPr lang="en-US"/>
          </a:p>
          <a:p>
            <a:pPr marL="457200" lvl="1" indent="0">
              <a:buNone/>
            </a:pPr>
            <a:endParaRPr lang="en-US"/>
          </a:p>
        </p:txBody>
      </p:sp>
      <p:sp>
        <p:nvSpPr>
          <p:cNvPr id="4" name="Slide Number Placeholder 3">
            <a:extLst>
              <a:ext uri="{FF2B5EF4-FFF2-40B4-BE49-F238E27FC236}">
                <a16:creationId xmlns:a16="http://schemas.microsoft.com/office/drawing/2014/main" id="{E7DBD3B7-67F0-D909-5CCB-59B4F6B5C3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srgbClr val="22222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22222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12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t>During</a:t>
            </a:r>
            <a:r>
              <a:rPr lang="en-US"/>
              <a:t> a Crisis: Info to provide to 911</a:t>
            </a:r>
          </a:p>
        </p:txBody>
      </p:sp>
      <p:sp>
        <p:nvSpPr>
          <p:cNvPr id="3" name="Content Placeholder 2"/>
          <p:cNvSpPr>
            <a:spLocks noGrp="1"/>
          </p:cNvSpPr>
          <p:nvPr>
            <p:ph idx="1"/>
          </p:nvPr>
        </p:nvSpPr>
        <p:spPr>
          <a:xfrm>
            <a:off x="797559" y="1825622"/>
            <a:ext cx="8772655" cy="4737735"/>
          </a:xfrm>
        </p:spPr>
        <p:txBody>
          <a:bodyPr>
            <a:noAutofit/>
          </a:bodyPr>
          <a:lstStyle/>
          <a:p>
            <a:pPr marL="0" indent="0">
              <a:buNone/>
            </a:pPr>
            <a:r>
              <a:rPr lang="en-US" i="1"/>
              <a:t>You called 911… you can expect the following:</a:t>
            </a:r>
          </a:p>
          <a:p>
            <a:pPr lvl="1"/>
            <a:r>
              <a:rPr lang="en-US" sz="2600"/>
              <a:t>First Question: </a:t>
            </a:r>
            <a:r>
              <a:rPr lang="en-US" sz="2600" b="1"/>
              <a:t>what is the address of your emergency?</a:t>
            </a:r>
          </a:p>
          <a:p>
            <a:pPr lvl="1"/>
            <a:endParaRPr lang="en-US" sz="2600" b="1"/>
          </a:p>
          <a:p>
            <a:pPr lvl="1"/>
            <a:r>
              <a:rPr lang="en-US" sz="2600"/>
              <a:t>What is your Name and call-back number?</a:t>
            </a:r>
          </a:p>
          <a:p>
            <a:pPr lvl="1"/>
            <a:r>
              <a:rPr lang="en-US" sz="2600"/>
              <a:t>Do you need Police, Fire or EMS?</a:t>
            </a:r>
          </a:p>
          <a:p>
            <a:pPr lvl="1"/>
            <a:r>
              <a:rPr lang="en-US" sz="2600"/>
              <a:t>Is it Active? Is it Dangerous? Are there any Weapons? </a:t>
            </a:r>
          </a:p>
          <a:p>
            <a:pPr lvl="1"/>
            <a:r>
              <a:rPr lang="en-US" sz="2600"/>
              <a:t>Are YOU (the caller) Safe?</a:t>
            </a:r>
          </a:p>
          <a:p>
            <a:pPr lvl="1"/>
            <a:r>
              <a:rPr lang="en-US" sz="2600"/>
              <a:t>Identifying information for the person you are calling about </a:t>
            </a:r>
          </a:p>
          <a:p>
            <a:pPr lvl="2">
              <a:buFont typeface="Courier New" panose="02070309020205020404" pitchFamily="49" charset="0"/>
              <a:buChar char="o"/>
            </a:pPr>
            <a:r>
              <a:rPr lang="en-US" sz="2600"/>
              <a:t>Names (if known)</a:t>
            </a:r>
          </a:p>
          <a:p>
            <a:pPr lvl="2">
              <a:buFont typeface="Courier New" panose="02070309020205020404" pitchFamily="49" charset="0"/>
              <a:buChar char="o"/>
            </a:pPr>
            <a:r>
              <a:rPr lang="en-US" sz="2600"/>
              <a:t>Descriptions (of involved parties, and of witnesses/bystanders)</a:t>
            </a:r>
          </a:p>
        </p:txBody>
      </p:sp>
      <p:pic>
        <p:nvPicPr>
          <p:cNvPr id="4" name="Picture 3"/>
          <p:cNvPicPr>
            <a:picLocks noChangeAspect="1"/>
          </p:cNvPicPr>
          <p:nvPr/>
        </p:nvPicPr>
        <p:blipFill rotWithShape="1">
          <a:blip r:embed="rId3"/>
          <a:srcRect r="55235"/>
          <a:stretch/>
        </p:blipFill>
        <p:spPr>
          <a:xfrm>
            <a:off x="9464704" y="1825622"/>
            <a:ext cx="2601969" cy="3762375"/>
          </a:xfrm>
          <a:prstGeom prst="rect">
            <a:avLst/>
          </a:prstGeom>
        </p:spPr>
      </p:pic>
      <p:pic>
        <p:nvPicPr>
          <p:cNvPr id="1026" name="Picture 2" descr="Dane County 9-1-1 (@DaneCounty911) / Tw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704" y="4018918"/>
            <a:ext cx="2637417" cy="263741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8BF0B79-540C-C08D-8D75-61005EAAA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srgbClr val="22222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22222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201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u="sng"/>
              <a:t>Before/After</a:t>
            </a:r>
            <a:r>
              <a:rPr lang="en-US" sz="4000"/>
              <a:t> a Crisis: What MHU can do</a:t>
            </a:r>
          </a:p>
        </p:txBody>
      </p:sp>
      <p:sp>
        <p:nvSpPr>
          <p:cNvPr id="3" name="Content Placeholder 2"/>
          <p:cNvSpPr>
            <a:spLocks noGrp="1"/>
          </p:cNvSpPr>
          <p:nvPr>
            <p:ph idx="1"/>
          </p:nvPr>
        </p:nvSpPr>
        <p:spPr/>
        <p:txBody>
          <a:bodyPr/>
          <a:lstStyle/>
          <a:p>
            <a:r>
              <a:rPr lang="en-US"/>
              <a:t>Meet with or call the individual living with mental illness (or other condition), their friends or family members</a:t>
            </a:r>
          </a:p>
          <a:p>
            <a:pPr lvl="1">
              <a:buFont typeface="Courier New" panose="02070309020205020404" pitchFamily="49" charset="0"/>
              <a:buChar char="o"/>
            </a:pPr>
            <a:r>
              <a:rPr lang="en-US" sz="2800"/>
              <a:t>Joint home visits with an MHO and LECW</a:t>
            </a:r>
          </a:p>
          <a:p>
            <a:pPr lvl="1">
              <a:buFont typeface="Courier New" panose="02070309020205020404" pitchFamily="49" charset="0"/>
              <a:buChar char="o"/>
            </a:pPr>
            <a:r>
              <a:rPr lang="en-US" sz="2800"/>
              <a:t>Connect people with community resources/treatment options</a:t>
            </a:r>
          </a:p>
          <a:p>
            <a:pPr lvl="1">
              <a:buFont typeface="Courier New" panose="02070309020205020404" pitchFamily="49" charset="0"/>
              <a:buChar char="o"/>
            </a:pPr>
            <a:r>
              <a:rPr lang="en-US" sz="2800"/>
              <a:t>Build trust and establish rapport with a person</a:t>
            </a:r>
          </a:p>
          <a:p>
            <a:r>
              <a:rPr lang="en-US"/>
              <a:t>Discuss with a person what a police response might look like (helps reduce anxiety)</a:t>
            </a:r>
          </a:p>
          <a:p>
            <a:r>
              <a:rPr lang="en-US"/>
              <a:t>Collaboratively develop a </a:t>
            </a:r>
            <a:r>
              <a:rPr lang="en-US" u="sng"/>
              <a:t>safety/response plan</a:t>
            </a:r>
          </a:p>
          <a:p>
            <a:r>
              <a:rPr lang="en-US"/>
              <a:t>Add safety alerts to the CAD system to alert first responders</a:t>
            </a:r>
          </a:p>
          <a:p>
            <a:endParaRPr lang="en-US"/>
          </a:p>
        </p:txBody>
      </p:sp>
      <p:sp>
        <p:nvSpPr>
          <p:cNvPr id="4" name="Slide Number Placeholder 3">
            <a:extLst>
              <a:ext uri="{FF2B5EF4-FFF2-40B4-BE49-F238E27FC236}">
                <a16:creationId xmlns:a16="http://schemas.microsoft.com/office/drawing/2014/main" id="{4294AB8B-FD89-E57E-160F-B7065C4C7F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srgbClr val="22222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22222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65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33438"/>
          </a:xfrm>
        </p:spPr>
        <p:txBody>
          <a:bodyPr>
            <a:noAutofit/>
          </a:bodyPr>
          <a:lstStyle/>
          <a:p>
            <a:pPr lvl="1"/>
            <a:r>
              <a:rPr lang="en-US" sz="2800" b="1"/>
              <a:t>General information </a:t>
            </a:r>
          </a:p>
          <a:p>
            <a:pPr lvl="2"/>
            <a:r>
              <a:rPr lang="en-US" sz="2800"/>
              <a:t>Name, DOB, address, phone number</a:t>
            </a:r>
          </a:p>
          <a:p>
            <a:pPr lvl="2"/>
            <a:r>
              <a:rPr lang="en-US" sz="2800"/>
              <a:t>Recent Photo</a:t>
            </a:r>
          </a:p>
          <a:p>
            <a:pPr lvl="1"/>
            <a:r>
              <a:rPr lang="en-US" sz="2800" b="1"/>
              <a:t>History/Known Diagnoses</a:t>
            </a:r>
          </a:p>
          <a:p>
            <a:pPr lvl="2"/>
            <a:r>
              <a:rPr lang="en-US" sz="2800"/>
              <a:t>Could include mental illness, substance use, other medical conditions, and significant past events</a:t>
            </a:r>
          </a:p>
          <a:p>
            <a:pPr lvl="1"/>
            <a:r>
              <a:rPr lang="en-US" sz="2800" b="1"/>
              <a:t>Hooks (helpful actions) and Triggers (not helpful actions)</a:t>
            </a:r>
          </a:p>
          <a:p>
            <a:pPr lvl="1"/>
            <a:r>
              <a:rPr lang="en-US" sz="2800" b="1"/>
              <a:t>Important Contacts</a:t>
            </a:r>
          </a:p>
          <a:p>
            <a:pPr lvl="2"/>
            <a:r>
              <a:rPr lang="en-US" sz="2800"/>
              <a:t>This is typically where care team members, family or friends are listed, who may have additional helpful information during an emergency response</a:t>
            </a:r>
          </a:p>
        </p:txBody>
      </p:sp>
      <p:sp>
        <p:nvSpPr>
          <p:cNvPr id="5" name="Title 1"/>
          <p:cNvSpPr>
            <a:spLocks noGrp="1"/>
          </p:cNvSpPr>
          <p:nvPr>
            <p:ph type="title"/>
          </p:nvPr>
        </p:nvSpPr>
        <p:spPr>
          <a:xfrm>
            <a:off x="1694802" y="182562"/>
            <a:ext cx="9658997" cy="1325563"/>
          </a:xfrm>
        </p:spPr>
        <p:txBody>
          <a:bodyPr>
            <a:normAutofit/>
          </a:bodyPr>
          <a:lstStyle/>
          <a:p>
            <a:r>
              <a:rPr lang="en-US" sz="4000"/>
              <a:t>Components of Safety/Response Plans</a:t>
            </a:r>
          </a:p>
        </p:txBody>
      </p:sp>
      <p:sp>
        <p:nvSpPr>
          <p:cNvPr id="2" name="Slide Number Placeholder 1">
            <a:extLst>
              <a:ext uri="{FF2B5EF4-FFF2-40B4-BE49-F238E27FC236}">
                <a16:creationId xmlns:a16="http://schemas.microsoft.com/office/drawing/2014/main" id="{6E89E6A3-AD9F-1A3A-629A-4BA2F9C468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srgbClr val="22222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22222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38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92A2-C77B-4C7B-9489-2FF618CD8863}"/>
              </a:ext>
            </a:extLst>
          </p:cNvPr>
          <p:cNvSpPr>
            <a:spLocks noGrp="1"/>
          </p:cNvSpPr>
          <p:nvPr>
            <p:ph type="ctrTitle"/>
          </p:nvPr>
        </p:nvSpPr>
        <p:spPr>
          <a:xfrm>
            <a:off x="1876424" y="585926"/>
            <a:ext cx="8791575" cy="2467992"/>
          </a:xfrm>
        </p:spPr>
        <p:txBody>
          <a:bodyPr/>
          <a:lstStyle/>
          <a:p>
            <a:pPr algn="ctr"/>
            <a:r>
              <a:rPr lang="en-US"/>
              <a:t>Adult protective services</a:t>
            </a:r>
            <a:br>
              <a:rPr lang="en-US"/>
            </a:br>
            <a:br>
              <a:rPr lang="en-US"/>
            </a:br>
            <a:endParaRPr lang="en-US"/>
          </a:p>
        </p:txBody>
      </p:sp>
      <p:sp>
        <p:nvSpPr>
          <p:cNvPr id="3" name="Subtitle 2">
            <a:extLst>
              <a:ext uri="{FF2B5EF4-FFF2-40B4-BE49-F238E27FC236}">
                <a16:creationId xmlns:a16="http://schemas.microsoft.com/office/drawing/2014/main" id="{0820123E-AAB4-490B-A5EB-BBBD152BE7EC}"/>
              </a:ext>
            </a:extLst>
          </p:cNvPr>
          <p:cNvSpPr>
            <a:spLocks noGrp="1"/>
          </p:cNvSpPr>
          <p:nvPr>
            <p:ph type="subTitle" idx="1"/>
          </p:nvPr>
        </p:nvSpPr>
        <p:spPr>
          <a:xfrm>
            <a:off x="1876424" y="3804082"/>
            <a:ext cx="8791575" cy="1842116"/>
          </a:xfrm>
        </p:spPr>
        <p:txBody>
          <a:bodyPr>
            <a:normAutofit fontScale="92500" lnSpcReduction="20000"/>
          </a:bodyPr>
          <a:lstStyle/>
          <a:p>
            <a:endParaRPr lang="en-US" sz="2400"/>
          </a:p>
          <a:p>
            <a:pPr algn="ctr"/>
            <a:endParaRPr lang="en-US" sz="2400"/>
          </a:p>
          <a:p>
            <a:pPr algn="ctr"/>
            <a:r>
              <a:rPr lang="en-US" sz="2600"/>
              <a:t>How adult protective services supports persons at risk with dementia and intellectual disabilities</a:t>
            </a:r>
          </a:p>
        </p:txBody>
      </p:sp>
      <p:pic>
        <p:nvPicPr>
          <p:cNvPr id="1026" name="Picture 2" descr="Profile for Dane County Department of Human Services">
            <a:extLst>
              <a:ext uri="{FF2B5EF4-FFF2-40B4-BE49-F238E27FC236}">
                <a16:creationId xmlns:a16="http://schemas.microsoft.com/office/drawing/2014/main" id="{361CF0A5-AC76-41DD-A5FE-C43480305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039" y="2095130"/>
            <a:ext cx="2473932" cy="2143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27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7"/>
          <p:cNvSpPr txBox="1">
            <a:spLocks noGrp="1"/>
          </p:cNvSpPr>
          <p:nvPr>
            <p:ph type="ctrTitle"/>
          </p:nvPr>
        </p:nvSpPr>
        <p:spPr>
          <a:xfrm>
            <a:off x="2732567" y="115748"/>
            <a:ext cx="10194976" cy="138344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Calibri"/>
              <a:buNone/>
            </a:pPr>
            <a:br>
              <a:rPr lang="en-US"/>
            </a:br>
            <a:br>
              <a:rPr lang="en-US"/>
            </a:br>
            <a:br>
              <a:rPr lang="en-US" sz="5400" b="1"/>
            </a:br>
            <a:br>
              <a:rPr lang="en-US" sz="3200"/>
            </a:br>
            <a:r>
              <a:rPr lang="en-US"/>
              <a:t>   </a:t>
            </a:r>
            <a:r>
              <a:rPr lang="en-US" sz="5400" i="1"/>
              <a:t>Our Contact Info:</a:t>
            </a:r>
            <a:endParaRPr i="1"/>
          </a:p>
        </p:txBody>
      </p:sp>
      <p:sp>
        <p:nvSpPr>
          <p:cNvPr id="128" name="Google Shape;128;p27"/>
          <p:cNvSpPr txBox="1"/>
          <p:nvPr/>
        </p:nvSpPr>
        <p:spPr>
          <a:xfrm>
            <a:off x="3458817" y="1902806"/>
            <a:ext cx="6080261" cy="4419529"/>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defTabSz="914400" rtl="0" eaLnBrk="1" fontAlgn="auto" latinLnBrk="0" hangingPunct="1">
              <a:lnSpc>
                <a:spcPct val="90000"/>
              </a:lnSpc>
              <a:spcBef>
                <a:spcPts val="0"/>
              </a:spcBef>
              <a:spcAft>
                <a:spcPts val="0"/>
              </a:spcAft>
              <a:buClr>
                <a:prstClr val="white"/>
              </a:buClr>
              <a:buSzPts val="3000"/>
              <a:buFont typeface="Arial"/>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Calibri"/>
                <a:cs typeface="Calibri"/>
                <a:sym typeface="Calibri"/>
              </a:rPr>
              <a:t>Sergeant Sam Brier</a:t>
            </a:r>
          </a:p>
          <a:p>
            <a:pPr marL="0" marR="0" lvl="0" indent="0" algn="l" defTabSz="914400" rtl="0" eaLnBrk="1" fontAlgn="auto" latinLnBrk="0" hangingPunct="1">
              <a:lnSpc>
                <a:spcPct val="90000"/>
              </a:lnSpc>
              <a:spcBef>
                <a:spcPts val="0"/>
              </a:spcBef>
              <a:spcAft>
                <a:spcPts val="0"/>
              </a:spcAft>
              <a:buClr>
                <a:prstClr val="white"/>
              </a:buClr>
              <a:buSzPts val="3000"/>
              <a:buFont typeface="Arial"/>
              <a:buNone/>
              <a:tabLst/>
              <a:defRPr/>
            </a:pPr>
            <a:r>
              <a:rPr kumimoji="0" lang="en-US" sz="2900" i="0" u="none" strike="noStrike" kern="1200" cap="none" spc="0" normalizeH="0" baseline="0" noProof="0">
                <a:ln>
                  <a:noFill/>
                </a:ln>
                <a:solidFill>
                  <a:prstClr val="white"/>
                </a:solidFill>
                <a:effectLst/>
                <a:uLnTx/>
                <a:uFillTx/>
                <a:latin typeface="Calibri" panose="020F0502020204030204"/>
                <a:ea typeface="Calibri"/>
                <a:cs typeface="Calibri"/>
                <a:sym typeface="Calibri"/>
              </a:rPr>
              <a:t>SBrier@cityofmadison.com</a:t>
            </a:r>
          </a:p>
          <a:p>
            <a:pPr marL="0" marR="0" lvl="0" indent="0" algn="l" defTabSz="914400" rtl="0" eaLnBrk="1" fontAlgn="auto" latinLnBrk="0" hangingPunct="1">
              <a:lnSpc>
                <a:spcPct val="90000"/>
              </a:lnSpc>
              <a:spcBef>
                <a:spcPts val="1000"/>
              </a:spcBef>
              <a:spcAft>
                <a:spcPts val="0"/>
              </a:spcAft>
              <a:buClr>
                <a:prstClr val="white"/>
              </a:buClr>
              <a:buSzPts val="3000"/>
              <a:buFontTx/>
              <a:buNone/>
              <a:tabLst/>
              <a:defRPr/>
            </a:pPr>
            <a:r>
              <a:rPr kumimoji="0" lang="en-US" sz="2900" b="0" i="0" u="none" strike="noStrike" kern="1200" cap="none" spc="0" normalizeH="0" baseline="0" noProof="0">
                <a:ln>
                  <a:noFill/>
                </a:ln>
                <a:solidFill>
                  <a:prstClr val="white"/>
                </a:solidFill>
                <a:effectLst/>
                <a:uLnTx/>
                <a:uFillTx/>
                <a:latin typeface="Calibri" panose="020F0502020204030204"/>
                <a:ea typeface="Calibri"/>
                <a:cs typeface="Calibri"/>
                <a:sym typeface="Calibri"/>
              </a:rPr>
              <a:t>(608) 261-5579 (desk phone, not for emergencies)</a:t>
            </a:r>
          </a:p>
          <a:p>
            <a:pPr marL="0" marR="0" lvl="0" indent="0" algn="l" defTabSz="914400" rtl="0" eaLnBrk="1" fontAlgn="auto" latinLnBrk="0" hangingPunct="1">
              <a:lnSpc>
                <a:spcPct val="90000"/>
              </a:lnSpc>
              <a:spcBef>
                <a:spcPts val="1000"/>
              </a:spcBef>
              <a:spcAft>
                <a:spcPts val="0"/>
              </a:spcAft>
              <a:buClr>
                <a:prstClr val="white"/>
              </a:buClr>
              <a:buSzPts val="3000"/>
              <a:buFont typeface="Arial"/>
              <a:buNone/>
              <a:tabLst/>
              <a:defRPr/>
            </a:pPr>
            <a:endParaRPr kumimoji="0" lang="en-US" sz="3300" b="1" i="0" u="none" strike="noStrike" kern="1200" cap="none" spc="0" normalizeH="0" baseline="0" noProof="0">
              <a:ln>
                <a:noFill/>
              </a:ln>
              <a:solidFill>
                <a:prstClr val="white"/>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prstClr val="white"/>
              </a:buClr>
              <a:buSzPts val="3000"/>
              <a:buFont typeface="Arial"/>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Calibri"/>
                <a:cs typeface="Calibri"/>
                <a:sym typeface="Calibri"/>
              </a:rPr>
              <a:t>Clinical Manager Sarah Henrickson</a:t>
            </a:r>
          </a:p>
          <a:p>
            <a:pPr marL="0" marR="0" lvl="0" indent="0" algn="l" defTabSz="914400" rtl="0" eaLnBrk="1" fontAlgn="auto" latinLnBrk="0" hangingPunct="1">
              <a:lnSpc>
                <a:spcPct val="90000"/>
              </a:lnSpc>
              <a:spcBef>
                <a:spcPts val="1000"/>
              </a:spcBef>
              <a:spcAft>
                <a:spcPts val="0"/>
              </a:spcAft>
              <a:buClr>
                <a:prstClr val="white"/>
              </a:buClr>
              <a:buSzPts val="3000"/>
              <a:buFontTx/>
              <a:buNone/>
              <a:tabLst/>
              <a:defRPr/>
            </a:pPr>
            <a:r>
              <a:rPr kumimoji="0" lang="en-US" sz="2900" b="0" i="0" u="none" strike="noStrike" kern="1200" cap="none" spc="0" normalizeH="0" baseline="0" noProof="0">
                <a:ln>
                  <a:noFill/>
                </a:ln>
                <a:solidFill>
                  <a:prstClr val="white"/>
                </a:solidFill>
                <a:effectLst/>
                <a:uLnTx/>
                <a:uFillTx/>
                <a:latin typeface="Calibri" panose="020F0502020204030204"/>
                <a:ea typeface="Calibri"/>
                <a:cs typeface="Calibri"/>
                <a:sym typeface="Calibri"/>
              </a:rPr>
              <a:t>shenrickson@cityofmadison.com</a:t>
            </a:r>
            <a:endParaRPr kumimoji="0" lang="en-US" sz="2900" b="0" i="0" u="none" strike="noStrike" kern="1200" cap="none" spc="0" normalizeH="0" baseline="0" noProof="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3000"/>
              <a:buFontTx/>
              <a:buNone/>
              <a:tabLst/>
              <a:defRPr/>
            </a:pPr>
            <a:r>
              <a:rPr kumimoji="0" lang="en-US" sz="2900" b="0" i="0" u="none" strike="noStrike" kern="1200" cap="none" spc="0" normalizeH="0" baseline="0" noProof="0">
                <a:ln>
                  <a:noFill/>
                </a:ln>
                <a:solidFill>
                  <a:prstClr val="white"/>
                </a:solidFill>
                <a:effectLst/>
                <a:uLnTx/>
                <a:uFillTx/>
                <a:latin typeface="Calibri" panose="020F0502020204030204"/>
                <a:ea typeface="Calibri"/>
                <a:cs typeface="Calibri"/>
                <a:sym typeface="Calibri"/>
              </a:rPr>
              <a:t>(608) 280-2618 (desk phone, not for emergencies)</a:t>
            </a:r>
          </a:p>
          <a:p>
            <a:pPr marL="0" marR="0" lvl="0" indent="0" algn="l" defTabSz="914400" rtl="0" eaLnBrk="1" fontAlgn="auto" latinLnBrk="0" hangingPunct="1">
              <a:lnSpc>
                <a:spcPct val="90000"/>
              </a:lnSpc>
              <a:spcBef>
                <a:spcPts val="1000"/>
              </a:spcBef>
              <a:spcAft>
                <a:spcPts val="0"/>
              </a:spcAft>
              <a:buClr>
                <a:prstClr val="white"/>
              </a:buClr>
              <a:buSzPts val="3000"/>
              <a:buFont typeface="Arial"/>
              <a:buNone/>
              <a:tabLst/>
              <a:defRPr/>
            </a:pPr>
            <a:endParaRPr kumimoji="0" lang="en-US" sz="3300" b="1" i="0" u="none" strike="noStrike" kern="1200" cap="none" spc="0" normalizeH="0" baseline="0" noProof="0">
              <a:ln>
                <a:noFill/>
              </a:ln>
              <a:solidFill>
                <a:prstClr val="white"/>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prstClr val="white"/>
              </a:buClr>
              <a:buSzPts val="3000"/>
              <a:buFont typeface="Arial"/>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Calibri"/>
                <a:cs typeface="Calibri"/>
                <a:sym typeface="Calibri"/>
              </a:rPr>
              <a:t>MHOTeam@cityofmadison.com</a:t>
            </a:r>
          </a:p>
          <a:p>
            <a:pPr marL="0" marR="0" lvl="0" indent="0" algn="l" defTabSz="914400" rtl="0" eaLnBrk="1" fontAlgn="auto" latinLnBrk="0" hangingPunct="1">
              <a:lnSpc>
                <a:spcPct val="90000"/>
              </a:lnSpc>
              <a:spcBef>
                <a:spcPts val="1000"/>
              </a:spcBef>
              <a:spcAft>
                <a:spcPts val="0"/>
              </a:spcAft>
              <a:buClr>
                <a:prstClr val="white"/>
              </a:buClr>
              <a:buSzPts val="3000"/>
              <a:buFontTx/>
              <a:buNone/>
              <a:tabLst/>
              <a:defRPr/>
            </a:pPr>
            <a:r>
              <a:rPr kumimoji="0" lang="en-US" sz="2900" b="0" i="0" u="none" strike="noStrike" kern="1200" cap="none" spc="0" normalizeH="0" baseline="0" noProof="0">
                <a:ln>
                  <a:noFill/>
                </a:ln>
                <a:solidFill>
                  <a:prstClr val="white"/>
                </a:solidFill>
                <a:effectLst/>
                <a:uLnTx/>
                <a:uFillTx/>
                <a:latin typeface="Calibri" panose="020F0502020204030204"/>
                <a:ea typeface="Calibri"/>
                <a:cs typeface="Calibri"/>
                <a:sym typeface="Calibri"/>
              </a:rPr>
              <a:t>Public-facing inbox</a:t>
            </a:r>
          </a:p>
          <a:p>
            <a:pPr marL="457200" marR="0" lvl="0" indent="-457200" algn="l" defTabSz="914400" rtl="0" eaLnBrk="1" fontAlgn="auto" latinLnBrk="0" hangingPunct="1">
              <a:lnSpc>
                <a:spcPct val="90000"/>
              </a:lnSpc>
              <a:spcBef>
                <a:spcPts val="1000"/>
              </a:spcBef>
              <a:spcAft>
                <a:spcPts val="0"/>
              </a:spcAft>
              <a:buClr>
                <a:prstClr val="white"/>
              </a:buClr>
              <a:buSzPts val="3000"/>
              <a:buFont typeface="Arial" panose="020B0604020202020204" pitchFamily="34" charset="0"/>
              <a:buChar char="•"/>
              <a:tabLst/>
              <a:defRPr/>
            </a:pPr>
            <a:endParaRPr kumimoji="0" lang="en-US" sz="2600" b="0" i="0" u="none" strike="noStrike" kern="1200" cap="none" spc="0" normalizeH="0" baseline="0" noProof="0">
              <a:ln>
                <a:noFill/>
              </a:ln>
              <a:solidFill>
                <a:prstClr val="white"/>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prstClr val="white"/>
              </a:buClr>
              <a:buSzPts val="3000"/>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Calibri"/>
                <a:cs typeface="Calibri"/>
                <a:sym typeface="Calibri"/>
              </a:rPr>
              <a:t>Website: </a:t>
            </a:r>
            <a:r>
              <a:rPr kumimoji="0" lang="en-US" sz="2600" b="1" i="0" u="none" strike="noStrike" kern="1200" cap="none" spc="0" normalizeH="0" baseline="0" noProof="0">
                <a:ln>
                  <a:noFill/>
                </a:ln>
                <a:solidFill>
                  <a:prstClr val="white"/>
                </a:solidFill>
                <a:effectLst/>
                <a:uLnTx/>
                <a:uFillTx/>
                <a:latin typeface="Calibri" panose="020F0502020204030204"/>
                <a:ea typeface="Calibri"/>
                <a:cs typeface="Calibri"/>
                <a:sym typeface="Calibri"/>
              </a:rPr>
              <a:t>	</a:t>
            </a:r>
          </a:p>
          <a:p>
            <a:pPr marL="0" marR="0" lvl="0" indent="0" algn="l" defTabSz="914400" rtl="0" eaLnBrk="1" fontAlgn="auto" latinLnBrk="0" hangingPunct="1">
              <a:lnSpc>
                <a:spcPct val="90000"/>
              </a:lnSpc>
              <a:spcBef>
                <a:spcPts val="1000"/>
              </a:spcBef>
              <a:spcAft>
                <a:spcPts val="0"/>
              </a:spcAft>
              <a:buClr>
                <a:prstClr val="white"/>
              </a:buClr>
              <a:buSzPts val="3000"/>
              <a:buFontTx/>
              <a:buNone/>
              <a:tabLst/>
              <a:defRPr/>
            </a:pPr>
            <a:r>
              <a:rPr kumimoji="0" lang="en-US" sz="2900" b="0" i="0" u="none" strike="noStrike" kern="1200" cap="none" spc="0" normalizeH="0" baseline="0" noProof="0">
                <a:ln>
                  <a:noFill/>
                </a:ln>
                <a:solidFill>
                  <a:prstClr val="white"/>
                </a:solidFill>
                <a:effectLst/>
                <a:uLnTx/>
                <a:uFillTx/>
                <a:latin typeface="Calibri" panose="020F0502020204030204"/>
                <a:ea typeface="Calibri"/>
                <a:cs typeface="Calibri"/>
                <a:sym typeface="Calibri"/>
              </a:rPr>
              <a:t>https://www.cityofmadison.com/police/community/mentalhealth/</a:t>
            </a:r>
            <a:endParaRPr kumimoji="0" sz="2900" b="0" i="0" u="none" strike="noStrike" kern="1200" cap="none" spc="0" normalizeH="0" baseline="0" noProof="0">
              <a:ln>
                <a:noFill/>
              </a:ln>
              <a:solidFill>
                <a:prstClr val="white"/>
              </a:solidFill>
              <a:effectLst/>
              <a:uLnTx/>
              <a:uFillTx/>
              <a:latin typeface="Calibri" panose="020F0502020204030204"/>
              <a:ea typeface="Calibri"/>
              <a:cs typeface="Calibri"/>
              <a:sym typeface="Calibri"/>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82" b="18905"/>
          <a:stretch/>
        </p:blipFill>
        <p:spPr>
          <a:xfrm>
            <a:off x="9539078" y="1767624"/>
            <a:ext cx="2109518" cy="4320293"/>
          </a:xfrm>
          <a:prstGeom prst="rect">
            <a:avLst/>
          </a:prstGeom>
        </p:spPr>
      </p:pic>
      <p:sp>
        <p:nvSpPr>
          <p:cNvPr id="8" name="Slide Number Placeholder 7">
            <a:extLst>
              <a:ext uri="{FF2B5EF4-FFF2-40B4-BE49-F238E27FC236}">
                <a16:creationId xmlns:a16="http://schemas.microsoft.com/office/drawing/2014/main" id="{DA0CDFB1-D3D2-937B-3666-689BA599EC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DF783A-C9DB-4B79-89FF-F0C9B7EEE562}"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949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9644" y="4652966"/>
            <a:ext cx="8093886" cy="1475013"/>
          </a:xfrm>
        </p:spPr>
        <p:txBody>
          <a:bodyPr anchor="ctr">
            <a:normAutofit/>
          </a:bodyPr>
          <a:lstStyle/>
          <a:p>
            <a:r>
              <a:rPr lang="en-US" sz="4400">
                <a:solidFill>
                  <a:schemeClr val="tx1"/>
                </a:solidFill>
                <a:latin typeface="Calibri" panose="020F0502020204030204" pitchFamily="34" charset="0"/>
                <a:cs typeface="Calibri" panose="020F0502020204030204" pitchFamily="34" charset="0"/>
              </a:rPr>
              <a:t>Community Alternative Response Emergency Services (CARES)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1865" y="3429000"/>
            <a:ext cx="1894999" cy="1894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43" y="580722"/>
            <a:ext cx="5470753" cy="36465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0778" y="744884"/>
            <a:ext cx="3926048" cy="261218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3354" y="5467867"/>
            <a:ext cx="2072023" cy="1036012"/>
          </a:xfrm>
          <a:prstGeom prst="rect">
            <a:avLst/>
          </a:prstGeom>
        </p:spPr>
      </p:pic>
    </p:spTree>
    <p:extLst>
      <p:ext uri="{BB962C8B-B14F-4D97-AF65-F5344CB8AC3E}">
        <p14:creationId xmlns:p14="http://schemas.microsoft.com/office/powerpoint/2010/main" val="4100756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FE8B-6A8A-26A2-09DD-F7F052153EE8}"/>
              </a:ext>
            </a:extLst>
          </p:cNvPr>
          <p:cNvSpPr>
            <a:spLocks noGrp="1"/>
          </p:cNvSpPr>
          <p:nvPr>
            <p:ph type="title"/>
          </p:nvPr>
        </p:nvSpPr>
        <p:spPr/>
        <p:txBody>
          <a:bodyPr/>
          <a:lstStyle/>
          <a:p>
            <a:r>
              <a:rPr lang="en-US" sz="4800">
                <a:latin typeface="Calibri" panose="020F0502020204030204" pitchFamily="34" charset="0"/>
                <a:cs typeface="Calibri" panose="020F0502020204030204" pitchFamily="34" charset="0"/>
              </a:rPr>
              <a:t>Alternative Response to 911 Calls</a:t>
            </a:r>
          </a:p>
        </p:txBody>
      </p:sp>
      <p:sp>
        <p:nvSpPr>
          <p:cNvPr id="3" name="Content Placeholder 2">
            <a:extLst>
              <a:ext uri="{FF2B5EF4-FFF2-40B4-BE49-F238E27FC236}">
                <a16:creationId xmlns:a16="http://schemas.microsoft.com/office/drawing/2014/main" id="{B3F51AB6-AA96-DA83-BBE5-488E49CBF54E}"/>
              </a:ext>
            </a:extLst>
          </p:cNvPr>
          <p:cNvSpPr>
            <a:spLocks noGrp="1"/>
          </p:cNvSpPr>
          <p:nvPr>
            <p:ph idx="1"/>
          </p:nvPr>
        </p:nvSpPr>
        <p:spPr>
          <a:xfrm>
            <a:off x="770801" y="1440872"/>
            <a:ext cx="10063454" cy="4964410"/>
          </a:xfrm>
        </p:spPr>
        <p:txBody>
          <a:bodyPr>
            <a:normAutofit fontScale="92500" lnSpcReduction="20000"/>
          </a:bodyPr>
          <a:lstStyle/>
          <a:p>
            <a:r>
              <a:rPr lang="en-US" sz="3000">
                <a:latin typeface="Calibri" panose="020F0502020204030204" pitchFamily="34" charset="0"/>
                <a:cs typeface="Calibri" panose="020F0502020204030204" pitchFamily="34" charset="0"/>
              </a:rPr>
              <a:t>911 Center call-takers are trained to screen incoming calls and dispatch the appropriate resource: Police, EMS, Fire, CARES</a:t>
            </a:r>
          </a:p>
          <a:p>
            <a:r>
              <a:rPr lang="en-US" sz="3000">
                <a:latin typeface="Calibri" panose="020F0502020204030204" pitchFamily="34" charset="0"/>
                <a:cs typeface="Calibri" panose="020F0502020204030204" pitchFamily="34" charset="0"/>
              </a:rPr>
              <a:t>Non-violent behavioral health CFS directed to CARES</a:t>
            </a:r>
          </a:p>
          <a:p>
            <a:r>
              <a:rPr lang="en-US" sz="3000">
                <a:latin typeface="Calibri" panose="020F0502020204030204" pitchFamily="34" charset="0"/>
                <a:cs typeface="Calibri" panose="020F0502020204030204" pitchFamily="34" charset="0"/>
              </a:rPr>
              <a:t>CARES may respond to check person/check welfare calls UNLESS:</a:t>
            </a:r>
          </a:p>
          <a:p>
            <a:pPr lvl="1"/>
            <a:r>
              <a:rPr lang="en-US" sz="3000">
                <a:latin typeface="Calibri" panose="020F0502020204030204" pitchFamily="34" charset="0"/>
                <a:cs typeface="Calibri" panose="020F0502020204030204" pitchFamily="34" charset="0"/>
              </a:rPr>
              <a:t>Weapons or violent behavior involved</a:t>
            </a:r>
          </a:p>
          <a:p>
            <a:pPr lvl="1"/>
            <a:r>
              <a:rPr lang="en-US" sz="3000">
                <a:latin typeface="Calibri" panose="020F0502020204030204" pitchFamily="34" charset="0"/>
                <a:cs typeface="Calibri" panose="020F0502020204030204" pitchFamily="34" charset="0"/>
              </a:rPr>
              <a:t>Sounds of an active disturbance</a:t>
            </a:r>
          </a:p>
          <a:p>
            <a:pPr lvl="1"/>
            <a:r>
              <a:rPr lang="en-US" sz="3000">
                <a:latin typeface="Calibri" panose="020F0502020204030204" pitchFamily="34" charset="0"/>
                <a:cs typeface="Calibri" panose="020F0502020204030204" pitchFamily="34" charset="0"/>
              </a:rPr>
              <a:t>Crime is being reported</a:t>
            </a:r>
          </a:p>
          <a:p>
            <a:pPr lvl="1"/>
            <a:r>
              <a:rPr lang="en-US" sz="3000">
                <a:latin typeface="Calibri" panose="020F0502020204030204" pitchFamily="34" charset="0"/>
                <a:cs typeface="Calibri" panose="020F0502020204030204" pitchFamily="34" charset="0"/>
              </a:rPr>
              <a:t>Police resources needed (e.g. phone ping to locate suicidal person)</a:t>
            </a:r>
          </a:p>
          <a:p>
            <a:pPr lvl="1"/>
            <a:r>
              <a:rPr lang="en-US" sz="3000">
                <a:latin typeface="Calibri" panose="020F0502020204030204" pitchFamily="34" charset="0"/>
                <a:cs typeface="Calibri" panose="020F0502020204030204" pitchFamily="34" charset="0"/>
              </a:rPr>
              <a:t>Ambulance needed (e.g. acute medical emergency or non-ambulatory patient)</a:t>
            </a:r>
          </a:p>
          <a:p>
            <a:endParaRPr lang="en-US"/>
          </a:p>
        </p:txBody>
      </p:sp>
    </p:spTree>
    <p:extLst>
      <p:ext uri="{BB962C8B-B14F-4D97-AF65-F5344CB8AC3E}">
        <p14:creationId xmlns:p14="http://schemas.microsoft.com/office/powerpoint/2010/main" val="1373847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FE8B-6A8A-26A2-09DD-F7F052153EE8}"/>
              </a:ext>
            </a:extLst>
          </p:cNvPr>
          <p:cNvSpPr>
            <a:spLocks noGrp="1"/>
          </p:cNvSpPr>
          <p:nvPr>
            <p:ph type="title"/>
          </p:nvPr>
        </p:nvSpPr>
        <p:spPr/>
        <p:txBody>
          <a:bodyPr/>
          <a:lstStyle/>
          <a:p>
            <a:r>
              <a:rPr lang="en-US" sz="4800">
                <a:latin typeface="Calibri" panose="020F0502020204030204" pitchFamily="34" charset="0"/>
                <a:cs typeface="Calibri" panose="020F0502020204030204" pitchFamily="34" charset="0"/>
              </a:rPr>
              <a:t>CARES Operations</a:t>
            </a:r>
          </a:p>
        </p:txBody>
      </p:sp>
      <p:sp>
        <p:nvSpPr>
          <p:cNvPr id="3" name="Content Placeholder 2">
            <a:extLst>
              <a:ext uri="{FF2B5EF4-FFF2-40B4-BE49-F238E27FC236}">
                <a16:creationId xmlns:a16="http://schemas.microsoft.com/office/drawing/2014/main" id="{B3F51AB6-AA96-DA83-BBE5-488E49CBF54E}"/>
              </a:ext>
            </a:extLst>
          </p:cNvPr>
          <p:cNvSpPr>
            <a:spLocks noGrp="1"/>
          </p:cNvSpPr>
          <p:nvPr>
            <p:ph idx="1"/>
          </p:nvPr>
        </p:nvSpPr>
        <p:spPr>
          <a:xfrm>
            <a:off x="770803" y="1565564"/>
            <a:ext cx="9523124" cy="4668981"/>
          </a:xfrm>
        </p:spPr>
        <p:txBody>
          <a:bodyPr>
            <a:normAutofit/>
          </a:bodyPr>
          <a:lstStyle/>
          <a:p>
            <a:r>
              <a:rPr lang="en-US" sz="2800">
                <a:latin typeface="Calibri" panose="020F0502020204030204" pitchFamily="34" charset="0"/>
                <a:cs typeface="Calibri" panose="020F0502020204030204" pitchFamily="34" charset="0"/>
              </a:rPr>
              <a:t>Journey Crisis Worker and MFD Community Paramedic are dispatched in pairs</a:t>
            </a:r>
          </a:p>
          <a:p>
            <a:r>
              <a:rPr lang="en-US" sz="2800">
                <a:latin typeface="Calibri" panose="020F0502020204030204" pitchFamily="34" charset="0"/>
                <a:cs typeface="Calibri" panose="020F0502020204030204" pitchFamily="34" charset="0"/>
              </a:rPr>
              <a:t>All staff carry radios</a:t>
            </a:r>
          </a:p>
          <a:p>
            <a:r>
              <a:rPr lang="en-US" sz="2800">
                <a:latin typeface="Calibri" panose="020F0502020204030204" pitchFamily="34" charset="0"/>
                <a:cs typeface="Calibri" panose="020F0502020204030204" pitchFamily="34" charset="0"/>
              </a:rPr>
              <a:t>Currently in operation 8am-9pm Monday-Friday,        weekends and holidays 10a-8p</a:t>
            </a:r>
          </a:p>
          <a:p>
            <a:r>
              <a:rPr lang="en-US" sz="2800">
                <a:latin typeface="Calibri" panose="020F0502020204030204" pitchFamily="34" charset="0"/>
                <a:cs typeface="Calibri" panose="020F0502020204030204" pitchFamily="34" charset="0"/>
              </a:rPr>
              <a:t>Respond anywhere in the City of Madison, added Sun Prairie to service area as of Feb 2025</a:t>
            </a:r>
          </a:p>
          <a:p>
            <a:r>
              <a:rPr lang="en-US" sz="2800">
                <a:latin typeface="Calibri" panose="020F0502020204030204" pitchFamily="34" charset="0"/>
                <a:cs typeface="Calibri" panose="020F0502020204030204" pitchFamily="34" charset="0"/>
              </a:rPr>
              <a:t>MFD vehicles have lights and sirens (used minimally)</a:t>
            </a:r>
          </a:p>
        </p:txBody>
      </p:sp>
    </p:spTree>
    <p:extLst>
      <p:ext uri="{BB962C8B-B14F-4D97-AF65-F5344CB8AC3E}">
        <p14:creationId xmlns:p14="http://schemas.microsoft.com/office/powerpoint/2010/main" val="1349597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FE8B-6A8A-26A2-09DD-F7F052153EE8}"/>
              </a:ext>
            </a:extLst>
          </p:cNvPr>
          <p:cNvSpPr>
            <a:spLocks noGrp="1"/>
          </p:cNvSpPr>
          <p:nvPr>
            <p:ph type="title"/>
          </p:nvPr>
        </p:nvSpPr>
        <p:spPr/>
        <p:txBody>
          <a:bodyPr/>
          <a:lstStyle/>
          <a:p>
            <a:r>
              <a:rPr lang="en-US" sz="4800">
                <a:latin typeface="Calibri" panose="020F0502020204030204" pitchFamily="34" charset="0"/>
                <a:cs typeface="Calibri" panose="020F0502020204030204" pitchFamily="34" charset="0"/>
              </a:rPr>
              <a:t>Dispositions</a:t>
            </a:r>
          </a:p>
        </p:txBody>
      </p:sp>
      <p:sp>
        <p:nvSpPr>
          <p:cNvPr id="3" name="Content Placeholder 2">
            <a:extLst>
              <a:ext uri="{FF2B5EF4-FFF2-40B4-BE49-F238E27FC236}">
                <a16:creationId xmlns:a16="http://schemas.microsoft.com/office/drawing/2014/main" id="{B3F51AB6-AA96-DA83-BBE5-488E49CBF54E}"/>
              </a:ext>
            </a:extLst>
          </p:cNvPr>
          <p:cNvSpPr>
            <a:spLocks noGrp="1"/>
          </p:cNvSpPr>
          <p:nvPr>
            <p:ph idx="1"/>
          </p:nvPr>
        </p:nvSpPr>
        <p:spPr>
          <a:xfrm>
            <a:off x="770804" y="1385456"/>
            <a:ext cx="9404722" cy="4849090"/>
          </a:xfrm>
        </p:spPr>
        <p:txBody>
          <a:bodyPr>
            <a:noAutofit/>
          </a:bodyPr>
          <a:lstStyle/>
          <a:p>
            <a:r>
              <a:rPr lang="en-US" sz="2800">
                <a:latin typeface="Calibri" panose="020F0502020204030204" pitchFamily="34" charset="0"/>
                <a:cs typeface="Calibri" panose="020F0502020204030204" pitchFamily="34" charset="0"/>
              </a:rPr>
              <a:t>Team has autonomy and flexibility to determine appropriate resolution for each individual call</a:t>
            </a:r>
          </a:p>
          <a:p>
            <a:r>
              <a:rPr lang="en-US" sz="2800">
                <a:latin typeface="Calibri" panose="020F0502020204030204" pitchFamily="34" charset="0"/>
                <a:cs typeface="Calibri" panose="020F0502020204030204" pitchFamily="34" charset="0"/>
              </a:rPr>
              <a:t>They may simply provide support on site (or via phone call) and disengage</a:t>
            </a:r>
          </a:p>
          <a:p>
            <a:r>
              <a:rPr lang="en-US" sz="2800">
                <a:latin typeface="Calibri" panose="020F0502020204030204" pitchFamily="34" charset="0"/>
                <a:cs typeface="Calibri" panose="020F0502020204030204" pitchFamily="34" charset="0"/>
              </a:rPr>
              <a:t>They can transport a patient anywhere (home, friend’s home, shelter, hospital, detox, other resource)</a:t>
            </a:r>
          </a:p>
          <a:p>
            <a:r>
              <a:rPr lang="en-US" sz="2800">
                <a:latin typeface="Calibri" panose="020F0502020204030204" pitchFamily="34" charset="0"/>
                <a:cs typeface="Calibri" panose="020F0502020204030204" pitchFamily="34" charset="0"/>
              </a:rPr>
              <a:t>They may assist a patient in connecting to services, and in some cases contact the patient at a later date to check on their progress</a:t>
            </a:r>
          </a:p>
          <a:p>
            <a:r>
              <a:rPr lang="en-US" sz="2800">
                <a:latin typeface="Calibri" panose="020F0502020204030204" pitchFamily="34" charset="0"/>
                <a:cs typeface="Calibri" panose="020F0502020204030204" pitchFamily="34" charset="0"/>
              </a:rPr>
              <a:t>Crisis Unit will become involved if ED evaluation is needed</a:t>
            </a:r>
          </a:p>
        </p:txBody>
      </p:sp>
    </p:spTree>
    <p:extLst>
      <p:ext uri="{BB962C8B-B14F-4D97-AF65-F5344CB8AC3E}">
        <p14:creationId xmlns:p14="http://schemas.microsoft.com/office/powerpoint/2010/main" val="1620322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21F8-6148-61E9-A5B8-9049BBF156CB}"/>
              </a:ext>
            </a:extLst>
          </p:cNvPr>
          <p:cNvSpPr>
            <a:spLocks noGrp="1"/>
          </p:cNvSpPr>
          <p:nvPr>
            <p:ph type="title"/>
          </p:nvPr>
        </p:nvSpPr>
        <p:spPr/>
        <p:txBody>
          <a:bodyPr/>
          <a:lstStyle/>
          <a:p>
            <a:r>
              <a:rPr lang="en-US" sz="4800">
                <a:latin typeface="Calibri" panose="020F0502020204030204" pitchFamily="34" charset="0"/>
                <a:cs typeface="Calibri" panose="020F0502020204030204" pitchFamily="34" charset="0"/>
              </a:rPr>
              <a:t>CARES Contacts  </a:t>
            </a:r>
          </a:p>
        </p:txBody>
      </p:sp>
      <p:sp>
        <p:nvSpPr>
          <p:cNvPr id="3" name="Content Placeholder 2">
            <a:extLst>
              <a:ext uri="{FF2B5EF4-FFF2-40B4-BE49-F238E27FC236}">
                <a16:creationId xmlns:a16="http://schemas.microsoft.com/office/drawing/2014/main" id="{29921B93-94C6-0C01-4722-0E4384FDED1B}"/>
              </a:ext>
            </a:extLst>
          </p:cNvPr>
          <p:cNvSpPr>
            <a:spLocks noGrp="1"/>
          </p:cNvSpPr>
          <p:nvPr>
            <p:ph idx="1"/>
          </p:nvPr>
        </p:nvSpPr>
        <p:spPr>
          <a:xfrm>
            <a:off x="646111" y="2550275"/>
            <a:ext cx="10418128" cy="3698124"/>
          </a:xfrm>
        </p:spPr>
        <p:txBody>
          <a:bodyPr vert="horz" lIns="91440" tIns="45720" rIns="91440" bIns="45720" rtlCol="0" anchor="t">
            <a:normAutofit/>
          </a:bodyPr>
          <a:lstStyle/>
          <a:p>
            <a:pPr marL="0" indent="0">
              <a:buNone/>
            </a:pPr>
            <a:r>
              <a:rPr lang="en-US" sz="2400">
                <a:latin typeface="Calibri" panose="020F0502020204030204" pitchFamily="34" charset="0"/>
                <a:cs typeface="Calibri" panose="020F0502020204030204" pitchFamily="34" charset="0"/>
              </a:rPr>
              <a:t>Sarah Henrickson, LCSW					</a:t>
            </a:r>
            <a:r>
              <a:rPr lang="en-US" sz="2400" b="0">
                <a:effectLst/>
                <a:latin typeface="Calibri" panose="020F0502020204030204" pitchFamily="34" charset="0"/>
                <a:cs typeface="Calibri" panose="020F0502020204030204" pitchFamily="34" charset="0"/>
              </a:rPr>
              <a:t>Lisa Becher</a:t>
            </a:r>
            <a:r>
              <a:rPr lang="en-US" sz="2400">
                <a:latin typeface="Calibri" panose="020F0502020204030204" pitchFamily="34" charset="0"/>
                <a:cs typeface="Calibri" panose="020F0502020204030204" pitchFamily="34" charset="0"/>
              </a:rPr>
              <a:t>			</a:t>
            </a:r>
          </a:p>
          <a:p>
            <a:pPr marL="0" indent="0">
              <a:buNone/>
            </a:pPr>
            <a:r>
              <a:rPr lang="en-US" sz="2400">
                <a:latin typeface="Calibri" panose="020F0502020204030204" pitchFamily="34" charset="0"/>
                <a:cs typeface="Calibri" panose="020F0502020204030204" pitchFamily="34" charset="0"/>
              </a:rPr>
              <a:t>Clinical Team Manager					Division Chief – Mobile Integrated Health</a:t>
            </a:r>
          </a:p>
          <a:p>
            <a:pPr marL="0" indent="0">
              <a:buNone/>
            </a:pPr>
            <a:r>
              <a:rPr lang="en-US" sz="2400">
                <a:latin typeface="Calibri" panose="020F0502020204030204" pitchFamily="34" charset="0"/>
                <a:cs typeface="Calibri" panose="020F0502020204030204" pitchFamily="34" charset="0"/>
              </a:rPr>
              <a:t>Journey Mental Health					City of Madison Fire Department</a:t>
            </a:r>
          </a:p>
          <a:p>
            <a:pPr marL="0" indent="0">
              <a:buNone/>
            </a:pPr>
            <a:r>
              <a:rPr lang="en-US" sz="2400">
                <a:latin typeface="Calibri"/>
                <a:ea typeface="Calibri"/>
                <a:cs typeface="Calibri"/>
              </a:rPr>
              <a:t>37 Kessel Ct.					                    314 W. Dayton St.</a:t>
            </a:r>
          </a:p>
          <a:p>
            <a:pPr marL="0" indent="0">
              <a:buNone/>
            </a:pPr>
            <a:r>
              <a:rPr lang="en-US" sz="2400">
                <a:latin typeface="Calibri"/>
                <a:ea typeface="Calibri"/>
                <a:cs typeface="Calibri"/>
              </a:rPr>
              <a:t>Madison, WI 53711                                      Madison, WI 53703</a:t>
            </a:r>
          </a:p>
          <a:p>
            <a:pPr marL="0" indent="0">
              <a:buNone/>
            </a:pPr>
            <a:r>
              <a:rPr lang="en-US" sz="2400">
                <a:latin typeface="Calibri" panose="020F0502020204030204" pitchFamily="34" charset="0"/>
                <a:cs typeface="Calibri" panose="020F0502020204030204" pitchFamily="34" charset="0"/>
              </a:rPr>
              <a:t>608-280-2618								608-243-0195</a:t>
            </a:r>
          </a:p>
          <a:p>
            <a:pPr marL="0" indent="0">
              <a:buNone/>
            </a:pPr>
            <a:r>
              <a:rPr lang="en-US" sz="240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sarah.henrickson@journeymhc.org</a:t>
            </a:r>
            <a:r>
              <a:rPr lang="en-US" sz="2400">
                <a:latin typeface="Calibri" panose="020F0502020204030204" pitchFamily="34" charset="0"/>
                <a:cs typeface="Calibri" panose="020F0502020204030204" pitchFamily="34" charset="0"/>
              </a:rPr>
              <a:t>		</a:t>
            </a:r>
            <a:r>
              <a:rPr lang="en-US" sz="240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lbecher@cityofmadison.com</a:t>
            </a:r>
            <a:endParaRPr lang="en-US" sz="2400">
              <a:latin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cs typeface="Calibri" panose="020F0502020204030204" pitchFamily="34" charset="0"/>
            </a:endParaRPr>
          </a:p>
        </p:txBody>
      </p:sp>
      <p:pic>
        <p:nvPicPr>
          <p:cNvPr id="4" name="Content Placeholder 3">
            <a:extLst>
              <a:ext uri="{FF2B5EF4-FFF2-40B4-BE49-F238E27FC236}">
                <a16:creationId xmlns:a16="http://schemas.microsoft.com/office/drawing/2014/main" id="{4050175C-4B47-D790-506D-9B10FC7B8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277" y="104204"/>
            <a:ext cx="2097557" cy="20975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517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72707" y="2434201"/>
            <a:ext cx="2866642"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descr="Journey_logo_Rev.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3122" y="5927664"/>
            <a:ext cx="1417566" cy="655522"/>
          </a:xfrm>
          <a:prstGeom prst="rect">
            <a:avLst/>
          </a:prstGeom>
        </p:spPr>
      </p:pic>
      <p:sp>
        <p:nvSpPr>
          <p:cNvPr id="4" name="Title 1">
            <a:extLst>
              <a:ext uri="{FF2B5EF4-FFF2-40B4-BE49-F238E27FC236}">
                <a16:creationId xmlns:a16="http://schemas.microsoft.com/office/drawing/2014/main" id="{A5402A85-281C-0DFF-8A81-396C69E99E96}"/>
              </a:ext>
            </a:extLst>
          </p:cNvPr>
          <p:cNvSpPr>
            <a:spLocks noGrp="1"/>
          </p:cNvSpPr>
          <p:nvPr>
            <p:ph type="title"/>
          </p:nvPr>
        </p:nvSpPr>
        <p:spPr>
          <a:xfrm>
            <a:off x="1214203" y="274638"/>
            <a:ext cx="8996597" cy="1143000"/>
          </a:xfrm>
        </p:spPr>
        <p:txBody>
          <a:bodyPr/>
          <a:lstStyle/>
          <a:p>
            <a:r>
              <a:rPr lang="en-US" sz="4800">
                <a:latin typeface="Calibri" panose="020F0502020204030204" pitchFamily="34" charset="0"/>
                <a:cs typeface="Calibri" panose="020F0502020204030204" pitchFamily="34" charset="0"/>
              </a:rPr>
              <a:t>Crisis Unit 608-280-2600</a:t>
            </a:r>
            <a:br>
              <a:rPr lang="en-US"/>
            </a:br>
            <a:endParaRPr lang="en-US"/>
          </a:p>
        </p:txBody>
      </p:sp>
      <p:sp>
        <p:nvSpPr>
          <p:cNvPr id="10" name="Content Placeholder 2">
            <a:extLst>
              <a:ext uri="{FF2B5EF4-FFF2-40B4-BE49-F238E27FC236}">
                <a16:creationId xmlns:a16="http://schemas.microsoft.com/office/drawing/2014/main" id="{A39126A9-5FFF-D71E-EC21-F9353E79C85D}"/>
              </a:ext>
            </a:extLst>
          </p:cNvPr>
          <p:cNvSpPr>
            <a:spLocks noGrp="1"/>
          </p:cNvSpPr>
          <p:nvPr>
            <p:ph idx="1"/>
          </p:nvPr>
        </p:nvSpPr>
        <p:spPr>
          <a:xfrm>
            <a:off x="1214202" y="1219139"/>
            <a:ext cx="8996597" cy="4708525"/>
          </a:xfrm>
        </p:spPr>
        <p:txBody>
          <a:bodyPr>
            <a:noAutofit/>
          </a:bodyPr>
          <a:lstStyle/>
          <a:p>
            <a:r>
              <a:rPr lang="en-US" sz="2800">
                <a:latin typeface="Calibri" panose="020F0502020204030204" pitchFamily="34" charset="0"/>
                <a:cs typeface="Calibri" panose="020F0502020204030204" pitchFamily="34" charset="0"/>
              </a:rPr>
              <a:t>24/7 crisis line serving all of Dane County </a:t>
            </a:r>
          </a:p>
          <a:p>
            <a:r>
              <a:rPr lang="en-US" sz="2800">
                <a:latin typeface="Calibri" panose="020F0502020204030204" pitchFamily="34" charset="0"/>
                <a:cs typeface="Calibri" panose="020F0502020204030204" pitchFamily="34" charset="0"/>
              </a:rPr>
              <a:t>Staff work as a team, triage incoming calls to determine appropriate response</a:t>
            </a:r>
          </a:p>
          <a:p>
            <a:r>
              <a:rPr lang="en-US" sz="2800">
                <a:latin typeface="Calibri" panose="020F0502020204030204" pitchFamily="34" charset="0"/>
                <a:cs typeface="Calibri" panose="020F0502020204030204" pitchFamily="34" charset="0"/>
              </a:rPr>
              <a:t>Field calls from consumers, family, service providers, hospitals, law enforcement, schools, and concerned community members</a:t>
            </a:r>
          </a:p>
          <a:p>
            <a:r>
              <a:rPr lang="en-US" sz="2800">
                <a:latin typeface="Calibri" panose="020F0502020204030204" pitchFamily="34" charset="0"/>
                <a:cs typeface="Calibri" panose="020F0502020204030204" pitchFamily="34" charset="0"/>
              </a:rPr>
              <a:t>Mobile crisis workers can respond to anywhere in the community that a person is in crisis, in addition to evaluating patients at hospitals, jail, juvenile detention, detox, etc.</a:t>
            </a:r>
          </a:p>
          <a:p>
            <a:r>
              <a:rPr lang="en-US" sz="2800">
                <a:latin typeface="Calibri" panose="020F0502020204030204" pitchFamily="34" charset="0"/>
                <a:cs typeface="Calibri" panose="020F0502020204030204" pitchFamily="34" charset="0"/>
              </a:rPr>
              <a:t>Chapter 51 evaluations and monitoring</a:t>
            </a:r>
          </a:p>
        </p:txBody>
      </p:sp>
    </p:spTree>
    <p:extLst>
      <p:ext uri="{BB962C8B-B14F-4D97-AF65-F5344CB8AC3E}">
        <p14:creationId xmlns:p14="http://schemas.microsoft.com/office/powerpoint/2010/main" val="338509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992539C-D209-4DDA-B5DB-18E5E75F3EF3}"/>
              </a:ext>
            </a:extLst>
          </p:cNvPr>
          <p:cNvPicPr>
            <a:picLocks noGrp="1" noChangeAspect="1"/>
          </p:cNvPicPr>
          <p:nvPr>
            <p:ph type="pic" sz="quarter" idx="10"/>
          </p:nvPr>
        </p:nvPicPr>
        <p:blipFill>
          <a:blip r:embed="rId4"/>
          <a:srcRect l="3205" r="3205"/>
          <a:stretch/>
        </p:blipFill>
        <p:spPr>
          <a:xfrm>
            <a:off x="0" y="0"/>
            <a:ext cx="9780588" cy="6804025"/>
          </a:xfrm>
        </p:spPr>
      </p:pic>
      <p:sp>
        <p:nvSpPr>
          <p:cNvPr id="3" name="Title 2">
            <a:extLst>
              <a:ext uri="{FF2B5EF4-FFF2-40B4-BE49-F238E27FC236}">
                <a16:creationId xmlns:a16="http://schemas.microsoft.com/office/drawing/2014/main" id="{4F97F3C7-07AE-4AF3-9936-CC434E85E821}"/>
              </a:ext>
            </a:extLst>
          </p:cNvPr>
          <p:cNvSpPr>
            <a:spLocks noGrp="1"/>
          </p:cNvSpPr>
          <p:nvPr>
            <p:ph type="title"/>
          </p:nvPr>
        </p:nvSpPr>
        <p:spPr>
          <a:xfrm>
            <a:off x="2411412" y="4610164"/>
            <a:ext cx="9780103" cy="1366065"/>
          </a:xfrm>
          <a:solidFill>
            <a:srgbClr val="FFFFFF">
              <a:alpha val="80000"/>
            </a:srgbClr>
          </a:solidFill>
        </p:spPr>
        <p:txBody>
          <a:bodyPr anchor="b">
            <a:noAutofit/>
          </a:bodyPr>
          <a:lstStyle/>
          <a:p>
            <a:pPr>
              <a:lnSpc>
                <a:spcPct val="80000"/>
              </a:lnSpc>
              <a:spcBef>
                <a:spcPts val="1200"/>
              </a:spcBef>
            </a:pPr>
            <a:r>
              <a:rPr lang="en-US" b="1">
                <a:solidFill>
                  <a:schemeClr val="tx1"/>
                </a:solidFill>
              </a:rPr>
              <a:t> Who Do You Call?</a:t>
            </a:r>
            <a:br>
              <a:rPr lang="en-US" b="1">
                <a:solidFill>
                  <a:schemeClr val="tx1"/>
                </a:solidFill>
              </a:rPr>
            </a:br>
            <a:r>
              <a:rPr lang="en-US" b="1">
                <a:solidFill>
                  <a:schemeClr val="tx1"/>
                </a:solidFill>
              </a:rPr>
              <a:t> </a:t>
            </a:r>
            <a:r>
              <a:rPr lang="en-US" sz="2800" b="1">
                <a:solidFill>
                  <a:schemeClr val="tx1"/>
                </a:solidFill>
              </a:rPr>
              <a:t>Pro-active Emergency Response Plans</a:t>
            </a:r>
            <a:endParaRPr lang="en-US" sz="2800">
              <a:solidFill>
                <a:schemeClr val="tx1"/>
              </a:solidFill>
            </a:endParaRPr>
          </a:p>
        </p:txBody>
      </p:sp>
      <p:sp>
        <p:nvSpPr>
          <p:cNvPr id="4" name="Subtitle 3">
            <a:extLst>
              <a:ext uri="{FF2B5EF4-FFF2-40B4-BE49-F238E27FC236}">
                <a16:creationId xmlns:a16="http://schemas.microsoft.com/office/drawing/2014/main" id="{076F3C10-9033-4410-9CF8-5A5D2BC6ACE7}"/>
              </a:ext>
            </a:extLst>
          </p:cNvPr>
          <p:cNvSpPr>
            <a:spLocks noGrp="1"/>
          </p:cNvSpPr>
          <p:nvPr>
            <p:ph type="body" sz="quarter" idx="11"/>
          </p:nvPr>
        </p:nvSpPr>
        <p:spPr>
          <a:xfrm>
            <a:off x="2411413" y="5976166"/>
            <a:ext cx="9780587" cy="842282"/>
          </a:xfrm>
          <a:prstGeom prst="rect">
            <a:avLst/>
          </a:prstGeom>
        </p:spPr>
        <p:txBody>
          <a:bodyPr anchor="ctr"/>
          <a:lstStyle/>
          <a:p>
            <a:r>
              <a:rPr lang="en-US" sz="3600" b="1"/>
              <a:t> Axel Junker, UW-Waisman Center</a:t>
            </a:r>
          </a:p>
        </p:txBody>
      </p:sp>
      <p:pic>
        <p:nvPicPr>
          <p:cNvPr id="7" name="Picture 6" descr="A logo for a company&#10;&#10;Description automatically generated">
            <a:extLst>
              <a:ext uri="{FF2B5EF4-FFF2-40B4-BE49-F238E27FC236}">
                <a16:creationId xmlns:a16="http://schemas.microsoft.com/office/drawing/2014/main" id="{0AFF2A6B-0C71-6EA7-A172-3C945ED55F18}"/>
              </a:ext>
            </a:extLst>
          </p:cNvPr>
          <p:cNvPicPr>
            <a:picLocks noChangeAspect="1"/>
          </p:cNvPicPr>
          <p:nvPr/>
        </p:nvPicPr>
        <p:blipFill>
          <a:blip r:embed="rId5"/>
          <a:stretch>
            <a:fillRect/>
          </a:stretch>
        </p:blipFill>
        <p:spPr>
          <a:xfrm>
            <a:off x="9971639" y="505396"/>
            <a:ext cx="2028825" cy="1742440"/>
          </a:xfrm>
          <a:prstGeom prst="rect">
            <a:avLst/>
          </a:prstGeom>
        </p:spPr>
      </p:pic>
    </p:spTree>
    <p:custDataLst>
      <p:tags r:id="rId1"/>
    </p:custDataLst>
    <p:extLst>
      <p:ext uri="{BB962C8B-B14F-4D97-AF65-F5344CB8AC3E}">
        <p14:creationId xmlns:p14="http://schemas.microsoft.com/office/powerpoint/2010/main" val="1858186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30C387-A675-0DA5-A8AC-7172985FC6C8}"/>
              </a:ext>
            </a:extLst>
          </p:cNvPr>
          <p:cNvSpPr txBox="1"/>
          <p:nvPr/>
        </p:nvSpPr>
        <p:spPr>
          <a:xfrm>
            <a:off x="103415" y="533656"/>
            <a:ext cx="1115785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0F3AC93-9B10-6D5C-BDB7-8EC103F475B3}"/>
              </a:ext>
            </a:extLst>
          </p:cNvPr>
          <p:cNvSpPr txBox="1"/>
          <p:nvPr/>
        </p:nvSpPr>
        <p:spPr>
          <a:xfrm>
            <a:off x="372533" y="385971"/>
            <a:ext cx="1138746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solidFill>
                <a:effectLst/>
                <a:uLnTx/>
                <a:uFillTx/>
                <a:latin typeface="Calibri"/>
                <a:ea typeface="+mn-ea"/>
                <a:cs typeface="+mn-cs"/>
              </a:rPr>
              <a:t>Community TIES: Behavioral Support</a:t>
            </a: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EDD8D63-8C96-8449-1F3C-8706FD423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269" y="1303097"/>
            <a:ext cx="4621598" cy="5021247"/>
          </a:xfrm>
          <a:prstGeom prst="rect">
            <a:avLst/>
          </a:prstGeom>
        </p:spPr>
      </p:pic>
    </p:spTree>
    <p:extLst>
      <p:ext uri="{BB962C8B-B14F-4D97-AF65-F5344CB8AC3E}">
        <p14:creationId xmlns:p14="http://schemas.microsoft.com/office/powerpoint/2010/main" val="4165717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1AFB57-0BC6-84A9-DD33-6626F603DAD3}"/>
              </a:ext>
            </a:extLst>
          </p:cNvPr>
          <p:cNvPicPr>
            <a:picLocks noChangeAspect="1"/>
          </p:cNvPicPr>
          <p:nvPr/>
        </p:nvPicPr>
        <p:blipFill>
          <a:blip r:embed="rId2"/>
          <a:stretch>
            <a:fillRect/>
          </a:stretch>
        </p:blipFill>
        <p:spPr>
          <a:xfrm>
            <a:off x="269206" y="209046"/>
            <a:ext cx="7210048" cy="883230"/>
          </a:xfrm>
          <a:prstGeom prst="rect">
            <a:avLst/>
          </a:prstGeom>
        </p:spPr>
      </p:pic>
      <p:sp>
        <p:nvSpPr>
          <p:cNvPr id="12" name="TextBox 11">
            <a:extLst>
              <a:ext uri="{FF2B5EF4-FFF2-40B4-BE49-F238E27FC236}">
                <a16:creationId xmlns:a16="http://schemas.microsoft.com/office/drawing/2014/main" id="{B730C387-A675-0DA5-A8AC-7172985FC6C8}"/>
              </a:ext>
            </a:extLst>
          </p:cNvPr>
          <p:cNvSpPr txBox="1"/>
          <p:nvPr/>
        </p:nvSpPr>
        <p:spPr>
          <a:xfrm>
            <a:off x="517072" y="1058409"/>
            <a:ext cx="1115785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483226-BB4C-26D4-E59A-5965D2BE779F}"/>
              </a:ext>
            </a:extLst>
          </p:cNvPr>
          <p:cNvSpPr txBox="1"/>
          <p:nvPr/>
        </p:nvSpPr>
        <p:spPr>
          <a:xfrm>
            <a:off x="438049" y="5691151"/>
            <a:ext cx="6602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D4E89"/>
                </a:solidFill>
                <a:effectLst/>
                <a:uLnTx/>
                <a:uFillTx/>
                <a:latin typeface="Calibri" panose="020F0502020204030204"/>
                <a:ea typeface="+mn-ea"/>
                <a:cs typeface="+mn-cs"/>
              </a:rPr>
              <a:t>122 E. Olin Ave., Suite 255</a:t>
            </a:r>
          </a:p>
        </p:txBody>
      </p:sp>
      <p:pic>
        <p:nvPicPr>
          <p:cNvPr id="7" name="Picture 6">
            <a:extLst>
              <a:ext uri="{FF2B5EF4-FFF2-40B4-BE49-F238E27FC236}">
                <a16:creationId xmlns:a16="http://schemas.microsoft.com/office/drawing/2014/main" id="{2AFF36E7-C462-7258-48C3-553761CB1FB7}"/>
              </a:ext>
            </a:extLst>
          </p:cNvPr>
          <p:cNvPicPr>
            <a:picLocks noChangeAspect="1"/>
          </p:cNvPicPr>
          <p:nvPr/>
        </p:nvPicPr>
        <p:blipFill>
          <a:blip r:embed="rId3"/>
          <a:stretch>
            <a:fillRect/>
          </a:stretch>
        </p:blipFill>
        <p:spPr>
          <a:xfrm>
            <a:off x="502808" y="1233734"/>
            <a:ext cx="3230321" cy="4282092"/>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84FF7D0C-3305-6E2F-F3BA-F9DB8F76A2AB}"/>
              </a:ext>
            </a:extLst>
          </p:cNvPr>
          <p:cNvPicPr>
            <a:picLocks noChangeAspect="1"/>
          </p:cNvPicPr>
          <p:nvPr/>
        </p:nvPicPr>
        <p:blipFill>
          <a:blip r:embed="rId4"/>
          <a:stretch>
            <a:fillRect/>
          </a:stretch>
        </p:blipFill>
        <p:spPr>
          <a:xfrm rot="5400000">
            <a:off x="7867862" y="1768995"/>
            <a:ext cx="4282099" cy="3211575"/>
          </a:xfrm>
          <a:prstGeom prst="rect">
            <a:avLst/>
          </a:prstGeom>
        </p:spPr>
      </p:pic>
      <p:pic>
        <p:nvPicPr>
          <p:cNvPr id="10" name="Picture 9" descr="A picture containing text, wall, indoor&#10;&#10;Description automatically generated">
            <a:extLst>
              <a:ext uri="{FF2B5EF4-FFF2-40B4-BE49-F238E27FC236}">
                <a16:creationId xmlns:a16="http://schemas.microsoft.com/office/drawing/2014/main" id="{68619C9E-DF5D-1FDA-D6DF-F87B13CE13CC}"/>
              </a:ext>
            </a:extLst>
          </p:cNvPr>
          <p:cNvPicPr>
            <a:picLocks noChangeAspect="1"/>
          </p:cNvPicPr>
          <p:nvPr/>
        </p:nvPicPr>
        <p:blipFill>
          <a:blip r:embed="rId5"/>
          <a:stretch>
            <a:fillRect/>
          </a:stretch>
        </p:blipFill>
        <p:spPr>
          <a:xfrm rot="5400000">
            <a:off x="3893287" y="1768996"/>
            <a:ext cx="4282097" cy="3211573"/>
          </a:xfrm>
          <a:prstGeom prst="rect">
            <a:avLst/>
          </a:prstGeom>
        </p:spPr>
      </p:pic>
    </p:spTree>
    <p:extLst>
      <p:ext uri="{BB962C8B-B14F-4D97-AF65-F5344CB8AC3E}">
        <p14:creationId xmlns:p14="http://schemas.microsoft.com/office/powerpoint/2010/main" val="266925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342B-F7A2-43F8-A670-CC2969737506}"/>
              </a:ext>
            </a:extLst>
          </p:cNvPr>
          <p:cNvSpPr>
            <a:spLocks noGrp="1"/>
          </p:cNvSpPr>
          <p:nvPr>
            <p:ph type="title"/>
          </p:nvPr>
        </p:nvSpPr>
        <p:spPr/>
        <p:txBody>
          <a:bodyPr>
            <a:normAutofit/>
          </a:bodyPr>
          <a:lstStyle/>
          <a:p>
            <a:r>
              <a:rPr lang="en-US" sz="4000"/>
              <a:t>ADULT PROTECTIVE SERVICES </a:t>
            </a:r>
          </a:p>
        </p:txBody>
      </p:sp>
      <p:sp>
        <p:nvSpPr>
          <p:cNvPr id="3" name="Content Placeholder 2">
            <a:extLst>
              <a:ext uri="{FF2B5EF4-FFF2-40B4-BE49-F238E27FC236}">
                <a16:creationId xmlns:a16="http://schemas.microsoft.com/office/drawing/2014/main" id="{6509190F-C82C-40CB-8CEB-708344C94F93}"/>
              </a:ext>
            </a:extLst>
          </p:cNvPr>
          <p:cNvSpPr>
            <a:spLocks noGrp="1"/>
          </p:cNvSpPr>
          <p:nvPr>
            <p:ph idx="1"/>
          </p:nvPr>
        </p:nvSpPr>
        <p:spPr>
          <a:xfrm>
            <a:off x="1141412" y="1926454"/>
            <a:ext cx="9905999" cy="4030463"/>
          </a:xfrm>
        </p:spPr>
        <p:txBody>
          <a:bodyPr>
            <a:noAutofit/>
          </a:bodyPr>
          <a:lstStyle/>
          <a:p>
            <a:r>
              <a:rPr lang="en-US"/>
              <a:t>APS Helpline:  608-261-9933</a:t>
            </a:r>
          </a:p>
          <a:p>
            <a:r>
              <a:rPr lang="en-US"/>
              <a:t>Elder Abuse Neglect &amp; Adults at Risk Investigations (EAN/AAR)</a:t>
            </a:r>
          </a:p>
          <a:p>
            <a:r>
              <a:rPr lang="en-US"/>
              <a:t>Adult Guardianship Program (AGP)</a:t>
            </a:r>
          </a:p>
          <a:p>
            <a:r>
              <a:rPr lang="en-US"/>
              <a:t>Dementia Behavioral Support Program</a:t>
            </a:r>
          </a:p>
          <a:p>
            <a:r>
              <a:rPr lang="en-US"/>
              <a:t>Victim Advocate Programs (VAP)</a:t>
            </a:r>
          </a:p>
          <a:p>
            <a:pPr lvl="1"/>
            <a:r>
              <a:rPr lang="en-US" sz="2400"/>
              <a:t>Senior Victim Advocate (persons 60 years and older)</a:t>
            </a:r>
          </a:p>
          <a:p>
            <a:pPr lvl="1"/>
            <a:r>
              <a:rPr lang="en-US" sz="2400"/>
              <a:t>IDD Victim Advocate (adults with IDD)</a:t>
            </a:r>
          </a:p>
        </p:txBody>
      </p:sp>
    </p:spTree>
    <p:extLst>
      <p:ext uri="{BB962C8B-B14F-4D97-AF65-F5344CB8AC3E}">
        <p14:creationId xmlns:p14="http://schemas.microsoft.com/office/powerpoint/2010/main" val="2028694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30C387-A675-0DA5-A8AC-7172985FC6C8}"/>
              </a:ext>
            </a:extLst>
          </p:cNvPr>
          <p:cNvSpPr txBox="1"/>
          <p:nvPr/>
        </p:nvSpPr>
        <p:spPr>
          <a:xfrm>
            <a:off x="602144" y="1914250"/>
            <a:ext cx="11157856" cy="3243965"/>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Meet individuals in their homes and workplaces, build relationships and collaborate with community teams on positive behavior supports based on the unique needs of the person.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Provide situational counseling and/or coordinate access to other available therapeutic resources in the community.</a:t>
            </a:r>
          </a:p>
        </p:txBody>
      </p:sp>
      <p:pic>
        <p:nvPicPr>
          <p:cNvPr id="4" name="Picture 3">
            <a:extLst>
              <a:ext uri="{FF2B5EF4-FFF2-40B4-BE49-F238E27FC236}">
                <a16:creationId xmlns:a16="http://schemas.microsoft.com/office/drawing/2014/main" id="{0341359A-0DBB-D5E6-AB75-3FDCBE894876}"/>
              </a:ext>
            </a:extLst>
          </p:cNvPr>
          <p:cNvPicPr>
            <a:picLocks noChangeAspect="1"/>
          </p:cNvPicPr>
          <p:nvPr/>
        </p:nvPicPr>
        <p:blipFill>
          <a:blip r:embed="rId2"/>
          <a:stretch>
            <a:fillRect/>
          </a:stretch>
        </p:blipFill>
        <p:spPr>
          <a:xfrm>
            <a:off x="474133" y="349463"/>
            <a:ext cx="11285867" cy="1176630"/>
          </a:xfrm>
          <a:prstGeom prst="rect">
            <a:avLst/>
          </a:prstGeom>
        </p:spPr>
      </p:pic>
    </p:spTree>
    <p:extLst>
      <p:ext uri="{BB962C8B-B14F-4D97-AF65-F5344CB8AC3E}">
        <p14:creationId xmlns:p14="http://schemas.microsoft.com/office/powerpoint/2010/main" val="1160709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1359A-0DBB-D5E6-AB75-3FDCBE894876}"/>
              </a:ext>
            </a:extLst>
          </p:cNvPr>
          <p:cNvPicPr>
            <a:picLocks noChangeAspect="1"/>
          </p:cNvPicPr>
          <p:nvPr/>
        </p:nvPicPr>
        <p:blipFill>
          <a:blip r:embed="rId2"/>
          <a:stretch>
            <a:fillRect/>
          </a:stretch>
        </p:blipFill>
        <p:spPr>
          <a:xfrm>
            <a:off x="1256848" y="363736"/>
            <a:ext cx="9534396" cy="1179576"/>
          </a:xfrm>
          <a:prstGeom prst="rect">
            <a:avLst/>
          </a:prstGeom>
        </p:spPr>
      </p:pic>
      <p:sp>
        <p:nvSpPr>
          <p:cNvPr id="5" name="TextBox 4">
            <a:extLst>
              <a:ext uri="{FF2B5EF4-FFF2-40B4-BE49-F238E27FC236}">
                <a16:creationId xmlns:a16="http://schemas.microsoft.com/office/drawing/2014/main" id="{BC2F4D40-1FB2-0474-CE4C-3F6209CBBC69}"/>
              </a:ext>
            </a:extLst>
          </p:cNvPr>
          <p:cNvSpPr txBox="1"/>
          <p:nvPr/>
        </p:nvSpPr>
        <p:spPr>
          <a:xfrm>
            <a:off x="417689" y="1677743"/>
            <a:ext cx="11342311" cy="4475071"/>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Write Behavior Support Plans that are focused on holistic and proactive approaches and provide personalized training to care givers.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Calibri"/>
                <a:ea typeface="+mn-ea"/>
                <a:cs typeface="+mn-cs"/>
              </a:rPr>
              <a:t>Consult around specialized supports (which might include home modifications, consultation around clients’ rights or restrictive measures </a:t>
            </a:r>
            <a:r>
              <a:rPr kumimoji="0" lang="en-US" altLang="en-US" sz="4000" b="0" i="0" u="none" strike="noStrike" kern="1200" cap="none" spc="0" normalizeH="0" baseline="0" noProof="0">
                <a:ln>
                  <a:noFill/>
                </a:ln>
                <a:solidFill>
                  <a:prstClr val="black"/>
                </a:solidFill>
                <a:effectLst/>
                <a:highlight>
                  <a:srgbClr val="FFFF00"/>
                </a:highlight>
                <a:uLnTx/>
                <a:uFillTx/>
                <a:latin typeface="Calibri"/>
                <a:ea typeface="+mn-ea"/>
                <a:cs typeface="+mn-cs"/>
              </a:rPr>
              <a:t>or pro-active outreach to emergency responders).</a:t>
            </a:r>
            <a:endParaRPr kumimoji="0" lang="en-US" sz="4000" b="0" i="0" u="none" strike="noStrike" kern="1200" cap="none" spc="0" normalizeH="0" baseline="0" noProof="0">
              <a:ln>
                <a:noFill/>
              </a:ln>
              <a:solidFill>
                <a:prstClr val="black"/>
              </a:solidFill>
              <a:effectLst/>
              <a:highlight>
                <a:srgbClr val="FFFF00"/>
              </a:highlight>
              <a:uLnTx/>
              <a:uFillTx/>
              <a:latin typeface="Calibri"/>
              <a:ea typeface="+mn-ea"/>
              <a:cs typeface="+mn-cs"/>
            </a:endParaRPr>
          </a:p>
        </p:txBody>
      </p:sp>
    </p:spTree>
    <p:extLst>
      <p:ext uri="{BB962C8B-B14F-4D97-AF65-F5344CB8AC3E}">
        <p14:creationId xmlns:p14="http://schemas.microsoft.com/office/powerpoint/2010/main" val="1694891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DB8A6B-77C4-44D6-FA84-4D81D8C59B92}"/>
              </a:ext>
            </a:extLst>
          </p:cNvPr>
          <p:cNvSpPr txBox="1"/>
          <p:nvPr/>
        </p:nvSpPr>
        <p:spPr>
          <a:xfrm>
            <a:off x="213645" y="527744"/>
            <a:ext cx="1154635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solidFill>
                <a:effectLst/>
                <a:uLnTx/>
                <a:uFillTx/>
                <a:latin typeface="Calibri"/>
                <a:ea typeface="+mn-ea"/>
                <a:cs typeface="+mn-cs"/>
              </a:rPr>
              <a:t>When to consider an Emergency Response Plan?</a:t>
            </a: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345FE3-DA75-C261-E03A-CD0DCD1E6079}"/>
              </a:ext>
            </a:extLst>
          </p:cNvPr>
          <p:cNvSpPr txBox="1"/>
          <p:nvPr/>
        </p:nvSpPr>
        <p:spPr>
          <a:xfrm>
            <a:off x="390171" y="1801796"/>
            <a:ext cx="11411657" cy="3834896"/>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The plans should be written for individuals who have had or </a:t>
            </a:r>
            <a:br>
              <a:rPr kumimoji="0" lang="en-US" sz="3200" b="0" i="0" u="none" strike="noStrike" kern="1200" cap="none" spc="0" normalizeH="0" baseline="0" noProof="0">
                <a:ln>
                  <a:noFill/>
                </a:ln>
                <a:solidFill>
                  <a:prstClr val="black"/>
                </a:solidFill>
                <a:effectLst/>
                <a:uLnTx/>
                <a:uFillTx/>
                <a:latin typeface="Calibri"/>
                <a:ea typeface="+mn-ea"/>
                <a:cs typeface="+mn-cs"/>
              </a:rPr>
            </a:br>
            <a:r>
              <a:rPr kumimoji="0" lang="en-US" sz="3200" b="0" i="0" u="none" strike="noStrike" kern="1200" cap="none" spc="0" normalizeH="0" baseline="0" noProof="0">
                <a:ln>
                  <a:noFill/>
                </a:ln>
                <a:solidFill>
                  <a:prstClr val="black"/>
                </a:solidFill>
                <a:effectLst/>
                <a:uLnTx/>
                <a:uFillTx/>
                <a:latin typeface="Calibri"/>
                <a:ea typeface="+mn-ea"/>
                <a:cs typeface="+mn-cs"/>
              </a:rPr>
              <a:t>who are likely to have contact with emergency responders.  “Just in case” plans are not encouraged.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Children or adults who run from their homes, repeatedly call 911, engage in unusual or challenging behaviors or individuals who have been victimized should have a plan in place.</a:t>
            </a:r>
          </a:p>
        </p:txBody>
      </p:sp>
    </p:spTree>
    <p:extLst>
      <p:ext uri="{BB962C8B-B14F-4D97-AF65-F5344CB8AC3E}">
        <p14:creationId xmlns:p14="http://schemas.microsoft.com/office/powerpoint/2010/main" val="715860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DB8A6B-77C4-44D6-FA84-4D81D8C59B92}"/>
              </a:ext>
            </a:extLst>
          </p:cNvPr>
          <p:cNvSpPr txBox="1"/>
          <p:nvPr/>
        </p:nvSpPr>
        <p:spPr>
          <a:xfrm>
            <a:off x="348341" y="335831"/>
            <a:ext cx="1141165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solidFill>
                <a:effectLst/>
                <a:uLnTx/>
                <a:uFillTx/>
                <a:latin typeface="Calibri"/>
                <a:ea typeface="+mn-ea"/>
                <a:cs typeface="+mn-cs"/>
              </a:rPr>
              <a:t>How to Write the Plan?</a:t>
            </a: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345FE3-DA75-C261-E03A-CD0DCD1E6079}"/>
              </a:ext>
            </a:extLst>
          </p:cNvPr>
          <p:cNvSpPr txBox="1"/>
          <p:nvPr/>
        </p:nvSpPr>
        <p:spPr>
          <a:xfrm>
            <a:off x="348340" y="1377665"/>
            <a:ext cx="11411657" cy="4721292"/>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Make sure to obtain the person or the person’s legal guardian written consent. </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List the involved agencies most likely responding to a crisis call (police departments, CARES)  and – if applicable - the county’s designated Crisis Diversion agency (Journey Mental Health Center).</a:t>
            </a:r>
            <a:br>
              <a:rPr kumimoji="0" lang="en-US" sz="3200" b="0" i="0" u="none" strike="noStrike" kern="1200" cap="none" spc="0" normalizeH="0" baseline="0" noProof="0">
                <a:ln>
                  <a:noFill/>
                </a:ln>
                <a:solidFill>
                  <a:prstClr val="black"/>
                </a:solidFill>
                <a:effectLst/>
                <a:uLnTx/>
                <a:uFillTx/>
                <a:latin typeface="Calibri"/>
                <a:ea typeface="+mn-ea"/>
                <a:cs typeface="+mn-cs"/>
              </a:rPr>
            </a:b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Have the team review the actual draft plan before submitting it.</a:t>
            </a:r>
          </a:p>
        </p:txBody>
      </p:sp>
    </p:spTree>
    <p:extLst>
      <p:ext uri="{BB962C8B-B14F-4D97-AF65-F5344CB8AC3E}">
        <p14:creationId xmlns:p14="http://schemas.microsoft.com/office/powerpoint/2010/main" val="3842833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47930C-C57E-A6B5-6021-41E00B378C03}"/>
              </a:ext>
            </a:extLst>
          </p:cNvPr>
          <p:cNvSpPr txBox="1"/>
          <p:nvPr/>
        </p:nvSpPr>
        <p:spPr>
          <a:xfrm>
            <a:off x="428979" y="414535"/>
            <a:ext cx="1133102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solidFill>
                <a:effectLst/>
                <a:uLnTx/>
                <a:uFillTx/>
                <a:latin typeface="Calibri"/>
                <a:ea typeface="+mn-ea"/>
                <a:cs typeface="+mn-cs"/>
              </a:rPr>
              <a:t>How to distribute the plan?</a:t>
            </a: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A5D39B5-9A8C-5EE1-0319-B28EDAFAF98D}"/>
              </a:ext>
            </a:extLst>
          </p:cNvPr>
          <p:cNvSpPr txBox="1"/>
          <p:nvPr/>
        </p:nvSpPr>
        <p:spPr>
          <a:xfrm>
            <a:off x="428979" y="1423173"/>
            <a:ext cx="11331021" cy="470898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Share with emergency responders most likely to come in contact with the person - usually based on where the person lives (including alternate places during the weekend),works, or spends time in the community.  Often more than one responder, law enforcement agency or district will be involved.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3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3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Keep a copy of the plan:</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3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the person’s home</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3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caregivers during community activities</a:t>
            </a: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3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with on-call staff/supervisors</a:t>
            </a:r>
          </a:p>
        </p:txBody>
      </p:sp>
    </p:spTree>
    <p:extLst>
      <p:ext uri="{BB962C8B-B14F-4D97-AF65-F5344CB8AC3E}">
        <p14:creationId xmlns:p14="http://schemas.microsoft.com/office/powerpoint/2010/main" val="1008282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47930C-C57E-A6B5-6021-41E00B378C03}"/>
              </a:ext>
            </a:extLst>
          </p:cNvPr>
          <p:cNvSpPr txBox="1"/>
          <p:nvPr/>
        </p:nvSpPr>
        <p:spPr>
          <a:xfrm>
            <a:off x="413657" y="414535"/>
            <a:ext cx="1134634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1F497D"/>
                </a:solidFill>
                <a:effectLst/>
                <a:uLnTx/>
                <a:uFillTx/>
                <a:latin typeface="Calibri"/>
                <a:ea typeface="+mn-ea"/>
                <a:cs typeface="+mn-cs"/>
              </a:rPr>
              <a:t>What else?</a:t>
            </a: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2B0FBA7-2E85-ED00-25B8-B19E5449E2C1}"/>
              </a:ext>
            </a:extLst>
          </p:cNvPr>
          <p:cNvSpPr txBox="1"/>
          <p:nvPr/>
        </p:nvSpPr>
        <p:spPr>
          <a:xfrm>
            <a:off x="413657" y="1397585"/>
            <a:ext cx="10921093" cy="378565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When calling 911, tell the operator that an emergency response plan is on file. Let the operator know if you think CARES could be helpful.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If police responds and there are immediate safety concerns, show the plan to the responding officer AFTER (!) the officer has addressed those concerns.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After an encounter review as a team what went well and what could be improved. Follow up and/or involve emergency responders in the process if necessary.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Evaluate yearly if there is a continued need for an updated plan.</a:t>
            </a:r>
            <a:r>
              <a:rPr kumimoji="0" lang="en-US" altLang="en-US" sz="2400" b="0" i="0" u="none" strike="noStrike" kern="1200" cap="none" spc="0" normalizeH="0" baseline="0" noProof="0">
                <a:ln>
                  <a:noFill/>
                </a:ln>
                <a:solidFill>
                  <a:srgbClr val="1F497D"/>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34009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2518A8-4814-4421-9524-F39DA7CDD903}"/>
              </a:ext>
              <a:ext uri="{C183D7F6-B498-43B3-948B-1728B52AA6E4}">
                <adec:decorative xmlns:adec="http://schemas.microsoft.com/office/drawing/2017/decorative" val="1"/>
              </a:ext>
            </a:extLst>
          </p:cNvPr>
          <p:cNvPicPr>
            <a:picLocks noGrp="1" noChangeAspect="1"/>
          </p:cNvPicPr>
          <p:nvPr>
            <p:ph type="pic" sz="quarter" idx="14"/>
          </p:nvPr>
        </p:nvPicPr>
        <p:blipFill>
          <a:blip r:embed="rId3"/>
          <a:srcRect t="10806" b="10806"/>
          <a:stretch/>
        </p:blipFill>
        <p:spPr>
          <a:xfrm>
            <a:off x="0" y="1"/>
            <a:ext cx="12192000" cy="6371350"/>
          </a:xfrm>
        </p:spPr>
      </p:pic>
      <p:sp>
        <p:nvSpPr>
          <p:cNvPr id="2" name="Title 1">
            <a:extLst>
              <a:ext uri="{FF2B5EF4-FFF2-40B4-BE49-F238E27FC236}">
                <a16:creationId xmlns:a16="http://schemas.microsoft.com/office/drawing/2014/main" id="{73AC1044-ECE1-45F3-A5FD-3EC522B18D63}"/>
              </a:ext>
            </a:extLst>
          </p:cNvPr>
          <p:cNvSpPr>
            <a:spLocks noGrp="1"/>
          </p:cNvSpPr>
          <p:nvPr>
            <p:ph type="title"/>
          </p:nvPr>
        </p:nvSpPr>
        <p:spPr>
          <a:xfrm>
            <a:off x="429768" y="429768"/>
            <a:ext cx="11328000" cy="1216152"/>
          </a:xfrm>
        </p:spPr>
        <p:txBody>
          <a:bodyPr/>
          <a:lstStyle/>
          <a:p>
            <a:r>
              <a:rPr lang="en-US" sz="7200">
                <a:solidFill>
                  <a:schemeClr val="bg1"/>
                </a:solidFill>
              </a:rPr>
              <a:t>Questions?</a:t>
            </a:r>
          </a:p>
        </p:txBody>
      </p:sp>
      <p:sp>
        <p:nvSpPr>
          <p:cNvPr id="5" name="Content Placeholder 4">
            <a:extLst>
              <a:ext uri="{FF2B5EF4-FFF2-40B4-BE49-F238E27FC236}">
                <a16:creationId xmlns:a16="http://schemas.microsoft.com/office/drawing/2014/main" id="{B846DC69-0F25-414D-9287-9BAD0A875013}"/>
              </a:ext>
            </a:extLst>
          </p:cNvPr>
          <p:cNvSpPr>
            <a:spLocks noGrp="1"/>
          </p:cNvSpPr>
          <p:nvPr>
            <p:ph sz="half" idx="1"/>
          </p:nvPr>
        </p:nvSpPr>
        <p:spPr>
          <a:xfrm>
            <a:off x="1280160" y="3034287"/>
            <a:ext cx="5953560" cy="785298"/>
          </a:xfrm>
          <a:solidFill>
            <a:schemeClr val="accent3"/>
          </a:solidFill>
        </p:spPr>
        <p:txBody>
          <a:bodyPr/>
          <a:lstStyle/>
          <a:p>
            <a:pPr>
              <a:lnSpc>
                <a:spcPts val="3360"/>
              </a:lnSpc>
            </a:pPr>
            <a:r>
              <a:rPr lang="en-US" sz="2800" b="1"/>
              <a:t>junker@waisman.wisc.edu</a:t>
            </a:r>
          </a:p>
        </p:txBody>
      </p:sp>
    </p:spTree>
    <p:custDataLst>
      <p:tags r:id="rId1"/>
    </p:custDataLst>
    <p:extLst>
      <p:ext uri="{BB962C8B-B14F-4D97-AF65-F5344CB8AC3E}">
        <p14:creationId xmlns:p14="http://schemas.microsoft.com/office/powerpoint/2010/main" val="1324772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26EF-D417-4A6E-89BB-E7A124ADFDE5}"/>
              </a:ext>
            </a:extLst>
          </p:cNvPr>
          <p:cNvSpPr>
            <a:spLocks noGrp="1"/>
          </p:cNvSpPr>
          <p:nvPr>
            <p:ph type="title"/>
          </p:nvPr>
        </p:nvSpPr>
        <p:spPr>
          <a:xfrm>
            <a:off x="521210" y="234996"/>
            <a:ext cx="11328000" cy="931288"/>
          </a:xfrm>
        </p:spPr>
        <p:txBody>
          <a:bodyPr/>
          <a:lstStyle/>
          <a:p>
            <a:r>
              <a:rPr lang="en-US"/>
              <a:t>Resources</a:t>
            </a:r>
          </a:p>
        </p:txBody>
      </p:sp>
      <p:sp>
        <p:nvSpPr>
          <p:cNvPr id="4" name="Content Placeholder 3">
            <a:extLst>
              <a:ext uri="{FF2B5EF4-FFF2-40B4-BE49-F238E27FC236}">
                <a16:creationId xmlns:a16="http://schemas.microsoft.com/office/drawing/2014/main" id="{100FB8E5-98B9-41A5-AF96-CC1A4F7A92E2}"/>
              </a:ext>
            </a:extLst>
          </p:cNvPr>
          <p:cNvSpPr>
            <a:spLocks noGrp="1"/>
          </p:cNvSpPr>
          <p:nvPr>
            <p:ph idx="1"/>
          </p:nvPr>
        </p:nvSpPr>
        <p:spPr>
          <a:xfrm>
            <a:off x="432000" y="1626670"/>
            <a:ext cx="11328000" cy="4799332"/>
          </a:xfrm>
        </p:spPr>
        <p:txBody>
          <a:bodyPr/>
          <a:lstStyle/>
          <a:p>
            <a:pPr>
              <a:lnSpc>
                <a:spcPts val="2600"/>
              </a:lnSpc>
              <a:buClr>
                <a:schemeClr val="accent1"/>
              </a:buClr>
            </a:pPr>
            <a:endParaRPr lang="en-US" sz="1800" b="0">
              <a:solidFill>
                <a:schemeClr val="tx2">
                  <a:lumMod val="75000"/>
                </a:schemeClr>
              </a:solidFill>
            </a:endParaRPr>
          </a:p>
          <a:p>
            <a:pPr marL="342900" indent="-342900">
              <a:lnSpc>
                <a:spcPts val="2600"/>
              </a:lnSpc>
              <a:buClr>
                <a:schemeClr val="accent1"/>
              </a:buClr>
              <a:buFont typeface="Calibri" panose="020F0502020204030204" pitchFamily="34" charset="0"/>
              <a:buChar char="•"/>
            </a:pPr>
            <a:endParaRPr lang="en-US" sz="1800" b="0">
              <a:solidFill>
                <a:schemeClr val="tx2">
                  <a:lumMod val="75000"/>
                </a:schemeClr>
              </a:solidFill>
            </a:endParaRPr>
          </a:p>
          <a:p>
            <a:pPr marL="342900" indent="-342900">
              <a:lnSpc>
                <a:spcPts val="2600"/>
              </a:lnSpc>
              <a:buClr>
                <a:schemeClr val="accent1"/>
              </a:buClr>
              <a:buFont typeface="Calibri" panose="020F0502020204030204" pitchFamily="34" charset="0"/>
              <a:buChar char="•"/>
            </a:pPr>
            <a:endParaRPr lang="en-US" sz="1800" b="0">
              <a:solidFill>
                <a:schemeClr val="tx2">
                  <a:lumMod val="75000"/>
                </a:schemeClr>
              </a:solidFill>
            </a:endParaRPr>
          </a:p>
          <a:p>
            <a:pPr>
              <a:lnSpc>
                <a:spcPts val="2600"/>
              </a:lnSpc>
              <a:buClr>
                <a:schemeClr val="accent1"/>
              </a:buClr>
            </a:pPr>
            <a:endParaRPr lang="en-US" sz="1800" b="0">
              <a:solidFill>
                <a:schemeClr val="tx2">
                  <a:lumMod val="75000"/>
                </a:schemeClr>
              </a:solidFill>
            </a:endParaRPr>
          </a:p>
          <a:p>
            <a:pPr>
              <a:lnSpc>
                <a:spcPts val="2600"/>
              </a:lnSpc>
              <a:buClr>
                <a:schemeClr val="accent1"/>
              </a:buClr>
            </a:pPr>
            <a:endParaRPr lang="en-US" sz="2200"/>
          </a:p>
        </p:txBody>
      </p:sp>
      <p:pic>
        <p:nvPicPr>
          <p:cNvPr id="5" name="Picture 4">
            <a:extLst>
              <a:ext uri="{FF2B5EF4-FFF2-40B4-BE49-F238E27FC236}">
                <a16:creationId xmlns:a16="http://schemas.microsoft.com/office/drawing/2014/main" id="{5F09F788-4C44-8258-8EEE-E257A63FE172}"/>
              </a:ext>
            </a:extLst>
          </p:cNvPr>
          <p:cNvPicPr>
            <a:picLocks noChangeAspect="1"/>
          </p:cNvPicPr>
          <p:nvPr/>
        </p:nvPicPr>
        <p:blipFill>
          <a:blip r:embed="rId2"/>
          <a:stretch>
            <a:fillRect/>
          </a:stretch>
        </p:blipFill>
        <p:spPr>
          <a:xfrm>
            <a:off x="1394699" y="1804275"/>
            <a:ext cx="7596274" cy="3249450"/>
          </a:xfrm>
          <a:prstGeom prst="rect">
            <a:avLst/>
          </a:prstGeom>
        </p:spPr>
      </p:pic>
      <p:sp>
        <p:nvSpPr>
          <p:cNvPr id="13" name="TextBox 12">
            <a:extLst>
              <a:ext uri="{FF2B5EF4-FFF2-40B4-BE49-F238E27FC236}">
                <a16:creationId xmlns:a16="http://schemas.microsoft.com/office/drawing/2014/main" id="{EA347B8D-91D5-1C98-8875-00E07A64A6D5}"/>
              </a:ext>
            </a:extLst>
          </p:cNvPr>
          <p:cNvSpPr txBox="1"/>
          <p:nvPr/>
        </p:nvSpPr>
        <p:spPr>
          <a:xfrm>
            <a:off x="1082674" y="5231330"/>
            <a:ext cx="975042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1F497D"/>
                </a:solidFill>
                <a:effectLst/>
                <a:uLnTx/>
                <a:uFillTx/>
                <a:latin typeface="Calibri"/>
                <a:ea typeface="+mn-ea"/>
                <a:cs typeface="+mn-cs"/>
              </a:rPr>
              <a:t>https://cow.waisman.wisc.edu/</a:t>
            </a:r>
            <a:endParaRPr kumimoji="0" lang="en-US" sz="1800" b="0" i="0" u="none" strike="noStrike" kern="1200" cap="none" spc="0" normalizeH="0" baseline="0" noProof="0">
              <a:ln>
                <a:noFill/>
              </a:ln>
              <a:solidFill>
                <a:srgbClr val="1D4E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5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1F9D-94CE-43A2-AEDF-B592AC4DBE0C}"/>
              </a:ext>
            </a:extLst>
          </p:cNvPr>
          <p:cNvSpPr>
            <a:spLocks noGrp="1"/>
          </p:cNvSpPr>
          <p:nvPr>
            <p:ph type="title"/>
          </p:nvPr>
        </p:nvSpPr>
        <p:spPr/>
        <p:txBody>
          <a:bodyPr/>
          <a:lstStyle/>
          <a:p>
            <a:r>
              <a:rPr lang="en-US"/>
              <a:t>Adult protective services:  statutes</a:t>
            </a:r>
          </a:p>
        </p:txBody>
      </p:sp>
      <p:sp>
        <p:nvSpPr>
          <p:cNvPr id="3" name="Content Placeholder 2">
            <a:extLst>
              <a:ext uri="{FF2B5EF4-FFF2-40B4-BE49-F238E27FC236}">
                <a16:creationId xmlns:a16="http://schemas.microsoft.com/office/drawing/2014/main" id="{19D3D2FC-E167-42CB-B6DB-6D32945B85F8}"/>
              </a:ext>
            </a:extLst>
          </p:cNvPr>
          <p:cNvSpPr>
            <a:spLocks noGrp="1"/>
          </p:cNvSpPr>
          <p:nvPr>
            <p:ph idx="1"/>
          </p:nvPr>
        </p:nvSpPr>
        <p:spPr>
          <a:xfrm>
            <a:off x="1141412" y="1766656"/>
            <a:ext cx="9905999" cy="4119239"/>
          </a:xfrm>
        </p:spPr>
        <p:txBody>
          <a:bodyPr>
            <a:normAutofit fontScale="85000" lnSpcReduction="20000"/>
          </a:bodyPr>
          <a:lstStyle/>
          <a:p>
            <a:r>
              <a:rPr lang="en-US" sz="2800"/>
              <a:t>Elder Abuse and Reporting System (WI Statute 46.90)</a:t>
            </a:r>
          </a:p>
          <a:p>
            <a:pPr marL="0" indent="0">
              <a:buNone/>
            </a:pPr>
            <a:r>
              <a:rPr lang="en-US" sz="2800">
                <a:hlinkClick r:id="rId3"/>
              </a:rPr>
              <a:t>WI Statute Chapter 46.90</a:t>
            </a:r>
            <a:endParaRPr lang="en-US" sz="2800"/>
          </a:p>
          <a:p>
            <a:r>
              <a:rPr lang="en-US" sz="2800"/>
              <a:t>Adults at Risk – Definition of (WI Statute 55.01)</a:t>
            </a:r>
          </a:p>
          <a:p>
            <a:pPr marL="0" indent="0">
              <a:buNone/>
            </a:pPr>
            <a:r>
              <a:rPr lang="en-US" sz="2800">
                <a:hlinkClick r:id="rId4"/>
              </a:rPr>
              <a:t>WI Statute Chapter 55.01</a:t>
            </a:r>
            <a:endParaRPr lang="en-US" sz="2800"/>
          </a:p>
          <a:p>
            <a:r>
              <a:rPr lang="en-US" sz="2800"/>
              <a:t>Guardianship (WI Statute 54)</a:t>
            </a:r>
          </a:p>
          <a:p>
            <a:pPr marL="0" indent="0">
              <a:buNone/>
            </a:pPr>
            <a:r>
              <a:rPr lang="en-US" sz="2800">
                <a:hlinkClick r:id="rId5"/>
              </a:rPr>
              <a:t>WI Statute Chapter 54</a:t>
            </a:r>
            <a:endParaRPr lang="en-US" sz="2800"/>
          </a:p>
          <a:p>
            <a:r>
              <a:rPr lang="en-US" sz="2800"/>
              <a:t>Protective Service System (WI Statute 55)</a:t>
            </a:r>
          </a:p>
          <a:p>
            <a:pPr marL="0" indent="0">
              <a:buNone/>
            </a:pPr>
            <a:r>
              <a:rPr lang="en-US" sz="2800">
                <a:hlinkClick r:id="rId6"/>
              </a:rPr>
              <a:t>WI Statute Chapter 55</a:t>
            </a:r>
            <a:endParaRPr lang="en-US" sz="2800"/>
          </a:p>
        </p:txBody>
      </p:sp>
    </p:spTree>
    <p:extLst>
      <p:ext uri="{BB962C8B-B14F-4D97-AF65-F5344CB8AC3E}">
        <p14:creationId xmlns:p14="http://schemas.microsoft.com/office/powerpoint/2010/main" val="1337657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54C0E-6A1B-40E5-A39D-473D0CB0363C}"/>
              </a:ext>
            </a:extLst>
          </p:cNvPr>
          <p:cNvSpPr>
            <a:spLocks noGrp="1"/>
          </p:cNvSpPr>
          <p:nvPr>
            <p:ph type="title"/>
          </p:nvPr>
        </p:nvSpPr>
        <p:spPr/>
        <p:txBody>
          <a:bodyPr/>
          <a:lstStyle/>
          <a:p>
            <a:r>
              <a:rPr lang="en-US"/>
              <a:t>Adult protective services helpline:</a:t>
            </a:r>
            <a:br>
              <a:rPr lang="en-US"/>
            </a:br>
            <a:r>
              <a:rPr lang="en-US"/>
              <a:t>608-261-9933</a:t>
            </a:r>
          </a:p>
        </p:txBody>
      </p:sp>
      <p:sp>
        <p:nvSpPr>
          <p:cNvPr id="3" name="Content Placeholder 2">
            <a:extLst>
              <a:ext uri="{FF2B5EF4-FFF2-40B4-BE49-F238E27FC236}">
                <a16:creationId xmlns:a16="http://schemas.microsoft.com/office/drawing/2014/main" id="{C2267D08-5C3A-4C70-B826-C85199E8FDED}"/>
              </a:ext>
            </a:extLst>
          </p:cNvPr>
          <p:cNvSpPr>
            <a:spLocks noGrp="1"/>
          </p:cNvSpPr>
          <p:nvPr>
            <p:ph idx="1"/>
          </p:nvPr>
        </p:nvSpPr>
        <p:spPr/>
        <p:txBody>
          <a:bodyPr>
            <a:normAutofit fontScale="92500" lnSpcReduction="10000"/>
          </a:bodyPr>
          <a:lstStyle/>
          <a:p>
            <a:pPr marL="788670" indent="-228600">
              <a:lnSpc>
                <a:spcPct val="100000"/>
              </a:lnSpc>
              <a:spcBef>
                <a:spcPts val="515"/>
              </a:spcBef>
              <a:buClr>
                <a:srgbClr val="B71E42"/>
              </a:buClr>
              <a:buFont typeface="Arial"/>
              <a:buChar char="•"/>
              <a:tabLst>
                <a:tab pos="788670" algn="l"/>
              </a:tabLst>
            </a:pPr>
            <a:r>
              <a:rPr lang="en-US" sz="2400">
                <a:cs typeface="Gill Sans MT"/>
              </a:rPr>
              <a:t>Entry point for</a:t>
            </a:r>
            <a:r>
              <a:rPr lang="en-US" sz="2400" spc="-15">
                <a:cs typeface="Gill Sans MT"/>
              </a:rPr>
              <a:t> </a:t>
            </a:r>
            <a:r>
              <a:rPr lang="en-US" sz="2400">
                <a:cs typeface="Gill Sans MT"/>
              </a:rPr>
              <a:t>learning about</a:t>
            </a:r>
            <a:r>
              <a:rPr lang="en-US" sz="2400" spc="-15">
                <a:cs typeface="Gill Sans MT"/>
              </a:rPr>
              <a:t> </a:t>
            </a:r>
            <a:r>
              <a:rPr lang="en-US" sz="2400">
                <a:cs typeface="Gill Sans MT"/>
              </a:rPr>
              <a:t>and</a:t>
            </a:r>
            <a:r>
              <a:rPr lang="en-US" sz="2400" spc="-20">
                <a:cs typeface="Gill Sans MT"/>
              </a:rPr>
              <a:t> </a:t>
            </a:r>
            <a:r>
              <a:rPr lang="en-US" sz="2400">
                <a:cs typeface="Gill Sans MT"/>
              </a:rPr>
              <a:t>asking</a:t>
            </a:r>
            <a:r>
              <a:rPr lang="en-US" sz="2400" spc="-15">
                <a:cs typeface="Gill Sans MT"/>
              </a:rPr>
              <a:t> </a:t>
            </a:r>
            <a:r>
              <a:rPr lang="en-US" sz="2400">
                <a:cs typeface="Gill Sans MT"/>
              </a:rPr>
              <a:t>questions</a:t>
            </a:r>
            <a:r>
              <a:rPr lang="en-US" sz="2400" spc="-30">
                <a:cs typeface="Gill Sans MT"/>
              </a:rPr>
              <a:t> </a:t>
            </a:r>
            <a:r>
              <a:rPr lang="en-US" sz="2400">
                <a:cs typeface="Gill Sans MT"/>
              </a:rPr>
              <a:t>about</a:t>
            </a:r>
            <a:r>
              <a:rPr lang="en-US" sz="2400" spc="-180">
                <a:cs typeface="Gill Sans MT"/>
              </a:rPr>
              <a:t> </a:t>
            </a:r>
            <a:r>
              <a:rPr lang="en-US" sz="2400">
                <a:cs typeface="Gill Sans MT"/>
              </a:rPr>
              <a:t>Adult</a:t>
            </a:r>
            <a:r>
              <a:rPr lang="en-US" sz="2400" spc="-15">
                <a:cs typeface="Gill Sans MT"/>
              </a:rPr>
              <a:t> </a:t>
            </a:r>
            <a:r>
              <a:rPr lang="en-US" sz="2400">
                <a:cs typeface="Gill Sans MT"/>
              </a:rPr>
              <a:t>Protective</a:t>
            </a:r>
            <a:r>
              <a:rPr lang="en-US" sz="2400" spc="15">
                <a:cs typeface="Gill Sans MT"/>
              </a:rPr>
              <a:t> </a:t>
            </a:r>
            <a:r>
              <a:rPr lang="en-US" sz="2400" spc="-10">
                <a:cs typeface="Gill Sans MT"/>
              </a:rPr>
              <a:t>Services</a:t>
            </a:r>
            <a:endParaRPr lang="en-US" sz="2400">
              <a:cs typeface="Gill Sans MT"/>
            </a:endParaRPr>
          </a:p>
          <a:p>
            <a:pPr marL="788670" marR="606425" indent="-228600">
              <a:lnSpc>
                <a:spcPct val="100000"/>
              </a:lnSpc>
              <a:spcBef>
                <a:spcPts val="500"/>
              </a:spcBef>
              <a:buClr>
                <a:srgbClr val="B71E42"/>
              </a:buClr>
              <a:buFont typeface="Arial"/>
              <a:buChar char="•"/>
              <a:tabLst>
                <a:tab pos="788670" algn="l"/>
              </a:tabLst>
            </a:pPr>
            <a:r>
              <a:rPr lang="en-US" sz="2400">
                <a:cs typeface="Gill Sans MT"/>
              </a:rPr>
              <a:t>Calls</a:t>
            </a:r>
            <a:r>
              <a:rPr lang="en-US" sz="2400" spc="-15">
                <a:cs typeface="Gill Sans MT"/>
              </a:rPr>
              <a:t> </a:t>
            </a:r>
            <a:r>
              <a:rPr lang="en-US" sz="2400">
                <a:cs typeface="Gill Sans MT"/>
              </a:rPr>
              <a:t>taken</a:t>
            </a:r>
            <a:r>
              <a:rPr lang="en-US" sz="2400" spc="-20">
                <a:cs typeface="Gill Sans MT"/>
              </a:rPr>
              <a:t> </a:t>
            </a:r>
            <a:r>
              <a:rPr lang="en-US" sz="2400">
                <a:cs typeface="Gill Sans MT"/>
              </a:rPr>
              <a:t>from</a:t>
            </a:r>
            <a:r>
              <a:rPr lang="en-US" sz="2400" spc="-5">
                <a:cs typeface="Gill Sans MT"/>
              </a:rPr>
              <a:t> </a:t>
            </a:r>
            <a:r>
              <a:rPr lang="en-US" sz="2400">
                <a:cs typeface="Gill Sans MT"/>
              </a:rPr>
              <a:t>community</a:t>
            </a:r>
            <a:r>
              <a:rPr lang="en-US" sz="2400" spc="10">
                <a:cs typeface="Gill Sans MT"/>
              </a:rPr>
              <a:t> </a:t>
            </a:r>
            <a:r>
              <a:rPr lang="en-US" sz="2400">
                <a:cs typeface="Gill Sans MT"/>
              </a:rPr>
              <a:t>regarding</a:t>
            </a:r>
            <a:r>
              <a:rPr lang="en-US" sz="2400" spc="-15">
                <a:cs typeface="Gill Sans MT"/>
              </a:rPr>
              <a:t> </a:t>
            </a:r>
            <a:r>
              <a:rPr lang="en-US" sz="2400">
                <a:cs typeface="Gill Sans MT"/>
              </a:rPr>
              <a:t>concerns about</a:t>
            </a:r>
            <a:r>
              <a:rPr lang="en-US" sz="2400" spc="-20">
                <a:cs typeface="Gill Sans MT"/>
              </a:rPr>
              <a:t> </a:t>
            </a:r>
            <a:r>
              <a:rPr lang="en-US" sz="2400">
                <a:cs typeface="Gill Sans MT"/>
              </a:rPr>
              <a:t>possible</a:t>
            </a:r>
            <a:r>
              <a:rPr lang="en-US" sz="2400" spc="-20">
                <a:cs typeface="Gill Sans MT"/>
              </a:rPr>
              <a:t> </a:t>
            </a:r>
            <a:r>
              <a:rPr lang="en-US" sz="2400">
                <a:cs typeface="Gill Sans MT"/>
              </a:rPr>
              <a:t>abuse</a:t>
            </a:r>
            <a:r>
              <a:rPr lang="en-US" sz="2400" spc="-35">
                <a:cs typeface="Gill Sans MT"/>
              </a:rPr>
              <a:t> </a:t>
            </a:r>
            <a:r>
              <a:rPr lang="en-US" sz="2400">
                <a:cs typeface="Gill Sans MT"/>
              </a:rPr>
              <a:t>or neglect</a:t>
            </a:r>
            <a:r>
              <a:rPr lang="en-US" sz="2400" spc="-10">
                <a:cs typeface="Gill Sans MT"/>
              </a:rPr>
              <a:t> </a:t>
            </a:r>
            <a:r>
              <a:rPr lang="en-US" sz="2400">
                <a:cs typeface="Gill Sans MT"/>
              </a:rPr>
              <a:t>of </a:t>
            </a:r>
            <a:r>
              <a:rPr lang="en-US" sz="2400" spc="-10">
                <a:cs typeface="Gill Sans MT"/>
              </a:rPr>
              <a:t>vulnerable adults,</a:t>
            </a:r>
            <a:r>
              <a:rPr lang="en-US" sz="2400" spc="-185">
                <a:cs typeface="Gill Sans MT"/>
              </a:rPr>
              <a:t> </a:t>
            </a:r>
            <a:r>
              <a:rPr lang="en-US" sz="2400">
                <a:cs typeface="Gill Sans MT"/>
              </a:rPr>
              <a:t>may</a:t>
            </a:r>
            <a:r>
              <a:rPr lang="en-US" sz="2400" spc="20">
                <a:cs typeface="Gill Sans MT"/>
              </a:rPr>
              <a:t> </a:t>
            </a:r>
            <a:r>
              <a:rPr lang="en-US" sz="2400">
                <a:cs typeface="Gill Sans MT"/>
              </a:rPr>
              <a:t>include</a:t>
            </a:r>
            <a:r>
              <a:rPr lang="en-US" sz="2400" spc="25">
                <a:cs typeface="Gill Sans MT"/>
              </a:rPr>
              <a:t> </a:t>
            </a:r>
            <a:r>
              <a:rPr lang="en-US" sz="2400">
                <a:cs typeface="Gill Sans MT"/>
              </a:rPr>
              <a:t>persons with</a:t>
            </a:r>
            <a:r>
              <a:rPr lang="en-US" sz="2400" spc="15">
                <a:cs typeface="Gill Sans MT"/>
              </a:rPr>
              <a:t> </a:t>
            </a:r>
            <a:r>
              <a:rPr lang="en-US" sz="2400">
                <a:cs typeface="Gill Sans MT"/>
              </a:rPr>
              <a:t>dementia</a:t>
            </a:r>
            <a:r>
              <a:rPr lang="en-US" sz="2400" spc="10">
                <a:cs typeface="Gill Sans MT"/>
              </a:rPr>
              <a:t> </a:t>
            </a:r>
            <a:r>
              <a:rPr lang="en-US" sz="2400">
                <a:cs typeface="Gill Sans MT"/>
              </a:rPr>
              <a:t>or</a:t>
            </a:r>
            <a:r>
              <a:rPr lang="en-US" sz="2400" spc="20">
                <a:cs typeface="Gill Sans MT"/>
              </a:rPr>
              <a:t> </a:t>
            </a:r>
            <a:r>
              <a:rPr lang="en-US" sz="2400">
                <a:cs typeface="Gill Sans MT"/>
              </a:rPr>
              <a:t>an</a:t>
            </a:r>
            <a:r>
              <a:rPr lang="en-US" sz="2400" spc="20">
                <a:cs typeface="Gill Sans MT"/>
              </a:rPr>
              <a:t> </a:t>
            </a:r>
            <a:r>
              <a:rPr lang="en-US" sz="2400" spc="-10">
                <a:cs typeface="Gill Sans MT"/>
              </a:rPr>
              <a:t>Intellectual/Developmental</a:t>
            </a:r>
            <a:r>
              <a:rPr lang="en-US" sz="2400" spc="-15">
                <a:cs typeface="Gill Sans MT"/>
              </a:rPr>
              <a:t> </a:t>
            </a:r>
            <a:r>
              <a:rPr lang="en-US" sz="2400" spc="-10">
                <a:cs typeface="Gill Sans MT"/>
              </a:rPr>
              <a:t>Disability</a:t>
            </a:r>
          </a:p>
          <a:p>
            <a:pPr marL="788670" marR="606425" indent="-228600">
              <a:lnSpc>
                <a:spcPct val="100000"/>
              </a:lnSpc>
              <a:spcBef>
                <a:spcPts val="500"/>
              </a:spcBef>
              <a:buClr>
                <a:srgbClr val="B71E42"/>
              </a:buClr>
              <a:buFont typeface="Arial"/>
              <a:buChar char="•"/>
              <a:tabLst>
                <a:tab pos="788670" algn="l"/>
              </a:tabLst>
            </a:pPr>
            <a:r>
              <a:rPr lang="en-US" sz="2400">
                <a:cs typeface="Gill Sans MT"/>
              </a:rPr>
              <a:t>Screen reports of abuse/neglect for follow up investigation</a:t>
            </a:r>
          </a:p>
          <a:p>
            <a:pPr marL="788670" marR="1197610" indent="-228600">
              <a:lnSpc>
                <a:spcPct val="100000"/>
              </a:lnSpc>
              <a:spcBef>
                <a:spcPts val="490"/>
              </a:spcBef>
              <a:buClr>
                <a:srgbClr val="B71E42"/>
              </a:buClr>
              <a:buFont typeface="Arial"/>
              <a:buChar char="•"/>
              <a:tabLst>
                <a:tab pos="788670" algn="l"/>
              </a:tabLst>
            </a:pPr>
            <a:r>
              <a:rPr lang="en-US" sz="2400">
                <a:cs typeface="Gill Sans MT"/>
              </a:rPr>
              <a:t>Can</a:t>
            </a:r>
            <a:r>
              <a:rPr lang="en-US" sz="2400" spc="-10">
                <a:cs typeface="Gill Sans MT"/>
              </a:rPr>
              <a:t> </a:t>
            </a:r>
            <a:r>
              <a:rPr lang="en-US" sz="2400">
                <a:cs typeface="Gill Sans MT"/>
              </a:rPr>
              <a:t>connect</a:t>
            </a:r>
            <a:r>
              <a:rPr lang="en-US" sz="2400" spc="-10">
                <a:cs typeface="Gill Sans MT"/>
              </a:rPr>
              <a:t> </a:t>
            </a:r>
            <a:r>
              <a:rPr lang="en-US" sz="2400">
                <a:cs typeface="Gill Sans MT"/>
              </a:rPr>
              <a:t>caller</a:t>
            </a:r>
            <a:r>
              <a:rPr lang="en-US" sz="2400" spc="-5">
                <a:cs typeface="Gill Sans MT"/>
              </a:rPr>
              <a:t> </a:t>
            </a:r>
            <a:r>
              <a:rPr lang="en-US" sz="2400">
                <a:cs typeface="Gill Sans MT"/>
              </a:rPr>
              <a:t>with</a:t>
            </a:r>
            <a:r>
              <a:rPr lang="en-US" sz="2400" spc="-10">
                <a:cs typeface="Gill Sans MT"/>
              </a:rPr>
              <a:t> </a:t>
            </a:r>
            <a:r>
              <a:rPr lang="en-US" sz="2400">
                <a:cs typeface="Gill Sans MT"/>
              </a:rPr>
              <a:t>Adult</a:t>
            </a:r>
            <a:r>
              <a:rPr lang="en-US" sz="2400" spc="-5">
                <a:cs typeface="Gill Sans MT"/>
              </a:rPr>
              <a:t> </a:t>
            </a:r>
            <a:r>
              <a:rPr lang="en-US" sz="2400">
                <a:cs typeface="Gill Sans MT"/>
              </a:rPr>
              <a:t>Guardianship</a:t>
            </a:r>
            <a:r>
              <a:rPr lang="en-US" sz="2400" spc="-10">
                <a:cs typeface="Gill Sans MT"/>
              </a:rPr>
              <a:t> </a:t>
            </a:r>
            <a:r>
              <a:rPr lang="en-US" sz="2400">
                <a:cs typeface="Gill Sans MT"/>
              </a:rPr>
              <a:t>Program</a:t>
            </a:r>
            <a:r>
              <a:rPr lang="en-US" sz="2400" spc="-5">
                <a:cs typeface="Gill Sans MT"/>
              </a:rPr>
              <a:t> </a:t>
            </a:r>
            <a:r>
              <a:rPr lang="en-US" sz="2400">
                <a:cs typeface="Gill Sans MT"/>
              </a:rPr>
              <a:t>Intake</a:t>
            </a:r>
            <a:r>
              <a:rPr lang="en-US" sz="2400" spc="-10">
                <a:cs typeface="Gill Sans MT"/>
              </a:rPr>
              <a:t> </a:t>
            </a:r>
            <a:r>
              <a:rPr lang="en-US" sz="2400">
                <a:cs typeface="Gill Sans MT"/>
              </a:rPr>
              <a:t>staff,</a:t>
            </a:r>
            <a:r>
              <a:rPr lang="en-US" sz="2400" spc="-5">
                <a:cs typeface="Gill Sans MT"/>
              </a:rPr>
              <a:t> </a:t>
            </a:r>
            <a:r>
              <a:rPr lang="en-US" sz="2400">
                <a:cs typeface="Gill Sans MT"/>
              </a:rPr>
              <a:t>as</a:t>
            </a:r>
            <a:r>
              <a:rPr lang="en-US" sz="2400" spc="-10">
                <a:cs typeface="Gill Sans MT"/>
              </a:rPr>
              <a:t> </a:t>
            </a:r>
            <a:r>
              <a:rPr lang="en-US" sz="2400">
                <a:cs typeface="Gill Sans MT"/>
              </a:rPr>
              <a:t>needed,</a:t>
            </a:r>
            <a:r>
              <a:rPr lang="en-US" sz="2400" spc="-5">
                <a:cs typeface="Gill Sans MT"/>
              </a:rPr>
              <a:t> </a:t>
            </a:r>
            <a:r>
              <a:rPr lang="en-US" sz="2400">
                <a:cs typeface="Gill Sans MT"/>
              </a:rPr>
              <a:t>to</a:t>
            </a:r>
            <a:r>
              <a:rPr lang="en-US" sz="2400" spc="-10">
                <a:cs typeface="Gill Sans MT"/>
              </a:rPr>
              <a:t> answer </a:t>
            </a:r>
            <a:r>
              <a:rPr lang="en-US" sz="2400">
                <a:cs typeface="Gill Sans MT"/>
              </a:rPr>
              <a:t>questions about guardianship &amp; protective </a:t>
            </a:r>
            <a:r>
              <a:rPr lang="en-US" sz="2400" spc="-10">
                <a:cs typeface="Gill Sans MT"/>
              </a:rPr>
              <a:t>placement</a:t>
            </a:r>
            <a:endParaRPr lang="en-US" sz="2400">
              <a:cs typeface="Gill Sans MT"/>
            </a:endParaRPr>
          </a:p>
          <a:p>
            <a:pPr marL="788670" indent="-228600">
              <a:lnSpc>
                <a:spcPct val="100000"/>
              </a:lnSpc>
              <a:spcBef>
                <a:spcPts val="495"/>
              </a:spcBef>
              <a:buClr>
                <a:srgbClr val="B71E42"/>
              </a:buClr>
              <a:buFont typeface="Arial"/>
              <a:buChar char="•"/>
              <a:tabLst>
                <a:tab pos="788670" algn="l"/>
              </a:tabLst>
            </a:pPr>
            <a:r>
              <a:rPr lang="en-US" sz="2400">
                <a:cs typeface="Gill Sans MT"/>
              </a:rPr>
              <a:t>Helpline</a:t>
            </a:r>
            <a:r>
              <a:rPr lang="en-US" sz="2400" spc="-10">
                <a:cs typeface="Gill Sans MT"/>
              </a:rPr>
              <a:t> </a:t>
            </a:r>
            <a:r>
              <a:rPr lang="en-US" sz="2400">
                <a:cs typeface="Gill Sans MT"/>
              </a:rPr>
              <a:t>operates</a:t>
            </a:r>
            <a:r>
              <a:rPr lang="en-US" sz="2400" spc="-20">
                <a:cs typeface="Gill Sans MT"/>
              </a:rPr>
              <a:t> </a:t>
            </a:r>
            <a:r>
              <a:rPr lang="en-US" sz="2400">
                <a:cs typeface="Gill Sans MT"/>
              </a:rPr>
              <a:t>Monday –</a:t>
            </a:r>
            <a:r>
              <a:rPr lang="en-US" sz="2400" spc="15">
                <a:cs typeface="Gill Sans MT"/>
              </a:rPr>
              <a:t> </a:t>
            </a:r>
            <a:r>
              <a:rPr lang="en-US" sz="2400" spc="-30">
                <a:cs typeface="Gill Sans MT"/>
              </a:rPr>
              <a:t>Friday,</a:t>
            </a:r>
            <a:r>
              <a:rPr lang="en-US" sz="2400" spc="-170">
                <a:cs typeface="Gill Sans MT"/>
              </a:rPr>
              <a:t> </a:t>
            </a:r>
            <a:r>
              <a:rPr lang="en-US" sz="2400">
                <a:cs typeface="Gill Sans MT"/>
              </a:rPr>
              <a:t>7:45am –</a:t>
            </a:r>
            <a:r>
              <a:rPr lang="en-US" sz="2400" spc="15">
                <a:cs typeface="Gill Sans MT"/>
              </a:rPr>
              <a:t> </a:t>
            </a:r>
            <a:r>
              <a:rPr lang="en-US" sz="2400" spc="-10">
                <a:cs typeface="Gill Sans MT"/>
              </a:rPr>
              <a:t>4:30pm</a:t>
            </a:r>
            <a:endParaRPr lang="en-US" sz="2400">
              <a:cs typeface="Gill Sans MT"/>
            </a:endParaRPr>
          </a:p>
          <a:p>
            <a:endParaRPr lang="en-US"/>
          </a:p>
        </p:txBody>
      </p:sp>
    </p:spTree>
    <p:extLst>
      <p:ext uri="{BB962C8B-B14F-4D97-AF65-F5344CB8AC3E}">
        <p14:creationId xmlns:p14="http://schemas.microsoft.com/office/powerpoint/2010/main" val="981648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2750-CC6E-4E14-88BC-B617C73A5505}"/>
              </a:ext>
            </a:extLst>
          </p:cNvPr>
          <p:cNvSpPr>
            <a:spLocks noGrp="1"/>
          </p:cNvSpPr>
          <p:nvPr>
            <p:ph type="title"/>
          </p:nvPr>
        </p:nvSpPr>
        <p:spPr/>
        <p:txBody>
          <a:bodyPr/>
          <a:lstStyle/>
          <a:p>
            <a:r>
              <a:rPr lang="en-US"/>
              <a:t>ADULT PROTECTIVE SERVICES:  INVESTIGATIONS OF ALLEGED ABUSE OR NEGLECT</a:t>
            </a:r>
          </a:p>
        </p:txBody>
      </p:sp>
      <p:sp>
        <p:nvSpPr>
          <p:cNvPr id="3" name="Content Placeholder 2">
            <a:extLst>
              <a:ext uri="{FF2B5EF4-FFF2-40B4-BE49-F238E27FC236}">
                <a16:creationId xmlns:a16="http://schemas.microsoft.com/office/drawing/2014/main" id="{236E7351-453A-4357-B136-080591CF6E29}"/>
              </a:ext>
            </a:extLst>
          </p:cNvPr>
          <p:cNvSpPr>
            <a:spLocks noGrp="1"/>
          </p:cNvSpPr>
          <p:nvPr>
            <p:ph idx="1"/>
          </p:nvPr>
        </p:nvSpPr>
        <p:spPr/>
        <p:txBody>
          <a:bodyPr>
            <a:normAutofit/>
          </a:bodyPr>
          <a:lstStyle/>
          <a:p>
            <a:r>
              <a:rPr lang="en-US"/>
              <a:t>Types of abuse which may be investigated based on statute:  physical, sexual, financial, emotional, self-neglect, caregiver neglect</a:t>
            </a:r>
          </a:p>
          <a:p>
            <a:r>
              <a:rPr lang="en-US"/>
              <a:t>Working with APS is voluntary. Some investigations may result in identifying a need for guardianship to ensure the person’s health and safety</a:t>
            </a:r>
          </a:p>
          <a:p>
            <a:r>
              <a:rPr lang="en-US"/>
              <a:t>2023 Reports Investigated:</a:t>
            </a:r>
          </a:p>
          <a:p>
            <a:pPr lvl="1"/>
            <a:r>
              <a:rPr lang="en-US"/>
              <a:t>470 involving persons 60+</a:t>
            </a:r>
          </a:p>
          <a:p>
            <a:pPr lvl="1"/>
            <a:r>
              <a:rPr lang="en-US"/>
              <a:t>90 involving adults at risk</a:t>
            </a:r>
          </a:p>
          <a:p>
            <a:endParaRPr lang="en-US"/>
          </a:p>
        </p:txBody>
      </p:sp>
    </p:spTree>
    <p:extLst>
      <p:ext uri="{BB962C8B-B14F-4D97-AF65-F5344CB8AC3E}">
        <p14:creationId xmlns:p14="http://schemas.microsoft.com/office/powerpoint/2010/main" val="1847872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A6A3-B552-400C-ACF5-B73FD01ADB02}"/>
              </a:ext>
            </a:extLst>
          </p:cNvPr>
          <p:cNvSpPr>
            <a:spLocks noGrp="1"/>
          </p:cNvSpPr>
          <p:nvPr>
            <p:ph type="title"/>
          </p:nvPr>
        </p:nvSpPr>
        <p:spPr/>
        <p:txBody>
          <a:bodyPr/>
          <a:lstStyle/>
          <a:p>
            <a:r>
              <a:rPr lang="en-US"/>
              <a:t>Adult protective services:  Victim advocate programs</a:t>
            </a:r>
          </a:p>
        </p:txBody>
      </p:sp>
      <p:sp>
        <p:nvSpPr>
          <p:cNvPr id="3" name="Content Placeholder 2">
            <a:extLst>
              <a:ext uri="{FF2B5EF4-FFF2-40B4-BE49-F238E27FC236}">
                <a16:creationId xmlns:a16="http://schemas.microsoft.com/office/drawing/2014/main" id="{949DD73D-916C-44B8-A088-4196732E7EFB}"/>
              </a:ext>
            </a:extLst>
          </p:cNvPr>
          <p:cNvSpPr>
            <a:spLocks noGrp="1"/>
          </p:cNvSpPr>
          <p:nvPr>
            <p:ph idx="1"/>
          </p:nvPr>
        </p:nvSpPr>
        <p:spPr/>
        <p:txBody>
          <a:bodyPr>
            <a:normAutofit lnSpcReduction="10000"/>
          </a:bodyPr>
          <a:lstStyle/>
          <a:p>
            <a:r>
              <a:rPr lang="en-US"/>
              <a:t>Senior Victim Advocate:  supports victims of crime or alleged crimes who are 60+ years old</a:t>
            </a:r>
          </a:p>
          <a:p>
            <a:r>
              <a:rPr lang="en-US"/>
              <a:t>IDD Victim Advocate:  supports victims of crime of alleged crimes who are 18+years old with IDD</a:t>
            </a:r>
          </a:p>
          <a:p>
            <a:r>
              <a:rPr lang="en-US"/>
              <a:t>Assist victims in understanding/navigating the court system</a:t>
            </a:r>
          </a:p>
          <a:p>
            <a:r>
              <a:rPr lang="en-US"/>
              <a:t>Advocate on behalf of victims with law enforcement</a:t>
            </a:r>
          </a:p>
          <a:p>
            <a:r>
              <a:rPr lang="en-US"/>
              <a:t>Connect victims to resources/services</a:t>
            </a:r>
          </a:p>
        </p:txBody>
      </p:sp>
    </p:spTree>
    <p:extLst>
      <p:ext uri="{BB962C8B-B14F-4D97-AF65-F5344CB8AC3E}">
        <p14:creationId xmlns:p14="http://schemas.microsoft.com/office/powerpoint/2010/main" val="200149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CCD6-5AE1-44DA-864F-BEE1C1893001}"/>
              </a:ext>
            </a:extLst>
          </p:cNvPr>
          <p:cNvSpPr>
            <a:spLocks noGrp="1"/>
          </p:cNvSpPr>
          <p:nvPr>
            <p:ph type="title"/>
          </p:nvPr>
        </p:nvSpPr>
        <p:spPr/>
        <p:txBody>
          <a:bodyPr/>
          <a:lstStyle/>
          <a:p>
            <a:r>
              <a:rPr lang="en-US"/>
              <a:t>Adult protective services:  guardianship &amp; protective placement</a:t>
            </a:r>
          </a:p>
        </p:txBody>
      </p:sp>
      <p:sp>
        <p:nvSpPr>
          <p:cNvPr id="3" name="Content Placeholder 2">
            <a:extLst>
              <a:ext uri="{FF2B5EF4-FFF2-40B4-BE49-F238E27FC236}">
                <a16:creationId xmlns:a16="http://schemas.microsoft.com/office/drawing/2014/main" id="{E769765F-CF5C-4E48-BEB5-859455A3BB69}"/>
              </a:ext>
            </a:extLst>
          </p:cNvPr>
          <p:cNvSpPr>
            <a:spLocks noGrp="1"/>
          </p:cNvSpPr>
          <p:nvPr>
            <p:ph idx="1"/>
          </p:nvPr>
        </p:nvSpPr>
        <p:spPr/>
        <p:txBody>
          <a:bodyPr/>
          <a:lstStyle/>
          <a:p>
            <a:r>
              <a:rPr lang="en-US"/>
              <a:t>County petitions for guardianship on behalf of individuals on long term care programs or without other financial resources to do so</a:t>
            </a:r>
          </a:p>
          <a:p>
            <a:pPr lvl="1"/>
            <a:r>
              <a:rPr lang="en-US"/>
              <a:t>Physician confirms impairment is permanent and will not improve with medications</a:t>
            </a:r>
          </a:p>
          <a:p>
            <a:pPr lvl="1"/>
            <a:r>
              <a:rPr lang="en-US"/>
              <a:t>Any other legal decision making tools have been exhausted</a:t>
            </a:r>
          </a:p>
          <a:p>
            <a:pPr lvl="1"/>
            <a:r>
              <a:rPr lang="en-US"/>
              <a:t>Guardian identified</a:t>
            </a:r>
          </a:p>
          <a:p>
            <a:pPr marL="228600" lvl="1">
              <a:spcBef>
                <a:spcPts val="1000"/>
              </a:spcBef>
            </a:pPr>
            <a:r>
              <a:rPr lang="en-US" sz="2400"/>
              <a:t>Petition for Protective Placement </a:t>
            </a:r>
          </a:p>
          <a:p>
            <a:pPr marL="228600" lvl="1">
              <a:spcBef>
                <a:spcPts val="1000"/>
              </a:spcBef>
            </a:pPr>
            <a:r>
              <a:rPr lang="en-US" sz="2400"/>
              <a:t>Court Ordered Comprehensive Evaluations for other guardianship petitioners</a:t>
            </a:r>
          </a:p>
          <a:p>
            <a:pPr marL="457200" lvl="1" indent="0">
              <a:buNone/>
            </a:pPr>
            <a:endParaRPr lang="en-US"/>
          </a:p>
        </p:txBody>
      </p:sp>
    </p:spTree>
    <p:extLst>
      <p:ext uri="{BB962C8B-B14F-4D97-AF65-F5344CB8AC3E}">
        <p14:creationId xmlns:p14="http://schemas.microsoft.com/office/powerpoint/2010/main" val="217280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1740-6058-4619-993F-F82B5FCE6011}"/>
              </a:ext>
            </a:extLst>
          </p:cNvPr>
          <p:cNvSpPr>
            <a:spLocks noGrp="1"/>
          </p:cNvSpPr>
          <p:nvPr>
            <p:ph type="title"/>
          </p:nvPr>
        </p:nvSpPr>
        <p:spPr/>
        <p:txBody>
          <a:bodyPr/>
          <a:lstStyle/>
          <a:p>
            <a:r>
              <a:rPr lang="en-US"/>
              <a:t>Adult protective services:  dementia behavioral support program</a:t>
            </a:r>
          </a:p>
        </p:txBody>
      </p:sp>
      <p:sp>
        <p:nvSpPr>
          <p:cNvPr id="3" name="Content Placeholder 2">
            <a:extLst>
              <a:ext uri="{FF2B5EF4-FFF2-40B4-BE49-F238E27FC236}">
                <a16:creationId xmlns:a16="http://schemas.microsoft.com/office/drawing/2014/main" id="{93E022E3-CD72-4131-82A3-E4BBCC07F2F7}"/>
              </a:ext>
            </a:extLst>
          </p:cNvPr>
          <p:cNvSpPr>
            <a:spLocks noGrp="1"/>
          </p:cNvSpPr>
          <p:nvPr>
            <p:ph idx="1"/>
          </p:nvPr>
        </p:nvSpPr>
        <p:spPr/>
        <p:txBody>
          <a:bodyPr>
            <a:normAutofit fontScale="85000" lnSpcReduction="20000"/>
          </a:bodyPr>
          <a:lstStyle/>
          <a:p>
            <a:pPr marL="0" marR="0">
              <a:lnSpc>
                <a:spcPct val="115000"/>
              </a:lnSpc>
              <a:spcBef>
                <a:spcPts val="0"/>
              </a:spcBef>
              <a:spcAft>
                <a:spcPts val="1000"/>
              </a:spcAft>
            </a:pPr>
            <a:r>
              <a:rPr lang="en-US"/>
              <a:t>Expressing physically aggressive behaviors which result in injury to themselves or others</a:t>
            </a:r>
          </a:p>
          <a:p>
            <a:pPr marL="342900" marR="0" lvl="0" indent="-342900">
              <a:lnSpc>
                <a:spcPct val="115000"/>
              </a:lnSpc>
              <a:spcBef>
                <a:spcPts val="0"/>
              </a:spcBef>
              <a:spcAft>
                <a:spcPts val="0"/>
              </a:spcAft>
              <a:buFont typeface="Symbol" panose="05050102010706020507" pitchFamily="18" charset="2"/>
              <a:buChar char=""/>
            </a:pPr>
            <a:r>
              <a:rPr lang="en-US"/>
              <a:t>Having been admitted to an Institute of Mental Disease (IMD) or other psychiatric hospital or Dementia Behavioral Stabilization setting due to dysregulation and/or physically-aggressive behaviors resulting in injury to themselves or others;</a:t>
            </a:r>
          </a:p>
          <a:p>
            <a:pPr marL="342900" marR="0" lvl="0" indent="-342900">
              <a:lnSpc>
                <a:spcPct val="115000"/>
              </a:lnSpc>
              <a:spcBef>
                <a:spcPts val="0"/>
              </a:spcBef>
              <a:spcAft>
                <a:spcPts val="0"/>
              </a:spcAft>
              <a:buFont typeface="Symbol" panose="05050102010706020507" pitchFamily="18" charset="2"/>
              <a:buChar char=""/>
            </a:pPr>
            <a:r>
              <a:rPr lang="en-US"/>
              <a:t>Indication that the level of behavioral expressions is putting them at risk of hospitalization to address specific behavioral needs;</a:t>
            </a:r>
          </a:p>
          <a:p>
            <a:pPr marL="342900" marR="0" lvl="0" indent="-342900">
              <a:lnSpc>
                <a:spcPct val="115000"/>
              </a:lnSpc>
              <a:spcBef>
                <a:spcPts val="0"/>
              </a:spcBef>
              <a:spcAft>
                <a:spcPts val="0"/>
              </a:spcAft>
              <a:buFont typeface="Symbol" panose="05050102010706020507" pitchFamily="18" charset="2"/>
              <a:buChar char=""/>
            </a:pPr>
            <a:r>
              <a:rPr lang="en-US"/>
              <a:t>Indication that they are at risk of losing their housing/placement due to behavioral expressions; </a:t>
            </a:r>
          </a:p>
          <a:p>
            <a:pPr marL="342900" marR="0" lvl="0" indent="-342900">
              <a:lnSpc>
                <a:spcPct val="115000"/>
              </a:lnSpc>
              <a:spcBef>
                <a:spcPts val="0"/>
              </a:spcBef>
              <a:spcAft>
                <a:spcPts val="0"/>
              </a:spcAft>
              <a:buFont typeface="Symbol" panose="05050102010706020507" pitchFamily="18" charset="2"/>
              <a:buChar char=""/>
            </a:pPr>
            <a:r>
              <a:rPr lang="en-US"/>
              <a:t>Having received a 30-day notice of eviction due to their behavioral expressions; and</a:t>
            </a:r>
          </a:p>
          <a:p>
            <a:pPr marL="342900" marR="0" lvl="0" indent="-342900">
              <a:lnSpc>
                <a:spcPct val="115000"/>
              </a:lnSpc>
              <a:spcBef>
                <a:spcPts val="0"/>
              </a:spcBef>
              <a:spcAft>
                <a:spcPts val="1000"/>
              </a:spcAft>
              <a:buFont typeface="Symbol" panose="05050102010706020507" pitchFamily="18" charset="2"/>
              <a:buChar char=""/>
            </a:pPr>
            <a:r>
              <a:rPr lang="en-US"/>
              <a:t>Involvement with law enforcement because of behavioral expressions that put them or others at risk.</a:t>
            </a:r>
          </a:p>
          <a:p>
            <a:pPr marL="0" indent="0">
              <a:buNone/>
            </a:pPr>
            <a:endParaRPr lang="en-US"/>
          </a:p>
        </p:txBody>
      </p:sp>
    </p:spTree>
    <p:extLst>
      <p:ext uri="{BB962C8B-B14F-4D97-AF65-F5344CB8AC3E}">
        <p14:creationId xmlns:p14="http://schemas.microsoft.com/office/powerpoint/2010/main" val="37890047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2_Office Theme">
  <a:themeElements>
    <a:clrScheme name="Dane CSC">
      <a:dk1>
        <a:srgbClr val="1D4E89"/>
      </a:dk1>
      <a:lt1>
        <a:sysClr val="window" lastClr="FFFFFF"/>
      </a:lt1>
      <a:dk2>
        <a:srgbClr val="696464"/>
      </a:dk2>
      <a:lt2>
        <a:srgbClr val="E9E5DC"/>
      </a:lt2>
      <a:accent1>
        <a:srgbClr val="D34817"/>
      </a:accent1>
      <a:accent2>
        <a:srgbClr val="C00000"/>
      </a:accent2>
      <a:accent3>
        <a:srgbClr val="1D4E89"/>
      </a:accent3>
      <a:accent4>
        <a:srgbClr val="956251"/>
      </a:accent4>
      <a:accent5>
        <a:srgbClr val="918485"/>
      </a:accent5>
      <a:accent6>
        <a:srgbClr val="855D5D"/>
      </a:accent6>
      <a:hlink>
        <a:srgbClr val="1D4E89"/>
      </a:hlink>
      <a:folHlink>
        <a:srgbClr val="1D4E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5.xml><?xml version="1.0" encoding="utf-8"?>
<a:theme xmlns:a="http://schemas.openxmlformats.org/drawingml/2006/main" name="Office Theme">
  <a:themeElements>
    <a:clrScheme name="COM">
      <a:dk1>
        <a:srgbClr val="222222"/>
      </a:dk1>
      <a:lt1>
        <a:sysClr val="window" lastClr="FFFFFF"/>
      </a:lt1>
      <a:dk2>
        <a:srgbClr val="065D8C"/>
      </a:dk2>
      <a:lt2>
        <a:srgbClr val="F5F5F5"/>
      </a:lt2>
      <a:accent1>
        <a:srgbClr val="03626B"/>
      </a:accent1>
      <a:accent2>
        <a:srgbClr val="D05319"/>
      </a:accent2>
      <a:accent3>
        <a:srgbClr val="84036C"/>
      </a:accent3>
      <a:accent4>
        <a:srgbClr val="ECA120"/>
      </a:accent4>
      <a:accent5>
        <a:srgbClr val="AC1D2C"/>
      </a:accent5>
      <a:accent6>
        <a:srgbClr val="00662F"/>
      </a:accent6>
      <a:hlink>
        <a:srgbClr val="065D8C"/>
      </a:hlink>
      <a:folHlink>
        <a:srgbClr val="8403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828C8F28-D0CA-498D-A25E-BF93A86EE9F3}" vid="{F69279C2-6653-4870-9B39-C5859BC36B8E}"/>
    </a:ext>
  </a:extLst>
</a:theme>
</file>

<file path=ppt/theme/theme6.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3BC7E9B5CA7144A1BBF85FCEDB2529" ma:contentTypeVersion="13" ma:contentTypeDescription="Create a new document." ma:contentTypeScope="" ma:versionID="b68d46ea84713cb349862a51a4d4ce91">
  <xsd:schema xmlns:xsd="http://www.w3.org/2001/XMLSchema" xmlns:xs="http://www.w3.org/2001/XMLSchema" xmlns:p="http://schemas.microsoft.com/office/2006/metadata/properties" xmlns:ns2="bfc2c4c8-adf5-4aa4-8228-c9e7f275c420" xmlns:ns3="75b3c625-cdeb-4033-b8c7-6de0fe1423a0" targetNamespace="http://schemas.microsoft.com/office/2006/metadata/properties" ma:root="true" ma:fieldsID="2d932a191d032ba4912d20c54dcd23d0" ns2:_="" ns3:_="">
    <xsd:import namespace="bfc2c4c8-adf5-4aa4-8228-c9e7f275c420"/>
    <xsd:import namespace="75b3c625-cdeb-4033-b8c7-6de0fe1423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c2c4c8-adf5-4aa4-8228-c9e7f275c4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44e949-8ee3-4b39-895c-07c1e755efea"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b3c625-cdeb-4033-b8c7-6de0fe1423a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097cb48-0eaf-4bef-a129-7ef40389b95f}" ma:internalName="TaxCatchAll" ma:showField="CatchAllData" ma:web="75b3c625-cdeb-4033-b8c7-6de0fe1423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fc2c4c8-adf5-4aa4-8228-c9e7f275c420">
      <Terms xmlns="http://schemas.microsoft.com/office/infopath/2007/PartnerControls"/>
    </lcf76f155ced4ddcb4097134ff3c332f>
    <TaxCatchAll xmlns="75b3c625-cdeb-4033-b8c7-6de0fe1423a0" xsi:nil="true"/>
  </documentManagement>
</p:properties>
</file>

<file path=customXml/itemProps1.xml><?xml version="1.0" encoding="utf-8"?>
<ds:datastoreItem xmlns:ds="http://schemas.openxmlformats.org/officeDocument/2006/customXml" ds:itemID="{4F02C644-E243-4BFE-831F-19FDF46BD85A}"/>
</file>

<file path=customXml/itemProps2.xml><?xml version="1.0" encoding="utf-8"?>
<ds:datastoreItem xmlns:ds="http://schemas.openxmlformats.org/officeDocument/2006/customXml" ds:itemID="{A7E27B4C-3650-44A2-A3E1-B2790C7FFEC5}"/>
</file>

<file path=customXml/itemProps3.xml><?xml version="1.0" encoding="utf-8"?>
<ds:datastoreItem xmlns:ds="http://schemas.openxmlformats.org/officeDocument/2006/customXml" ds:itemID="{9582D68E-683E-4FF9-BDD5-EBA106E4BF94}"/>
</file>

<file path=docProps/app.xml><?xml version="1.0" encoding="utf-8"?>
<Properties xmlns="http://schemas.openxmlformats.org/officeDocument/2006/extended-properties" xmlns:vt="http://schemas.openxmlformats.org/officeDocument/2006/docPropsVTypes">
  <Template>TM10001114[[fn=Gallery]]</Template>
  <Application>Microsoft Office PowerPoint</Application>
  <PresentationFormat>Widescreen</PresentationFormat>
  <Slides>37</Slides>
  <Notes>20</Notes>
  <HiddenSlides>0</HiddenSlide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Ion Boardroom</vt:lpstr>
      <vt:lpstr>3_Office Theme</vt:lpstr>
      <vt:lpstr>Ion</vt:lpstr>
      <vt:lpstr>2_Office Theme</vt:lpstr>
      <vt:lpstr>Office Theme</vt:lpstr>
      <vt:lpstr>Circuit</vt:lpstr>
      <vt:lpstr>Panel Discussion: “Who Do You Call and What Happens”</vt:lpstr>
      <vt:lpstr>Adult protective services  </vt:lpstr>
      <vt:lpstr>ADULT PROTECTIVE SERVICES </vt:lpstr>
      <vt:lpstr>Adult protective services:  statutes</vt:lpstr>
      <vt:lpstr>Adult protective services helpline: 608-261-9933</vt:lpstr>
      <vt:lpstr>ADULT PROTECTIVE SERVICES:  INVESTIGATIONS OF ALLEGED ABUSE OR NEGLECT</vt:lpstr>
      <vt:lpstr>Adult protective services:  Victim advocate programs</vt:lpstr>
      <vt:lpstr>Adult protective services:  guardianship &amp; protective placement</vt:lpstr>
      <vt:lpstr>Adult protective services:  dementia behavioral support program</vt:lpstr>
      <vt:lpstr>Adult protective services: contacts</vt:lpstr>
      <vt:lpstr>Dane County Sheriff’s Office Mental Health Team</vt:lpstr>
      <vt:lpstr>PowerPoint Presentation</vt:lpstr>
      <vt:lpstr>PowerPoint Presentation</vt:lpstr>
      <vt:lpstr>Composition of MPD’s Mental Health Unit (MHU)</vt:lpstr>
      <vt:lpstr>Police Respond Because…</vt:lpstr>
      <vt:lpstr>During a Crisis: Different Responses</vt:lpstr>
      <vt:lpstr>During a Crisis: Info to provide to 911</vt:lpstr>
      <vt:lpstr>Before/After a Crisis: What MHU can do</vt:lpstr>
      <vt:lpstr>Components of Safety/Response Plans</vt:lpstr>
      <vt:lpstr>       Our Contact Info:</vt:lpstr>
      <vt:lpstr>Community Alternative Response Emergency Services (CARES)</vt:lpstr>
      <vt:lpstr>Alternative Response to 911 Calls</vt:lpstr>
      <vt:lpstr>CARES Operations</vt:lpstr>
      <vt:lpstr>Dispositions</vt:lpstr>
      <vt:lpstr>CARES Contacts  </vt:lpstr>
      <vt:lpstr>Crisis Unit 608-280-2600 </vt:lpstr>
      <vt:lpstr> Who Do You Call?  Pro-active Emergency Response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Resources</vt:lpstr>
    </vt:vector>
  </TitlesOfParts>
  <Company>Dane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protective services</dc:title>
  <dc:creator>Freeman, Beth</dc:creator>
  <cp:revision>2</cp:revision>
  <dcterms:created xsi:type="dcterms:W3CDTF">2024-01-15T03:58:33Z</dcterms:created>
  <dcterms:modified xsi:type="dcterms:W3CDTF">2026-04-01T14:21:27Z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0x010100EC3BC7E9B5CA7144A1BBF85FCEDB2529</vt:lpwstr>
  </property>
</Properties>
</file>