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8" r:id="rId7"/>
    <p:sldId id="269" r:id="rId8"/>
    <p:sldId id="262" r:id="rId9"/>
    <p:sldId id="263" r:id="rId10"/>
    <p:sldId id="264" r:id="rId11"/>
    <p:sldId id="265" r:id="rId12"/>
    <p:sldId id="266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6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anecountyhumanservices.org/Collaborative-Stabilization-Coalition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KDrea@brightonhospice.com" TargetMode="External"/><Relationship Id="rId7" Type="http://schemas.openxmlformats.org/officeDocument/2006/relationships/hyperlink" Target="mailto:AWipperfurth@uwhealth.org" TargetMode="External"/><Relationship Id="rId2" Type="http://schemas.openxmlformats.org/officeDocument/2006/relationships/hyperlink" Target="mailto:abraus@medicine.wisc.edu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mailto:Radloff.angela@danecounty.gov" TargetMode="External"/><Relationship Id="rId5" Type="http://schemas.openxmlformats.org/officeDocument/2006/relationships/hyperlink" Target="mailto:hmusombwa@brookdale.com" TargetMode="External"/><Relationship Id="rId4" Type="http://schemas.openxmlformats.org/officeDocument/2006/relationships/hyperlink" Target="mailto:angie@truenorthpatientadvocates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29E0B-CEBC-459A-9EAF-DEF77230FE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300" dirty="0"/>
              <a:t>Planning a Successful Transition:  Tools &amp; Tips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76E28-763C-41A0-8148-417325CDA6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2796294"/>
            <a:ext cx="8689976" cy="256032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dr. </a:t>
            </a:r>
            <a:r>
              <a:rPr lang="en-US" dirty="0" err="1"/>
              <a:t>ann</a:t>
            </a:r>
            <a:r>
              <a:rPr lang="en-US" dirty="0"/>
              <a:t> </a:t>
            </a:r>
            <a:r>
              <a:rPr lang="en-US" dirty="0" err="1"/>
              <a:t>brauS</a:t>
            </a:r>
            <a:r>
              <a:rPr lang="en-US" dirty="0"/>
              <a:t>, md, </a:t>
            </a:r>
            <a:r>
              <a:rPr lang="en-US" dirty="0" err="1"/>
              <a:t>uw</a:t>
            </a:r>
            <a:r>
              <a:rPr lang="en-US" dirty="0"/>
              <a:t> health division of geriatrics;  </a:t>
            </a:r>
          </a:p>
          <a:p>
            <a:r>
              <a:rPr lang="en-US" dirty="0" err="1"/>
              <a:t>katie</a:t>
            </a:r>
            <a:r>
              <a:rPr lang="en-US" dirty="0"/>
              <a:t> </a:t>
            </a:r>
            <a:r>
              <a:rPr lang="en-US" dirty="0" err="1"/>
              <a:t>drea</a:t>
            </a:r>
            <a:r>
              <a:rPr lang="en-US" dirty="0"/>
              <a:t>, </a:t>
            </a:r>
            <a:r>
              <a:rPr lang="en-US" dirty="0" err="1"/>
              <a:t>brighton</a:t>
            </a:r>
            <a:r>
              <a:rPr lang="en-US" dirty="0"/>
              <a:t> hospice;  </a:t>
            </a:r>
          </a:p>
          <a:p>
            <a:r>
              <a:rPr lang="en-US" dirty="0"/>
              <a:t>Dr. Angie Ingraham, MD, True north patient advocates; </a:t>
            </a:r>
          </a:p>
          <a:p>
            <a:r>
              <a:rPr lang="en-US" dirty="0"/>
              <a:t>Heidi </a:t>
            </a:r>
            <a:r>
              <a:rPr lang="en-US" dirty="0" err="1"/>
              <a:t>meyer</a:t>
            </a:r>
            <a:r>
              <a:rPr lang="en-US" dirty="0"/>
              <a:t>, </a:t>
            </a:r>
            <a:r>
              <a:rPr lang="en-US" dirty="0" err="1"/>
              <a:t>brookdale</a:t>
            </a:r>
            <a:r>
              <a:rPr lang="en-US" dirty="0"/>
              <a:t> </a:t>
            </a:r>
            <a:r>
              <a:rPr lang="en-US" dirty="0" err="1"/>
              <a:t>madison</a:t>
            </a:r>
            <a:r>
              <a:rPr lang="en-US" dirty="0"/>
              <a:t> west </a:t>
            </a:r>
          </a:p>
          <a:p>
            <a:r>
              <a:rPr lang="en-US" dirty="0"/>
              <a:t>Angela Radloff, Disability Services, Dane County Human Services</a:t>
            </a:r>
          </a:p>
          <a:p>
            <a:r>
              <a:rPr lang="en-US" dirty="0" err="1"/>
              <a:t>andrea</a:t>
            </a:r>
            <a:r>
              <a:rPr lang="en-US" dirty="0"/>
              <a:t> </a:t>
            </a:r>
            <a:r>
              <a:rPr lang="en-US" dirty="0" err="1"/>
              <a:t>wipperfurth</a:t>
            </a:r>
            <a:r>
              <a:rPr lang="en-US" dirty="0"/>
              <a:t>, </a:t>
            </a:r>
            <a:r>
              <a:rPr lang="en-US" dirty="0" err="1"/>
              <a:t>mba</a:t>
            </a:r>
            <a:r>
              <a:rPr lang="en-US" dirty="0"/>
              <a:t>, </a:t>
            </a:r>
            <a:r>
              <a:rPr lang="en-US" dirty="0" err="1"/>
              <a:t>rn</a:t>
            </a:r>
            <a:r>
              <a:rPr lang="en-US" dirty="0"/>
              <a:t>, UW health Care continuum</a:t>
            </a:r>
          </a:p>
        </p:txBody>
      </p:sp>
    </p:spTree>
    <p:extLst>
      <p:ext uri="{BB962C8B-B14F-4D97-AF65-F5344CB8AC3E}">
        <p14:creationId xmlns:p14="http://schemas.microsoft.com/office/powerpoint/2010/main" val="491816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7F628-59BB-413C-BB61-4D8E19456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56900"/>
          </a:xfrm>
        </p:spPr>
        <p:txBody>
          <a:bodyPr/>
          <a:lstStyle/>
          <a:p>
            <a:r>
              <a:rPr lang="en-US" dirty="0"/>
              <a:t>Janice,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E9C81-A6DE-4CBB-A57C-C715416D579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76574"/>
            <a:ext cx="5106026" cy="371462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Fall at home – unable to get up or call for help, found by friend</a:t>
            </a:r>
          </a:p>
          <a:p>
            <a:r>
              <a:rPr lang="en-US" dirty="0"/>
              <a:t>Hospitalized for several days, then to a nursing home for rehab</a:t>
            </a:r>
          </a:p>
          <a:p>
            <a:r>
              <a:rPr lang="en-US" dirty="0"/>
              <a:t>Doesn’t recall hospital stay</a:t>
            </a:r>
          </a:p>
          <a:p>
            <a:r>
              <a:rPr lang="en-US" dirty="0"/>
              <a:t>Difficulty following complex tasks – Rx directions, how to make a cup of tea, read an analog clock</a:t>
            </a:r>
          </a:p>
          <a:p>
            <a:r>
              <a:rPr lang="en-US" dirty="0"/>
              <a:t>More confused in evenings, irritable (change in behaviors are becoming concerning – swinging at staff, verbally aggressive)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8E4C37-DFB4-4A5E-91FA-38104D4CC01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72200" y="2029378"/>
            <a:ext cx="5105400" cy="3761821"/>
          </a:xfrm>
        </p:spPr>
        <p:txBody>
          <a:bodyPr>
            <a:normAutofit/>
          </a:bodyPr>
          <a:lstStyle/>
          <a:p>
            <a:r>
              <a:rPr lang="en-US" dirty="0"/>
              <a:t>discharge planning has started</a:t>
            </a:r>
          </a:p>
          <a:p>
            <a:r>
              <a:rPr lang="en-US" dirty="0"/>
              <a:t>HCPOA Agent, friends and medical team involved in planning</a:t>
            </a:r>
          </a:p>
          <a:p>
            <a:r>
              <a:rPr lang="en-US" dirty="0"/>
              <a:t>Wants to go home asap, does not want to live anywhere other than her apartment – </a:t>
            </a:r>
            <a:r>
              <a:rPr lang="en-US" dirty="0" err="1"/>
              <a:t>hcpoa</a:t>
            </a:r>
            <a:r>
              <a:rPr lang="en-US" dirty="0"/>
              <a:t> agent in agreement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893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21FC6-935A-4CAF-9E97-DA1231666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Janice :transition planning and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CBAA4-F527-42B6-8D17-B403978CBC9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What factors should be considered for Janice’s transition plan?</a:t>
            </a:r>
          </a:p>
          <a:p>
            <a:r>
              <a:rPr lang="en-US" dirty="0"/>
              <a:t>What would a “safe” discharge plan look like?</a:t>
            </a:r>
          </a:p>
          <a:p>
            <a:r>
              <a:rPr lang="en-US" dirty="0"/>
              <a:t>Who/what determines if the plan is “safe?”</a:t>
            </a:r>
          </a:p>
          <a:p>
            <a:r>
              <a:rPr lang="en-US" dirty="0"/>
              <a:t>What resources are available to support transition plan options?</a:t>
            </a:r>
          </a:p>
          <a:p>
            <a:r>
              <a:rPr lang="en-US" dirty="0"/>
              <a:t>What are the dangers or challenges involved in the identified transition options?</a:t>
            </a:r>
          </a:p>
          <a:p>
            <a:r>
              <a:rPr lang="en-US" dirty="0"/>
              <a:t>Who makes decisions about that plan and why?</a:t>
            </a:r>
          </a:p>
        </p:txBody>
      </p:sp>
    </p:spTree>
    <p:extLst>
      <p:ext uri="{BB962C8B-B14F-4D97-AF65-F5344CB8AC3E}">
        <p14:creationId xmlns:p14="http://schemas.microsoft.com/office/powerpoint/2010/main" val="2780804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2C012-4BC7-46A4-B529-BD7970F84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09994"/>
          </a:xfrm>
        </p:spPr>
        <p:txBody>
          <a:bodyPr/>
          <a:lstStyle/>
          <a:p>
            <a:r>
              <a:rPr lang="en-US" dirty="0"/>
              <a:t>Successful transition planning: </a:t>
            </a:r>
            <a:br>
              <a:rPr lang="en-US" dirty="0"/>
            </a:br>
            <a:r>
              <a:rPr lang="en-US" dirty="0"/>
              <a:t>takeaways &amp;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8B118-B29C-444A-B669-66F691F0F10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28512"/>
            <a:ext cx="10363826" cy="4062687"/>
          </a:xfrm>
        </p:spPr>
        <p:txBody>
          <a:bodyPr>
            <a:normAutofit fontScale="92500" lnSpcReduction="10000"/>
          </a:bodyPr>
          <a:lstStyle/>
          <a:p>
            <a:r>
              <a:rPr lang="en-US" sz="3200"/>
              <a:t>Takeaways: </a:t>
            </a:r>
            <a:r>
              <a:rPr lang="en-US" sz="3200" dirty="0"/>
              <a:t>discussion</a:t>
            </a:r>
          </a:p>
          <a:p>
            <a:r>
              <a:rPr lang="en-US" sz="3200" dirty="0"/>
              <a:t>Resources:</a:t>
            </a:r>
          </a:p>
          <a:p>
            <a:pPr lvl="1"/>
            <a:r>
              <a:rPr lang="en-US" sz="3200" dirty="0"/>
              <a:t>Collaborative Stabilization coalition best practice: Member/participant transfer between programs (</a:t>
            </a:r>
            <a:r>
              <a:rPr lang="en-US" sz="3200" dirty="0">
                <a:hlinkClick r:id="rId2"/>
              </a:rPr>
              <a:t>Collaborative Stabilization Coalition of Greater Dane County</a:t>
            </a:r>
            <a:r>
              <a:rPr lang="en-US" sz="3200" dirty="0"/>
              <a:t>)  </a:t>
            </a:r>
          </a:p>
          <a:p>
            <a:pPr lvl="1"/>
            <a:r>
              <a:rPr lang="en-US" sz="3200" dirty="0"/>
              <a:t>Dane county transitions of care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773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BE504-7544-4A61-86FA-F1E8FFAF3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33302"/>
          </a:xfrm>
        </p:spPr>
        <p:txBody>
          <a:bodyPr/>
          <a:lstStyle/>
          <a:p>
            <a:r>
              <a:rPr lang="en-US" dirty="0"/>
              <a:t>Panelist 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C494E-2818-4D1D-B1E4-4CBFC0B5F0E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34700"/>
            <a:ext cx="5106026" cy="41059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b="1" dirty="0"/>
              <a:t>Dr. Ann Braus, MD, CMD</a:t>
            </a:r>
          </a:p>
          <a:p>
            <a:pPr marL="0" indent="0">
              <a:buNone/>
            </a:pPr>
            <a:r>
              <a:rPr lang="en-US" sz="1600" dirty="0"/>
              <a:t>Clinical Associate professor, </a:t>
            </a:r>
            <a:r>
              <a:rPr lang="en-US" sz="1600" dirty="0" err="1"/>
              <a:t>uw</a:t>
            </a:r>
            <a:r>
              <a:rPr lang="en-US" sz="1600" dirty="0"/>
              <a:t> division geriatrics, medical director, capital lakes health center</a:t>
            </a:r>
          </a:p>
          <a:p>
            <a:pPr marL="0" indent="0">
              <a:buNone/>
            </a:pPr>
            <a:r>
              <a:rPr lang="en-US" sz="1600" dirty="0">
                <a:hlinkClick r:id="rId2"/>
              </a:rPr>
              <a:t>abraus@medicine.wisc.edu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b="1" dirty="0"/>
              <a:t>Katie Drea</a:t>
            </a:r>
          </a:p>
          <a:p>
            <a:pPr marL="0" indent="0">
              <a:buNone/>
            </a:pPr>
            <a:r>
              <a:rPr lang="en-US" sz="1600" dirty="0"/>
              <a:t>Brighton Hospice, Area Market Manager</a:t>
            </a:r>
          </a:p>
          <a:p>
            <a:pPr marL="0" indent="0">
              <a:buNone/>
            </a:pPr>
            <a:r>
              <a:rPr lang="en-US" sz="1600" dirty="0">
                <a:hlinkClick r:id="rId3"/>
              </a:rPr>
              <a:t>KDrea@brightonhospice.com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b="1" dirty="0"/>
              <a:t>Dr. Angie Ingraham, MD, MS, FACS, BCPA</a:t>
            </a:r>
          </a:p>
          <a:p>
            <a:pPr marL="0" indent="0">
              <a:buNone/>
            </a:pPr>
            <a:r>
              <a:rPr lang="en-US" sz="1600" dirty="0"/>
              <a:t>True North patient advocates, </a:t>
            </a:r>
            <a:r>
              <a:rPr lang="en-US" sz="1600" dirty="0" err="1"/>
              <a:t>llc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hlinkClick r:id="rId4"/>
              </a:rPr>
              <a:t>angie@truenorthpatientadvocates.com</a:t>
            </a:r>
            <a:r>
              <a:rPr lang="en-US" sz="1600" dirty="0"/>
              <a:t>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FFB47A-69BF-4702-B718-34ED8B581D4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72200" y="1834700"/>
            <a:ext cx="5105400" cy="3956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Heidi Meyer</a:t>
            </a:r>
          </a:p>
          <a:p>
            <a:pPr marL="0" indent="0">
              <a:buNone/>
            </a:pPr>
            <a:r>
              <a:rPr lang="en-US" sz="1600" dirty="0"/>
              <a:t>Brookdale Madison West, Sales Manager</a:t>
            </a:r>
          </a:p>
          <a:p>
            <a:pPr marL="0" indent="0">
              <a:buNone/>
            </a:pPr>
            <a:r>
              <a:rPr lang="en-US" sz="1600" dirty="0">
                <a:hlinkClick r:id="rId5"/>
              </a:rPr>
              <a:t>hmusombwa@brookdale.com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b="1" dirty="0"/>
              <a:t>Angela Radloff</a:t>
            </a:r>
          </a:p>
          <a:p>
            <a:pPr marL="0" indent="0">
              <a:buNone/>
            </a:pPr>
            <a:r>
              <a:rPr lang="en-US" sz="1600" dirty="0"/>
              <a:t>Manager, Disability Services, Dane County</a:t>
            </a:r>
          </a:p>
          <a:p>
            <a:pPr marL="0" indent="0">
              <a:buNone/>
            </a:pPr>
            <a:r>
              <a:rPr lang="en-US" sz="1600" dirty="0">
                <a:hlinkClick r:id="rId6"/>
              </a:rPr>
              <a:t>Radloff.angela@danecounty.gov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b="1" dirty="0"/>
              <a:t>Andrea Wipperfurth, </a:t>
            </a:r>
            <a:r>
              <a:rPr lang="en-US" sz="1600" b="1" dirty="0" err="1"/>
              <a:t>mba</a:t>
            </a:r>
            <a:r>
              <a:rPr lang="en-US" sz="1600" b="1" dirty="0"/>
              <a:t>, </a:t>
            </a:r>
            <a:r>
              <a:rPr lang="en-US" sz="1600" b="1" dirty="0" err="1"/>
              <a:t>rn</a:t>
            </a:r>
            <a:endParaRPr lang="en-US" sz="1600" b="1" dirty="0"/>
          </a:p>
          <a:p>
            <a:pPr marL="0" indent="0">
              <a:buNone/>
            </a:pPr>
            <a:r>
              <a:rPr lang="en-US" sz="1600" dirty="0"/>
              <a:t>Director, care continuum, </a:t>
            </a:r>
            <a:r>
              <a:rPr lang="en-US" sz="1600" dirty="0" err="1"/>
              <a:t>Uw</a:t>
            </a:r>
            <a:r>
              <a:rPr lang="en-US" sz="1600" dirty="0"/>
              <a:t> health</a:t>
            </a:r>
          </a:p>
          <a:p>
            <a:pPr marL="0" indent="0">
              <a:buNone/>
            </a:pPr>
            <a:r>
              <a:rPr lang="en-US" sz="1600" dirty="0">
                <a:hlinkClick r:id="rId7"/>
              </a:rPr>
              <a:t>AWipperfurth@uwhealth.org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3552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D6555-7A70-47E8-8D84-772727E75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Welcome, learning objectives and panelist 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5019D-6E0B-485A-8022-7169EB04678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76284"/>
            <a:ext cx="10363826" cy="4100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cap="none" dirty="0"/>
              <a:t>Welcome </a:t>
            </a:r>
          </a:p>
          <a:p>
            <a:pPr marL="0" indent="0">
              <a:buNone/>
            </a:pPr>
            <a:r>
              <a:rPr lang="en-US" sz="2400" cap="none" dirty="0"/>
              <a:t>Learning Objectives:</a:t>
            </a:r>
          </a:p>
          <a:p>
            <a:r>
              <a:rPr lang="en-US" cap="none" dirty="0"/>
              <a:t>Discuss the importance of transition and collaboration </a:t>
            </a:r>
          </a:p>
          <a:p>
            <a:r>
              <a:rPr lang="en-US" cap="none" dirty="0"/>
              <a:t>Discuss real life scenarios</a:t>
            </a:r>
          </a:p>
          <a:p>
            <a:r>
              <a:rPr lang="en-US" cap="none" dirty="0"/>
              <a:t>Open discussion with the group, answer questions</a:t>
            </a:r>
          </a:p>
          <a:p>
            <a:r>
              <a:rPr lang="en-US" cap="none" dirty="0"/>
              <a:t>Share resources</a:t>
            </a:r>
          </a:p>
          <a:p>
            <a:pPr marL="0" indent="0">
              <a:buNone/>
            </a:pPr>
            <a:r>
              <a:rPr lang="en-US" sz="2400" cap="none" dirty="0"/>
              <a:t>Panelist Introductions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60489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A714B-AE4D-4712-B63E-1F4D820E7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we talking about transitions?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55A80-0F7E-4E68-A6A9-EE7EF1041C6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62104" y="2214694"/>
            <a:ext cx="10363826" cy="342410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1800" cap="none" dirty="0">
                <a:latin typeface="Inter var"/>
                <a:cs typeface="Arial" panose="020B0604020202020204" pitchFamily="34" charset="0"/>
              </a:rPr>
              <a:t>A well managed transition reduces avoidable readmissions, stabilizes routines, and supports dignity of the person and caregiver sustainability.</a:t>
            </a:r>
          </a:p>
          <a:p>
            <a:pPr marL="0" indent="0">
              <a:buNone/>
            </a:pPr>
            <a:r>
              <a:rPr lang="en-US" sz="1800" b="1" cap="none" dirty="0">
                <a:latin typeface="Inter var"/>
                <a:cs typeface="Arial" panose="020B0604020202020204" pitchFamily="34" charset="0"/>
              </a:rPr>
              <a:t>S</a:t>
            </a:r>
            <a:r>
              <a:rPr lang="en-US" sz="1800" b="1" i="0" cap="none" dirty="0">
                <a:effectLst/>
                <a:latin typeface="Inter var"/>
                <a:cs typeface="Arial" panose="020B0604020202020204" pitchFamily="34" charset="0"/>
              </a:rPr>
              <a:t>afety &amp; Continuity:</a:t>
            </a:r>
            <a:r>
              <a:rPr lang="en-US" sz="1800" b="0" i="0" cap="none" dirty="0">
                <a:effectLst/>
                <a:latin typeface="Inter var"/>
                <a:cs typeface="Arial" panose="020B0604020202020204" pitchFamily="34" charset="0"/>
              </a:rPr>
              <a:t> medication, follow-up appointments, and home safety supports are aligned to one’s needs. </a:t>
            </a:r>
          </a:p>
          <a:p>
            <a:pPr marL="0" indent="0">
              <a:buNone/>
            </a:pPr>
            <a:r>
              <a:rPr lang="en-US" sz="1800" b="1" cap="none" dirty="0">
                <a:latin typeface="Inter var"/>
                <a:cs typeface="Arial" panose="020B0604020202020204" pitchFamily="34" charset="0"/>
              </a:rPr>
              <a:t>R</a:t>
            </a:r>
            <a:r>
              <a:rPr lang="en-US" sz="1800" b="1" i="0" cap="none" dirty="0">
                <a:effectLst/>
                <a:latin typeface="Inter var"/>
                <a:cs typeface="Arial" panose="020B0604020202020204" pitchFamily="34" charset="0"/>
              </a:rPr>
              <a:t>educes crisis-driven returns:</a:t>
            </a:r>
            <a:r>
              <a:rPr lang="en-US" sz="1800" b="0" i="0" cap="none" dirty="0">
                <a:effectLst/>
                <a:latin typeface="Inter var"/>
                <a:cs typeface="Arial" panose="020B0604020202020204" pitchFamily="34" charset="0"/>
              </a:rPr>
              <a:t> clear supports and/or plans to help prevent readmission.</a:t>
            </a:r>
          </a:p>
          <a:p>
            <a:pPr marL="0" indent="0">
              <a:buNone/>
            </a:pPr>
            <a:r>
              <a:rPr lang="en-US" sz="1800" b="1" cap="none" dirty="0">
                <a:latin typeface="Inter var"/>
                <a:cs typeface="Arial" panose="020B0604020202020204" pitchFamily="34" charset="0"/>
              </a:rPr>
              <a:t>P</a:t>
            </a:r>
            <a:r>
              <a:rPr lang="en-US" sz="1800" b="1" i="0" cap="none" dirty="0">
                <a:effectLst/>
                <a:latin typeface="Inter var"/>
                <a:cs typeface="Arial" panose="020B0604020202020204" pitchFamily="34" charset="0"/>
              </a:rPr>
              <a:t>erson-centered routines:</a:t>
            </a:r>
            <a:r>
              <a:rPr lang="en-US" sz="1800" b="0" i="0" cap="none" dirty="0">
                <a:effectLst/>
                <a:latin typeface="Inter var"/>
                <a:cs typeface="Arial" panose="020B0604020202020204" pitchFamily="34" charset="0"/>
              </a:rPr>
              <a:t> familiar environments and consistent schedules reduce distress and responsive behaviors.</a:t>
            </a:r>
          </a:p>
          <a:p>
            <a:pPr marL="0" indent="0">
              <a:buNone/>
            </a:pPr>
            <a:r>
              <a:rPr lang="en-US" sz="1800" b="1" cap="none" dirty="0">
                <a:latin typeface="Inter var"/>
                <a:cs typeface="Arial" panose="020B0604020202020204" pitchFamily="34" charset="0"/>
              </a:rPr>
              <a:t>C</a:t>
            </a:r>
            <a:r>
              <a:rPr lang="en-US" sz="1800" b="1" i="0" cap="none" dirty="0">
                <a:effectLst/>
                <a:latin typeface="Inter var"/>
                <a:cs typeface="Arial" panose="020B0604020202020204" pitchFamily="34" charset="0"/>
              </a:rPr>
              <a:t>aregiver preparedness:</a:t>
            </a:r>
            <a:r>
              <a:rPr lang="en-US" sz="1800" b="0" i="0" cap="none" dirty="0">
                <a:effectLst/>
                <a:latin typeface="Inter var"/>
                <a:cs typeface="Arial" panose="020B0604020202020204" pitchFamily="34" charset="0"/>
              </a:rPr>
              <a:t> families or staff need training or additional supports to help with success.  </a:t>
            </a:r>
          </a:p>
          <a:p>
            <a:pPr marL="0" indent="0">
              <a:buNone/>
            </a:pPr>
            <a:r>
              <a:rPr lang="en-US" sz="1800" b="1" i="0" cap="none" dirty="0">
                <a:effectLst/>
                <a:latin typeface="Inter var"/>
                <a:cs typeface="Arial" panose="020B0604020202020204" pitchFamily="34" charset="0"/>
              </a:rPr>
              <a:t>Service coordination</a:t>
            </a:r>
            <a:r>
              <a:rPr lang="en-US" sz="1800" b="0" i="0" cap="none" dirty="0">
                <a:effectLst/>
                <a:latin typeface="Inter var"/>
                <a:cs typeface="Arial" panose="020B0604020202020204" pitchFamily="34" charset="0"/>
              </a:rPr>
              <a:t>:  building a team and making connections to other resources.</a:t>
            </a:r>
          </a:p>
          <a:p>
            <a:pPr marL="0" indent="0">
              <a:buNone/>
            </a:pPr>
            <a:endParaRPr lang="en-US" b="0" i="0" cap="none" dirty="0">
              <a:effectLst/>
              <a:latin typeface="Inter var"/>
            </a:endParaRPr>
          </a:p>
          <a:p>
            <a:pPr marL="0" indent="0">
              <a:buNone/>
            </a:pP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2961047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1B528E2-EC2E-4171-8E0D-530F8C5F7FEC}"/>
              </a:ext>
            </a:extLst>
          </p:cNvPr>
          <p:cNvSpPr txBox="1"/>
          <p:nvPr/>
        </p:nvSpPr>
        <p:spPr>
          <a:xfrm>
            <a:off x="1040235" y="1582341"/>
            <a:ext cx="8103765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dirty="0">
                <a:effectLst/>
                <a:latin typeface="Inter var"/>
              </a:rPr>
              <a:t>Preserves autonomy &amp; identity:</a:t>
            </a:r>
            <a:r>
              <a:rPr lang="en-US" b="0" i="0" dirty="0">
                <a:effectLst/>
                <a:latin typeface="Inter var"/>
              </a:rPr>
              <a:t> Choice-making and routines matter more when new supports are needed.</a:t>
            </a:r>
          </a:p>
          <a:p>
            <a:pPr algn="l"/>
            <a:endParaRPr lang="en-US" b="0" i="0" dirty="0">
              <a:effectLst/>
              <a:latin typeface="Inter var"/>
            </a:endParaRPr>
          </a:p>
          <a:p>
            <a:pPr algn="l"/>
            <a:r>
              <a:rPr lang="en-US" b="1" i="0" dirty="0">
                <a:effectLst/>
                <a:latin typeface="Inter var"/>
              </a:rPr>
              <a:t>Prevents isolation:</a:t>
            </a:r>
            <a:r>
              <a:rPr lang="en-US" b="0" i="0" dirty="0">
                <a:effectLst/>
                <a:latin typeface="Inter var"/>
              </a:rPr>
              <a:t> Age-appropriate social supports, technology access, and meaningful activities reduce depression and disengagement.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Inter var"/>
            </a:endParaRPr>
          </a:p>
          <a:p>
            <a:pPr algn="l"/>
            <a:r>
              <a:rPr lang="en-US" b="1" i="0" dirty="0">
                <a:effectLst/>
                <a:latin typeface="Inter var"/>
              </a:rPr>
              <a:t>Stabilizes health &amp; behavior supports:</a:t>
            </a:r>
            <a:r>
              <a:rPr lang="en-US" b="0" i="0" dirty="0">
                <a:effectLst/>
                <a:latin typeface="Inter var"/>
              </a:rPr>
              <a:t> Clear plans for therapies, communication needs, behavioral supports, and sensory/environment needs.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Inter var"/>
            </a:endParaRPr>
          </a:p>
          <a:p>
            <a:pPr algn="l"/>
            <a:r>
              <a:rPr lang="en-US" b="1" i="0" dirty="0">
                <a:effectLst/>
                <a:latin typeface="Inter var"/>
              </a:rPr>
              <a:t>Avoids placement breakdown:</a:t>
            </a:r>
            <a:r>
              <a:rPr lang="en-US" b="0" i="0" dirty="0">
                <a:effectLst/>
                <a:latin typeface="Inter var"/>
              </a:rPr>
              <a:t> When expectations, staffing, equipment, and training are mismatched, a placement can fail.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Inter var"/>
            </a:endParaRPr>
          </a:p>
          <a:p>
            <a:pPr algn="l"/>
            <a:r>
              <a:rPr lang="en-US" b="1" i="0" dirty="0">
                <a:effectLst/>
                <a:latin typeface="Inter var"/>
              </a:rPr>
              <a:t>Strengthens long-term planning:</a:t>
            </a:r>
            <a:r>
              <a:rPr lang="en-US" b="0" i="0" dirty="0">
                <a:effectLst/>
                <a:latin typeface="Inter var"/>
              </a:rPr>
              <a:t> Benefits, guardianship/decision supports, employment, goals, and community connection should continue and be part of the planning.</a:t>
            </a:r>
          </a:p>
        </p:txBody>
      </p:sp>
    </p:spTree>
    <p:extLst>
      <p:ext uri="{BB962C8B-B14F-4D97-AF65-F5344CB8AC3E}">
        <p14:creationId xmlns:p14="http://schemas.microsoft.com/office/powerpoint/2010/main" val="4177348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71AC2-7092-4E4F-A532-A703779E4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 Term care transition scenario </a:t>
            </a:r>
            <a:br>
              <a:rPr lang="en-US" sz="2000" dirty="0"/>
            </a:br>
            <a:r>
              <a:rPr lang="en-US" sz="2000" dirty="0"/>
              <a:t>A</a:t>
            </a:r>
            <a:r>
              <a:rPr lang="en-US" sz="2000" cap="none" dirty="0"/>
              <a:t>ngela Radloff</a:t>
            </a:r>
            <a:endParaRPr lang="en-US" sz="2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17A977-FC2C-43DF-B5EC-8C9BFEA09D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Abby scenario</a:t>
            </a:r>
          </a:p>
        </p:txBody>
      </p:sp>
    </p:spTree>
    <p:extLst>
      <p:ext uri="{BB962C8B-B14F-4D97-AF65-F5344CB8AC3E}">
        <p14:creationId xmlns:p14="http://schemas.microsoft.com/office/powerpoint/2010/main" val="3074156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A0CEE-DBBE-40FA-B11A-6D50C0C0F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Abby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BB79F-F1F9-432E-B121-459371ABBB7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cap="none" dirty="0"/>
              <a:t>Abby is a 18 year old with diagnoses of Autism &amp; Obsessive Compulsive Disorder</a:t>
            </a:r>
          </a:p>
          <a:p>
            <a:r>
              <a:rPr lang="en-US" cap="none" dirty="0"/>
              <a:t>Abby displays a variety of unsafe behaviors when upset, which include:  running away, hitting, &amp; destroying property</a:t>
            </a:r>
          </a:p>
          <a:p>
            <a:r>
              <a:rPr lang="en-US" cap="none" dirty="0"/>
              <a:t>Abby has had police involvement and has been had hospital admissions</a:t>
            </a:r>
          </a:p>
          <a:p>
            <a:r>
              <a:rPr lang="en-US" cap="none" dirty="0"/>
              <a:t>Abby’s parents are very involved but are also the target of her frustrations</a:t>
            </a:r>
          </a:p>
          <a:p>
            <a:r>
              <a:rPr lang="en-US" cap="none" dirty="0"/>
              <a:t>Living at home has become unsafe, yet the family still wants to be able to have a say in all decisions and supports</a:t>
            </a:r>
          </a:p>
          <a:p>
            <a:r>
              <a:rPr lang="en-US" cap="none" dirty="0"/>
              <a:t>Abby’s team and family goals are not always the same.  The team would like Abby to live outside her family’s home but her parents are hesitant.</a:t>
            </a:r>
          </a:p>
          <a:p>
            <a:pPr marL="0" indent="0">
              <a:buNone/>
            </a:pPr>
            <a:endParaRPr lang="en-US" cap="none" dirty="0"/>
          </a:p>
          <a:p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4001504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03F37-BFDD-4D27-93DE-4E05FF62F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Abby </a:t>
            </a:r>
            <a:br>
              <a:rPr lang="en-US" cap="none" dirty="0"/>
            </a:br>
            <a:r>
              <a:rPr lang="en-US" cap="none" dirty="0"/>
              <a:t>Transition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9529E-156E-418A-AEC6-34B79EA6B2D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cap="none" dirty="0"/>
              <a:t>When helping the family transition the children’s system to the adult system, how do we prepare the family?    Abby?     Her future team?</a:t>
            </a:r>
          </a:p>
          <a:p>
            <a:r>
              <a:rPr lang="en-US" cap="none" dirty="0"/>
              <a:t>How does vital support information get to the new team?</a:t>
            </a:r>
          </a:p>
          <a:p>
            <a:r>
              <a:rPr lang="en-US" cap="none" dirty="0"/>
              <a:t>How to share what has been learned/tried?   </a:t>
            </a:r>
          </a:p>
          <a:p>
            <a:r>
              <a:rPr lang="en-US" cap="none" dirty="0"/>
              <a:t>What essential documentation needs to be shared?</a:t>
            </a:r>
          </a:p>
          <a:p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4267818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AB23F-77F0-433A-9B30-2C905143C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828564"/>
            <a:ext cx="10351752" cy="1537078"/>
          </a:xfrm>
        </p:spPr>
        <p:txBody>
          <a:bodyPr/>
          <a:lstStyle/>
          <a:p>
            <a:r>
              <a:rPr lang="en-US" dirty="0"/>
              <a:t>Transition from hospital scenario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384875-5BE4-4D2F-8506-1FB823514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3774" y="2554421"/>
            <a:ext cx="10351752" cy="3415726"/>
          </a:xfrm>
        </p:spPr>
        <p:txBody>
          <a:bodyPr>
            <a:normAutofit/>
          </a:bodyPr>
          <a:lstStyle/>
          <a:p>
            <a:r>
              <a:rPr lang="en-US" dirty="0"/>
              <a:t>Dementia Focused case scenario – </a:t>
            </a:r>
          </a:p>
          <a:p>
            <a:r>
              <a:rPr lang="en-US" dirty="0"/>
              <a:t>dr. </a:t>
            </a:r>
            <a:r>
              <a:rPr lang="en-US" dirty="0" err="1"/>
              <a:t>ann</a:t>
            </a:r>
            <a:r>
              <a:rPr lang="en-US" dirty="0"/>
              <a:t> </a:t>
            </a:r>
            <a:r>
              <a:rPr lang="en-US" dirty="0" err="1"/>
              <a:t>brauS</a:t>
            </a:r>
            <a:r>
              <a:rPr lang="en-US" dirty="0"/>
              <a:t>, md, </a:t>
            </a:r>
            <a:r>
              <a:rPr lang="en-US" dirty="0" err="1"/>
              <a:t>uw</a:t>
            </a:r>
            <a:r>
              <a:rPr lang="en-US" dirty="0"/>
              <a:t> health division of geriatrics;  </a:t>
            </a:r>
          </a:p>
          <a:p>
            <a:r>
              <a:rPr lang="en-US" dirty="0" err="1"/>
              <a:t>katie</a:t>
            </a:r>
            <a:r>
              <a:rPr lang="en-US" dirty="0"/>
              <a:t> </a:t>
            </a:r>
            <a:r>
              <a:rPr lang="en-US" dirty="0" err="1"/>
              <a:t>drea</a:t>
            </a:r>
            <a:r>
              <a:rPr lang="en-US" dirty="0"/>
              <a:t>, </a:t>
            </a:r>
            <a:r>
              <a:rPr lang="en-US" dirty="0" err="1"/>
              <a:t>brighton</a:t>
            </a:r>
            <a:r>
              <a:rPr lang="en-US" dirty="0"/>
              <a:t> hospice;  </a:t>
            </a:r>
          </a:p>
          <a:p>
            <a:r>
              <a:rPr lang="en-US" dirty="0"/>
              <a:t>Dr. Angie Ingraham, MD, True north patient advocates;  </a:t>
            </a:r>
          </a:p>
          <a:p>
            <a:r>
              <a:rPr lang="en-US" dirty="0" err="1"/>
              <a:t>heidi</a:t>
            </a:r>
            <a:r>
              <a:rPr lang="en-US" dirty="0"/>
              <a:t> </a:t>
            </a:r>
            <a:r>
              <a:rPr lang="en-US" dirty="0" err="1"/>
              <a:t>meyer</a:t>
            </a:r>
            <a:r>
              <a:rPr lang="en-US" dirty="0"/>
              <a:t>, </a:t>
            </a:r>
            <a:r>
              <a:rPr lang="en-US" dirty="0" err="1"/>
              <a:t>brookdale</a:t>
            </a:r>
            <a:r>
              <a:rPr lang="en-US" dirty="0"/>
              <a:t> </a:t>
            </a:r>
            <a:r>
              <a:rPr lang="en-US" dirty="0" err="1"/>
              <a:t>madison</a:t>
            </a:r>
            <a:r>
              <a:rPr lang="en-US" dirty="0"/>
              <a:t> west;</a:t>
            </a:r>
          </a:p>
          <a:p>
            <a:r>
              <a:rPr lang="en-US" dirty="0" err="1"/>
              <a:t>andrea</a:t>
            </a:r>
            <a:r>
              <a:rPr lang="en-US" dirty="0"/>
              <a:t> </a:t>
            </a:r>
            <a:r>
              <a:rPr lang="en-US" dirty="0" err="1"/>
              <a:t>wipperfurth</a:t>
            </a:r>
            <a:r>
              <a:rPr lang="en-US" dirty="0"/>
              <a:t>, </a:t>
            </a:r>
            <a:r>
              <a:rPr lang="en-US" dirty="0" err="1"/>
              <a:t>mba</a:t>
            </a:r>
            <a:r>
              <a:rPr lang="en-US" dirty="0"/>
              <a:t>, </a:t>
            </a:r>
            <a:r>
              <a:rPr lang="en-US" dirty="0" err="1"/>
              <a:t>rn</a:t>
            </a:r>
            <a:r>
              <a:rPr lang="en-US" dirty="0"/>
              <a:t>, UW health Care continuum</a:t>
            </a:r>
          </a:p>
        </p:txBody>
      </p:sp>
    </p:spTree>
    <p:extLst>
      <p:ext uri="{BB962C8B-B14F-4D97-AF65-F5344CB8AC3E}">
        <p14:creationId xmlns:p14="http://schemas.microsoft.com/office/powerpoint/2010/main" val="1057034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BE012-3471-45FA-9B29-1CF2ED1AE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57189"/>
          </a:xfrm>
        </p:spPr>
        <p:txBody>
          <a:bodyPr/>
          <a:lstStyle/>
          <a:p>
            <a:r>
              <a:rPr lang="en-US" dirty="0"/>
              <a:t>Janice, 85 years old, mild/moderate progressive dementia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7E40E-7209-4D78-BD29-C7716AC85D3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Lives alone in apartment</a:t>
            </a:r>
          </a:p>
          <a:p>
            <a:r>
              <a:rPr lang="en-US" dirty="0"/>
              <a:t>Retired administrative assistant</a:t>
            </a:r>
          </a:p>
          <a:p>
            <a:r>
              <a:rPr lang="en-US" dirty="0"/>
              <a:t>Not married, no children or extended family in the area</a:t>
            </a:r>
          </a:p>
          <a:p>
            <a:r>
              <a:rPr lang="en-US" dirty="0"/>
              <a:t>Connected to faith community, support from 3 friends/members</a:t>
            </a:r>
          </a:p>
          <a:p>
            <a:r>
              <a:rPr lang="en-US" dirty="0"/>
              <a:t>Activated HCPOA – 5 years ago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E3AABC-B5B7-457F-ABD8-7CAAFDD8F61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Wary of medical system, bad experience at rehab facility</a:t>
            </a:r>
          </a:p>
          <a:p>
            <a:r>
              <a:rPr lang="en-US" dirty="0"/>
              <a:t>Hasn’t seen PCP in 5 years</a:t>
            </a:r>
          </a:p>
          <a:p>
            <a:r>
              <a:rPr lang="en-US" dirty="0"/>
              <a:t>Walks to the local grocery store for groceries</a:t>
            </a:r>
          </a:p>
          <a:p>
            <a:r>
              <a:rPr lang="en-US" dirty="0"/>
              <a:t>On two medications which she seems to take reliably</a:t>
            </a:r>
          </a:p>
          <a:p>
            <a:r>
              <a:rPr lang="en-US" dirty="0"/>
              <a:t>Banks at a local bank</a:t>
            </a:r>
          </a:p>
        </p:txBody>
      </p:sp>
    </p:spTree>
    <p:extLst>
      <p:ext uri="{BB962C8B-B14F-4D97-AF65-F5344CB8AC3E}">
        <p14:creationId xmlns:p14="http://schemas.microsoft.com/office/powerpoint/2010/main" val="3173956958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3BC7E9B5CA7144A1BBF85FCEDB2529" ma:contentTypeVersion="13" ma:contentTypeDescription="Create a new document." ma:contentTypeScope="" ma:versionID="b68d46ea84713cb349862a51a4d4ce91">
  <xsd:schema xmlns:xsd="http://www.w3.org/2001/XMLSchema" xmlns:xs="http://www.w3.org/2001/XMLSchema" xmlns:p="http://schemas.microsoft.com/office/2006/metadata/properties" xmlns:ns2="bfc2c4c8-adf5-4aa4-8228-c9e7f275c420" xmlns:ns3="75b3c625-cdeb-4033-b8c7-6de0fe1423a0" targetNamespace="http://schemas.microsoft.com/office/2006/metadata/properties" ma:root="true" ma:fieldsID="2d932a191d032ba4912d20c54dcd23d0" ns2:_="" ns3:_="">
    <xsd:import namespace="bfc2c4c8-adf5-4aa4-8228-c9e7f275c420"/>
    <xsd:import namespace="75b3c625-cdeb-4033-b8c7-6de0fe1423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c2c4c8-adf5-4aa4-8228-c9e7f275c4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7244e949-8ee3-4b39-895c-07c1e755ef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b3c625-cdeb-4033-b8c7-6de0fe1423a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097cb48-0eaf-4bef-a129-7ef40389b95f}" ma:internalName="TaxCatchAll" ma:showField="CatchAllData" ma:web="75b3c625-cdeb-4033-b8c7-6de0fe1423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fc2c4c8-adf5-4aa4-8228-c9e7f275c420">
      <Terms xmlns="http://schemas.microsoft.com/office/infopath/2007/PartnerControls"/>
    </lcf76f155ced4ddcb4097134ff3c332f>
    <TaxCatchAll xmlns="75b3c625-cdeb-4033-b8c7-6de0fe1423a0" xsi:nil="true"/>
  </documentManagement>
</p:properties>
</file>

<file path=customXml/itemProps1.xml><?xml version="1.0" encoding="utf-8"?>
<ds:datastoreItem xmlns:ds="http://schemas.openxmlformats.org/officeDocument/2006/customXml" ds:itemID="{EBB73F87-A57F-430E-9371-954BB4E95333}"/>
</file>

<file path=customXml/itemProps2.xml><?xml version="1.0" encoding="utf-8"?>
<ds:datastoreItem xmlns:ds="http://schemas.openxmlformats.org/officeDocument/2006/customXml" ds:itemID="{6CB9D0DA-F3F3-4303-B30C-B44EE6E88474}"/>
</file>

<file path=customXml/itemProps3.xml><?xml version="1.0" encoding="utf-8"?>
<ds:datastoreItem xmlns:ds="http://schemas.openxmlformats.org/officeDocument/2006/customXml" ds:itemID="{06F41812-C74D-4DB2-A722-CAE13ACA9727}"/>
</file>

<file path=docProps/app.xml><?xml version="1.0" encoding="utf-8"?>
<Properties xmlns="http://schemas.openxmlformats.org/officeDocument/2006/extended-properties" xmlns:vt="http://schemas.openxmlformats.org/officeDocument/2006/docPropsVTypes">
  <Template>{0FD45871-3366-4F3D-80C0-4BDD34349417}TF62d0d592-7ac2-4846-a919-75806e8bead49553d537-f813ce055067</Template>
  <TotalTime>552</TotalTime>
  <Words>971</Words>
  <Application>Microsoft Office PowerPoint</Application>
  <PresentationFormat>Widescreen</PresentationFormat>
  <Paragraphs>103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Inter var</vt:lpstr>
      <vt:lpstr>Tw Cen MT</vt:lpstr>
      <vt:lpstr>Droplet</vt:lpstr>
      <vt:lpstr>Planning a Successful Transition:  Tools &amp; Tips  </vt:lpstr>
      <vt:lpstr>Welcome, learning objectives and panelist introductions</vt:lpstr>
      <vt:lpstr>Why are we talking about transitions?</vt:lpstr>
      <vt:lpstr>PowerPoint Presentation</vt:lpstr>
      <vt:lpstr>Long Term care transition scenario  Angela Radloff</vt:lpstr>
      <vt:lpstr>Abby </vt:lpstr>
      <vt:lpstr>Abby  Transition Steps</vt:lpstr>
      <vt:lpstr>Transition from hospital scenario</vt:lpstr>
      <vt:lpstr>Janice, 85 years old, mild/moderate progressive dementia</vt:lpstr>
      <vt:lpstr>Janice, continued</vt:lpstr>
      <vt:lpstr>Janice :transition planning and considerations</vt:lpstr>
      <vt:lpstr>Successful transition planning:  takeaways &amp; resources</vt:lpstr>
      <vt:lpstr>Panelist 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a Successful Transition:  Tools &amp; Tips</dc:title>
  <dc:creator>Radloff, Angela</dc:creator>
  <cp:lastModifiedBy>Freeman, Beth</cp:lastModifiedBy>
  <cp:revision>26</cp:revision>
  <dcterms:created xsi:type="dcterms:W3CDTF">2026-03-31T15:45:39Z</dcterms:created>
  <dcterms:modified xsi:type="dcterms:W3CDTF">2026-04-08T17:48:54Z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0x010100EC3BC7E9B5CA7144A1BBF85FCEDB2529</vt:lpwstr>
  </property>
</Properties>
</file>