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67" r:id="rId1"/>
  </p:sldMasterIdLst>
  <p:notesMasterIdLst>
    <p:notesMasterId r:id="rId40"/>
  </p:notesMasterIdLst>
  <p:handoutMasterIdLst>
    <p:handoutMasterId r:id="rId41"/>
  </p:handoutMasterIdLst>
  <p:sldIdLst>
    <p:sldId id="413" r:id="rId2"/>
    <p:sldId id="256" r:id="rId3"/>
    <p:sldId id="257" r:id="rId4"/>
    <p:sldId id="412" r:id="rId5"/>
    <p:sldId id="383" r:id="rId6"/>
    <p:sldId id="399" r:id="rId7"/>
    <p:sldId id="414" r:id="rId8"/>
    <p:sldId id="384" r:id="rId9"/>
    <p:sldId id="391" r:id="rId10"/>
    <p:sldId id="394" r:id="rId11"/>
    <p:sldId id="395" r:id="rId12"/>
    <p:sldId id="396" r:id="rId13"/>
    <p:sldId id="397" r:id="rId14"/>
    <p:sldId id="400" r:id="rId15"/>
    <p:sldId id="379" r:id="rId16"/>
    <p:sldId id="380" r:id="rId17"/>
    <p:sldId id="415" r:id="rId18"/>
    <p:sldId id="365" r:id="rId19"/>
    <p:sldId id="373" r:id="rId20"/>
    <p:sldId id="372" r:id="rId21"/>
    <p:sldId id="387" r:id="rId22"/>
    <p:sldId id="392" r:id="rId23"/>
    <p:sldId id="406" r:id="rId24"/>
    <p:sldId id="401" r:id="rId25"/>
    <p:sldId id="402" r:id="rId26"/>
    <p:sldId id="270" r:id="rId27"/>
    <p:sldId id="416" r:id="rId28"/>
    <p:sldId id="405" r:id="rId29"/>
    <p:sldId id="389" r:id="rId30"/>
    <p:sldId id="407" r:id="rId31"/>
    <p:sldId id="404" r:id="rId32"/>
    <p:sldId id="403" r:id="rId33"/>
    <p:sldId id="419" r:id="rId34"/>
    <p:sldId id="408" r:id="rId35"/>
    <p:sldId id="409" r:id="rId36"/>
    <p:sldId id="259" r:id="rId37"/>
    <p:sldId id="418" r:id="rId38"/>
    <p:sldId id="420" r:id="rId39"/>
  </p:sldIdLst>
  <p:sldSz cx="9144000" cy="6858000" type="screen4x3"/>
  <p:notesSz cx="6858000"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BAD9"/>
    <a:srgbClr val="C9BA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3960" autoAdjust="0"/>
    <p:restoredTop sz="87052" autoAdjust="0"/>
  </p:normalViewPr>
  <p:slideViewPr>
    <p:cSldViewPr>
      <p:cViewPr varScale="1">
        <p:scale>
          <a:sx n="78" d="100"/>
          <a:sy n="78" d="100"/>
        </p:scale>
        <p:origin x="448" y="1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Race/Ethnicity</a:t>
            </a:r>
          </a:p>
        </c:rich>
      </c:tx>
      <c:overlay val="0"/>
    </c:title>
    <c:autoTitleDeleted val="0"/>
    <c:plotArea>
      <c:layout>
        <c:manualLayout>
          <c:layoutTarget val="inner"/>
          <c:xMode val="edge"/>
          <c:yMode val="edge"/>
          <c:x val="0.306764242704956"/>
          <c:y val="0.13884363694403065"/>
          <c:w val="0.71943227205294991"/>
          <c:h val="0.74427037226855519"/>
        </c:manualLayout>
      </c:layout>
      <c:barChart>
        <c:barDir val="bar"/>
        <c:grouping val="clustered"/>
        <c:varyColors val="0"/>
        <c:ser>
          <c:idx val="0"/>
          <c:order val="0"/>
          <c:tx>
            <c:strRef>
              <c:f>Sheet1!$B$1</c:f>
              <c:strCache>
                <c:ptCount val="1"/>
                <c:pt idx="0">
                  <c:v>Race/Ethnic</c:v>
                </c:pt>
              </c:strCache>
            </c:strRef>
          </c:tx>
          <c:invertIfNegative val="0"/>
          <c:dLbls>
            <c:dLbl>
              <c:idx val="2"/>
              <c:tx>
                <c:rich>
                  <a:bodyPr/>
                  <a:lstStyle/>
                  <a:p>
                    <a:fld id="{469F00A9-5ACB-4291-A848-904F681F3E60}"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456B-4366-A227-674D963A6031}"/>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Asian</c:v>
                </c:pt>
                <c:pt idx="1">
                  <c:v>African-Amer</c:v>
                </c:pt>
                <c:pt idx="2">
                  <c:v>Hispanic</c:v>
                </c:pt>
                <c:pt idx="3">
                  <c:v>Hmong</c:v>
                </c:pt>
                <c:pt idx="4">
                  <c:v>Middle East</c:v>
                </c:pt>
                <c:pt idx="5">
                  <c:v>Native</c:v>
                </c:pt>
                <c:pt idx="6">
                  <c:v>Pacific Islander</c:v>
                </c:pt>
                <c:pt idx="7">
                  <c:v>White</c:v>
                </c:pt>
                <c:pt idx="8">
                  <c:v>Multi-racial</c:v>
                </c:pt>
              </c:strCache>
            </c:strRef>
          </c:cat>
          <c:val>
            <c:numRef>
              <c:f>Sheet1!$B$2:$B$10</c:f>
              <c:numCache>
                <c:formatCode>0.0%</c:formatCode>
                <c:ptCount val="9"/>
                <c:pt idx="0">
                  <c:v>4.9000000000000002E-2</c:v>
                </c:pt>
                <c:pt idx="1">
                  <c:v>8.5999999999999993E-2</c:v>
                </c:pt>
                <c:pt idx="2">
                  <c:v>0.129</c:v>
                </c:pt>
                <c:pt idx="3">
                  <c:v>1.2E-2</c:v>
                </c:pt>
                <c:pt idx="4">
                  <c:v>3.0000000000000001E-3</c:v>
                </c:pt>
                <c:pt idx="5">
                  <c:v>7.0000000000000001E-3</c:v>
                </c:pt>
                <c:pt idx="6">
                  <c:v>1E-3</c:v>
                </c:pt>
                <c:pt idx="7">
                  <c:v>0.64100000000000001</c:v>
                </c:pt>
                <c:pt idx="8">
                  <c:v>7.0999999999999994E-2</c:v>
                </c:pt>
              </c:numCache>
            </c:numRef>
          </c:val>
          <c:extLst>
            <c:ext xmlns:c16="http://schemas.microsoft.com/office/drawing/2014/chart" uri="{C3380CC4-5D6E-409C-BE32-E72D297353CC}">
              <c16:uniqueId val="{00000000-AB6E-4702-85FB-7EFE69C3EE22}"/>
            </c:ext>
          </c:extLst>
        </c:ser>
        <c:dLbls>
          <c:showLegendKey val="0"/>
          <c:showVal val="0"/>
          <c:showCatName val="0"/>
          <c:showSerName val="0"/>
          <c:showPercent val="0"/>
          <c:showBubbleSize val="0"/>
        </c:dLbls>
        <c:gapWidth val="150"/>
        <c:axId val="187419808"/>
        <c:axId val="1"/>
      </c:barChart>
      <c:catAx>
        <c:axId val="187419808"/>
        <c:scaling>
          <c:orientation val="minMax"/>
        </c:scaling>
        <c:delete val="0"/>
        <c:axPos val="l"/>
        <c:numFmt formatCode="General" sourceLinked="1"/>
        <c:majorTickMark val="out"/>
        <c:minorTickMark val="none"/>
        <c:tickLblPos val="nextTo"/>
        <c:crossAx val="1"/>
        <c:crosses val="autoZero"/>
        <c:auto val="1"/>
        <c:lblAlgn val="ctr"/>
        <c:lblOffset val="100"/>
        <c:noMultiLvlLbl val="0"/>
      </c:catAx>
      <c:valAx>
        <c:axId val="1"/>
        <c:scaling>
          <c:orientation val="minMax"/>
        </c:scaling>
        <c:delete val="0"/>
        <c:axPos val="b"/>
        <c:numFmt formatCode="0%" sourceLinked="0"/>
        <c:majorTickMark val="out"/>
        <c:minorTickMark val="none"/>
        <c:tickLblPos val="nextTo"/>
        <c:crossAx val="187419808"/>
        <c:crosses val="autoZero"/>
        <c:crossBetween val="between"/>
      </c:valAx>
      <c:spPr>
        <a:noFill/>
        <a:ln w="25402">
          <a:noFill/>
        </a:ln>
      </c:spPr>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2009</c:v>
                </c:pt>
              </c:strCache>
            </c:strRef>
          </c:tx>
          <c:invertIfNegative val="0"/>
          <c:dLbls>
            <c:dLbl>
              <c:idx val="0"/>
              <c:layout>
                <c:manualLayout>
                  <c:x val="9.8039215686274508E-3"/>
                  <c:y val="-3.6111111111111108E-2"/>
                </c:manualLayout>
              </c:layout>
              <c:spPr/>
              <c:txPr>
                <a:bodyPr/>
                <a:lstStyle/>
                <a:p>
                  <a:pPr>
                    <a:defRPr sz="1400"/>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68B-47A7-A467-853E51E02868}"/>
                </c:ext>
              </c:extLst>
            </c:dLbl>
            <c:dLbl>
              <c:idx val="2"/>
              <c:layout>
                <c:manualLayout>
                  <c:x val="4.9019607843137853E-3"/>
                  <c:y val="-3.3333333333333361E-2"/>
                </c:manualLayout>
              </c:layout>
              <c:spPr/>
              <c:txPr>
                <a:bodyPr/>
                <a:lstStyle/>
                <a:p>
                  <a:pPr>
                    <a:defRPr sz="1400"/>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68B-47A7-A467-853E51E02868}"/>
                </c:ext>
              </c:extLst>
            </c:dLbl>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9th</c:v>
                </c:pt>
                <c:pt idx="1">
                  <c:v>10th</c:v>
                </c:pt>
                <c:pt idx="2">
                  <c:v>11th</c:v>
                </c:pt>
                <c:pt idx="3">
                  <c:v>12th</c:v>
                </c:pt>
              </c:strCache>
            </c:strRef>
          </c:cat>
          <c:val>
            <c:numRef>
              <c:f>Sheet1!$B$2:$B$5</c:f>
              <c:numCache>
                <c:formatCode>0%</c:formatCode>
                <c:ptCount val="4"/>
                <c:pt idx="0">
                  <c:v>0.26</c:v>
                </c:pt>
                <c:pt idx="1">
                  <c:v>0.36</c:v>
                </c:pt>
                <c:pt idx="2">
                  <c:v>0.46</c:v>
                </c:pt>
                <c:pt idx="3">
                  <c:v>0.56000000000000005</c:v>
                </c:pt>
              </c:numCache>
            </c:numRef>
          </c:val>
          <c:extLst>
            <c:ext xmlns:c16="http://schemas.microsoft.com/office/drawing/2014/chart" uri="{C3380CC4-5D6E-409C-BE32-E72D297353CC}">
              <c16:uniqueId val="{00000002-268B-47A7-A467-853E51E02868}"/>
            </c:ext>
          </c:extLst>
        </c:ser>
        <c:ser>
          <c:idx val="1"/>
          <c:order val="1"/>
          <c:tx>
            <c:strRef>
              <c:f>Sheet1!$C$1</c:f>
              <c:strCache>
                <c:ptCount val="1"/>
                <c:pt idx="0">
                  <c:v>2012</c:v>
                </c:pt>
              </c:strCache>
            </c:strRef>
          </c:tx>
          <c:invertIfNegative val="0"/>
          <c:dLbls>
            <c:dLbl>
              <c:idx val="0"/>
              <c:layout>
                <c:manualLayout>
                  <c:x val="1.633986928104578E-2"/>
                  <c:y val="-8.3333333333333332E-3"/>
                </c:manualLayout>
              </c:layout>
              <c:spPr/>
              <c:txPr>
                <a:bodyPr/>
                <a:lstStyle/>
                <a:p>
                  <a:pPr>
                    <a:defRPr sz="1600"/>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68B-47A7-A467-853E51E02868}"/>
                </c:ext>
              </c:extLst>
            </c:dLbl>
            <c:dLbl>
              <c:idx val="1"/>
              <c:layout>
                <c:manualLayout>
                  <c:x val="2.2880494368583675E-2"/>
                  <c:y val="-2.7815329468271707E-3"/>
                </c:manualLayout>
              </c:layout>
              <c:spPr/>
              <c:txPr>
                <a:bodyPr/>
                <a:lstStyle/>
                <a:p>
                  <a:pPr>
                    <a:defRPr sz="1600"/>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68B-47A7-A467-853E51E02868}"/>
                </c:ext>
              </c:extLst>
            </c:dLbl>
            <c:dLbl>
              <c:idx val="2"/>
              <c:layout>
                <c:manualLayout>
                  <c:x val="2.2875816993464051E-2"/>
                  <c:y val="-3.055555555555553E-2"/>
                </c:manualLayout>
              </c:layout>
              <c:spPr/>
              <c:txPr>
                <a:bodyPr/>
                <a:lstStyle/>
                <a:p>
                  <a:pPr>
                    <a:defRPr sz="1600"/>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68B-47A7-A467-853E51E02868}"/>
                </c:ext>
              </c:extLst>
            </c:dLbl>
            <c:dLbl>
              <c:idx val="3"/>
              <c:layout>
                <c:manualLayout>
                  <c:x val="3.1045751633986929E-2"/>
                  <c:y val="-1.3888888888888888E-2"/>
                </c:manualLayout>
              </c:layout>
              <c:spPr/>
              <c:txPr>
                <a:bodyPr/>
                <a:lstStyle/>
                <a:p>
                  <a:pPr>
                    <a:defRPr sz="1600"/>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68B-47A7-A467-853E51E02868}"/>
                </c:ext>
              </c:extLst>
            </c:dLbl>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9th</c:v>
                </c:pt>
                <c:pt idx="1">
                  <c:v>10th</c:v>
                </c:pt>
                <c:pt idx="2">
                  <c:v>11th</c:v>
                </c:pt>
                <c:pt idx="3">
                  <c:v>12th</c:v>
                </c:pt>
              </c:strCache>
            </c:strRef>
          </c:cat>
          <c:val>
            <c:numRef>
              <c:f>Sheet1!$C$2:$C$5</c:f>
              <c:numCache>
                <c:formatCode>0%</c:formatCode>
                <c:ptCount val="4"/>
                <c:pt idx="0">
                  <c:v>0.25</c:v>
                </c:pt>
                <c:pt idx="1">
                  <c:v>0.36</c:v>
                </c:pt>
                <c:pt idx="2">
                  <c:v>0.49</c:v>
                </c:pt>
                <c:pt idx="3">
                  <c:v>0.56999999999999995</c:v>
                </c:pt>
              </c:numCache>
            </c:numRef>
          </c:val>
          <c:extLst>
            <c:ext xmlns:c16="http://schemas.microsoft.com/office/drawing/2014/chart" uri="{C3380CC4-5D6E-409C-BE32-E72D297353CC}">
              <c16:uniqueId val="{00000007-268B-47A7-A467-853E51E02868}"/>
            </c:ext>
          </c:extLst>
        </c:ser>
        <c:ser>
          <c:idx val="2"/>
          <c:order val="2"/>
          <c:tx>
            <c:strRef>
              <c:f>Sheet1!$D$1</c:f>
              <c:strCache>
                <c:ptCount val="1"/>
                <c:pt idx="0">
                  <c:v>2015</c:v>
                </c:pt>
              </c:strCache>
            </c:strRef>
          </c:tx>
          <c:invertIfNegative val="0"/>
          <c:dLbls>
            <c:dLbl>
              <c:idx val="0"/>
              <c:layout>
                <c:manualLayout>
                  <c:x val="1.14332380563495E-2"/>
                  <c:y val="1.1103400416377515E-2"/>
                </c:manualLayout>
              </c:layout>
              <c:spPr/>
              <c:txPr>
                <a:bodyPr/>
                <a:lstStyle/>
                <a:p>
                  <a:pPr>
                    <a:defRPr sz="1600"/>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68B-47A7-A467-853E51E02868}"/>
                </c:ext>
              </c:extLst>
            </c:dLbl>
            <c:dLbl>
              <c:idx val="1"/>
              <c:layout>
                <c:manualLayout>
                  <c:x val="2.9399755002041651E-2"/>
                  <c:y val="2.7758501040943788E-3"/>
                </c:manualLayout>
              </c:layout>
              <c:spPr/>
              <c:txPr>
                <a:bodyPr/>
                <a:lstStyle/>
                <a:p>
                  <a:pPr>
                    <a:defRPr sz="1600"/>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68B-47A7-A467-853E51E02868}"/>
                </c:ext>
              </c:extLst>
            </c:dLbl>
            <c:dLbl>
              <c:idx val="2"/>
              <c:layout>
                <c:manualLayout>
                  <c:x val="2.4499795835034709E-2"/>
                  <c:y val="0"/>
                </c:manualLayout>
              </c:layout>
              <c:spPr/>
              <c:txPr>
                <a:bodyPr/>
                <a:lstStyle/>
                <a:p>
                  <a:pPr>
                    <a:defRPr sz="1600"/>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68B-47A7-A467-853E51E02868}"/>
                </c:ext>
              </c:extLst>
            </c:dLbl>
            <c:dLbl>
              <c:idx val="3"/>
              <c:layout>
                <c:manualLayout>
                  <c:x val="3.1033074724377298E-2"/>
                  <c:y val="-2.7758501040943788E-3"/>
                </c:manualLayout>
              </c:layout>
              <c:spPr/>
              <c:txPr>
                <a:bodyPr/>
                <a:lstStyle/>
                <a:p>
                  <a:pPr>
                    <a:defRPr sz="1600"/>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68B-47A7-A467-853E51E02868}"/>
                </c:ext>
              </c:extLst>
            </c:dLbl>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9th</c:v>
                </c:pt>
                <c:pt idx="1">
                  <c:v>10th</c:v>
                </c:pt>
                <c:pt idx="2">
                  <c:v>11th</c:v>
                </c:pt>
                <c:pt idx="3">
                  <c:v>12th</c:v>
                </c:pt>
              </c:strCache>
            </c:strRef>
          </c:cat>
          <c:val>
            <c:numRef>
              <c:f>Sheet1!$D$2:$D$5</c:f>
              <c:numCache>
                <c:formatCode>0%</c:formatCode>
                <c:ptCount val="4"/>
                <c:pt idx="0">
                  <c:v>0.19</c:v>
                </c:pt>
                <c:pt idx="1">
                  <c:v>0.32</c:v>
                </c:pt>
                <c:pt idx="2">
                  <c:v>0.43</c:v>
                </c:pt>
                <c:pt idx="3">
                  <c:v>0.54800000000000004</c:v>
                </c:pt>
              </c:numCache>
            </c:numRef>
          </c:val>
          <c:extLst>
            <c:ext xmlns:c16="http://schemas.microsoft.com/office/drawing/2014/chart" uri="{C3380CC4-5D6E-409C-BE32-E72D297353CC}">
              <c16:uniqueId val="{0000000C-268B-47A7-A467-853E51E02868}"/>
            </c:ext>
          </c:extLst>
        </c:ser>
        <c:ser>
          <c:idx val="3"/>
          <c:order val="3"/>
          <c:tx>
            <c:strRef>
              <c:f>Sheet1!$E$1</c:f>
              <c:strCache>
                <c:ptCount val="1"/>
                <c:pt idx="0">
                  <c:v>2018</c:v>
                </c:pt>
              </c:strCache>
            </c:strRef>
          </c:tx>
          <c:invertIfNegative val="0"/>
          <c:dLbls>
            <c:dLbl>
              <c:idx val="0"/>
              <c:layout>
                <c:manualLayout>
                  <c:x val="3.1033074724377298E-2"/>
                  <c:y val="8.327550312283136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607-413C-BF8B-39619ADCD471}"/>
                </c:ext>
              </c:extLst>
            </c:dLbl>
            <c:dLbl>
              <c:idx val="1"/>
              <c:layout>
                <c:manualLayout>
                  <c:x val="9.79991833401382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607-413C-BF8B-39619ADCD471}"/>
                </c:ext>
              </c:extLst>
            </c:dLbl>
            <c:dLbl>
              <c:idx val="2"/>
              <c:layout>
                <c:manualLayout>
                  <c:x val="1.3066557778685178E-2"/>
                  <c:y val="8.327550312283136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607-413C-BF8B-39619ADCD471}"/>
                </c:ext>
              </c:extLst>
            </c:dLbl>
            <c:dLbl>
              <c:idx val="3"/>
              <c:layout>
                <c:manualLayout>
                  <c:x val="1.6333197223356473E-2"/>
                  <c:y val="5.551700208188757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607-413C-BF8B-39619ADCD471}"/>
                </c:ext>
              </c:extLst>
            </c:dLbl>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9th</c:v>
                </c:pt>
                <c:pt idx="1">
                  <c:v>10th</c:v>
                </c:pt>
                <c:pt idx="2">
                  <c:v>11th</c:v>
                </c:pt>
                <c:pt idx="3">
                  <c:v>12th</c:v>
                </c:pt>
              </c:strCache>
            </c:strRef>
          </c:cat>
          <c:val>
            <c:numRef>
              <c:f>Sheet1!$E$2:$E$5</c:f>
              <c:numCache>
                <c:formatCode>0%</c:formatCode>
                <c:ptCount val="4"/>
                <c:pt idx="0">
                  <c:v>0.19</c:v>
                </c:pt>
                <c:pt idx="1">
                  <c:v>0.26</c:v>
                </c:pt>
                <c:pt idx="2">
                  <c:v>0.37</c:v>
                </c:pt>
                <c:pt idx="3">
                  <c:v>0.49</c:v>
                </c:pt>
              </c:numCache>
            </c:numRef>
          </c:val>
          <c:extLst>
            <c:ext xmlns:c16="http://schemas.microsoft.com/office/drawing/2014/chart" uri="{C3380CC4-5D6E-409C-BE32-E72D297353CC}">
              <c16:uniqueId val="{00000003-5607-413C-BF8B-39619ADCD471}"/>
            </c:ext>
          </c:extLst>
        </c:ser>
        <c:ser>
          <c:idx val="4"/>
          <c:order val="4"/>
          <c:tx>
            <c:strRef>
              <c:f>Sheet1!$F$1</c:f>
              <c:strCache>
                <c:ptCount val="1"/>
                <c:pt idx="0">
                  <c:v>2021</c:v>
                </c:pt>
              </c:strCache>
            </c:strRef>
          </c:tx>
          <c:invertIfNegative val="0"/>
          <c:dLbls>
            <c:dLbl>
              <c:idx val="0"/>
              <c:layout>
                <c:manualLayout>
                  <c:x val="1.1593784062446285E-2"/>
                  <c:y val="-1.0199233127982637E-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D16-4D9A-9173-B511710F6048}"/>
                </c:ext>
              </c:extLst>
            </c:dLbl>
            <c:spPr>
              <a:noFill/>
              <a:ln>
                <a:noFill/>
              </a:ln>
              <a:effectLst/>
            </c:spPr>
            <c:txPr>
              <a:bodyPr wrap="square" lIns="38100" tIns="19050" rIns="38100" bIns="19050" anchor="ctr">
                <a:spAutoFit/>
              </a:bodyPr>
              <a:lstStyle/>
              <a:p>
                <a:pPr>
                  <a:defRPr sz="16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9th</c:v>
                </c:pt>
                <c:pt idx="1">
                  <c:v>10th</c:v>
                </c:pt>
                <c:pt idx="2">
                  <c:v>11th</c:v>
                </c:pt>
                <c:pt idx="3">
                  <c:v>12th</c:v>
                </c:pt>
              </c:strCache>
            </c:strRef>
          </c:cat>
          <c:val>
            <c:numRef>
              <c:f>Sheet1!$F$2:$F$5</c:f>
              <c:numCache>
                <c:formatCode>0%</c:formatCode>
                <c:ptCount val="4"/>
                <c:pt idx="0">
                  <c:v>0.113</c:v>
                </c:pt>
                <c:pt idx="1">
                  <c:v>0.19</c:v>
                </c:pt>
                <c:pt idx="2">
                  <c:v>0.28899999999999998</c:v>
                </c:pt>
                <c:pt idx="3">
                  <c:v>0.38200000000000001</c:v>
                </c:pt>
              </c:numCache>
            </c:numRef>
          </c:val>
          <c:extLst>
            <c:ext xmlns:c16="http://schemas.microsoft.com/office/drawing/2014/chart" uri="{C3380CC4-5D6E-409C-BE32-E72D297353CC}">
              <c16:uniqueId val="{00000001-5D16-4D9A-9173-B511710F6048}"/>
            </c:ext>
          </c:extLst>
        </c:ser>
        <c:dLbls>
          <c:showLegendKey val="0"/>
          <c:showVal val="0"/>
          <c:showCatName val="0"/>
          <c:showSerName val="0"/>
          <c:showPercent val="0"/>
          <c:showBubbleSize val="0"/>
        </c:dLbls>
        <c:gapWidth val="150"/>
        <c:shape val="box"/>
        <c:axId val="224119264"/>
        <c:axId val="1"/>
        <c:axId val="0"/>
      </c:bar3DChart>
      <c:catAx>
        <c:axId val="224119264"/>
        <c:scaling>
          <c:orientation val="minMax"/>
        </c:scaling>
        <c:delete val="0"/>
        <c:axPos val="b"/>
        <c:numFmt formatCode="General" sourceLinked="1"/>
        <c:majorTickMark val="out"/>
        <c:minorTickMark val="none"/>
        <c:tickLblPos val="nextTo"/>
        <c:crossAx val="1"/>
        <c:crosses val="autoZero"/>
        <c:auto val="1"/>
        <c:lblAlgn val="ctr"/>
        <c:lblOffset val="100"/>
        <c:noMultiLvlLbl val="0"/>
      </c:catAx>
      <c:valAx>
        <c:axId val="1"/>
        <c:scaling>
          <c:orientation val="minMax"/>
        </c:scaling>
        <c:delete val="0"/>
        <c:axPos val="l"/>
        <c:numFmt formatCode="0%" sourceLinked="1"/>
        <c:majorTickMark val="out"/>
        <c:minorTickMark val="none"/>
        <c:tickLblPos val="nextTo"/>
        <c:crossAx val="224119264"/>
        <c:crosses val="autoZero"/>
        <c:crossBetween val="between"/>
      </c:valAx>
      <c:spPr>
        <a:noFill/>
        <a:ln w="25401">
          <a:noFill/>
        </a:ln>
      </c:spPr>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2009</c:v>
                </c:pt>
              </c:strCache>
            </c:strRef>
          </c:tx>
          <c:invertIfNegative val="0"/>
          <c:dLbls>
            <c:dLbl>
              <c:idx val="0"/>
              <c:layout>
                <c:manualLayout>
                  <c:x val="-8.1699356916699866E-3"/>
                  <c:y val="-1.945608637920954E-2"/>
                </c:manualLayout>
              </c:layout>
              <c:spPr/>
              <c:txPr>
                <a:bodyPr/>
                <a:lstStyle/>
                <a:p>
                  <a:pPr>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793-4854-B644-99F67CC35F36}"/>
                </c:ext>
              </c:extLst>
            </c:dLbl>
            <c:dLbl>
              <c:idx val="2"/>
              <c:layout>
                <c:manualLayout>
                  <c:x val="4.9019607843137853E-3"/>
                  <c:y val="-3.3333333333333361E-2"/>
                </c:manualLayout>
              </c:layout>
              <c:spPr/>
              <c:txPr>
                <a:bodyPr/>
                <a:lstStyle/>
                <a:p>
                  <a:pPr>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793-4854-B644-99F67CC35F36}"/>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9th</c:v>
                </c:pt>
                <c:pt idx="1">
                  <c:v>10th</c:v>
                </c:pt>
                <c:pt idx="2">
                  <c:v>11th</c:v>
                </c:pt>
                <c:pt idx="3">
                  <c:v>12th</c:v>
                </c:pt>
              </c:strCache>
            </c:strRef>
          </c:cat>
          <c:val>
            <c:numRef>
              <c:f>Sheet1!$B$2:$B$5</c:f>
              <c:numCache>
                <c:formatCode>0%</c:formatCode>
                <c:ptCount val="4"/>
                <c:pt idx="0">
                  <c:v>0.106</c:v>
                </c:pt>
                <c:pt idx="1">
                  <c:v>0.19500000000000001</c:v>
                </c:pt>
                <c:pt idx="2">
                  <c:v>0.33600000000000002</c:v>
                </c:pt>
                <c:pt idx="3">
                  <c:v>0.32</c:v>
                </c:pt>
              </c:numCache>
            </c:numRef>
          </c:val>
          <c:extLst>
            <c:ext xmlns:c16="http://schemas.microsoft.com/office/drawing/2014/chart" uri="{C3380CC4-5D6E-409C-BE32-E72D297353CC}">
              <c16:uniqueId val="{00000002-2793-4854-B644-99F67CC35F36}"/>
            </c:ext>
          </c:extLst>
        </c:ser>
        <c:ser>
          <c:idx val="1"/>
          <c:order val="1"/>
          <c:tx>
            <c:strRef>
              <c:f>Sheet1!$C$1</c:f>
              <c:strCache>
                <c:ptCount val="1"/>
                <c:pt idx="0">
                  <c:v>2012</c:v>
                </c:pt>
              </c:strCache>
            </c:strRef>
          </c:tx>
          <c:invertIfNegative val="0"/>
          <c:dLbls>
            <c:dLbl>
              <c:idx val="0"/>
              <c:layout>
                <c:manualLayout>
                  <c:x val="1.633986928104578E-2"/>
                  <c:y val="-8.3333333333333332E-3"/>
                </c:manualLayout>
              </c:layout>
              <c:spPr/>
              <c:txPr>
                <a:bodyPr/>
                <a:lstStyle/>
                <a:p>
                  <a:pPr>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793-4854-B644-99F67CC35F36}"/>
                </c:ext>
              </c:extLst>
            </c:dLbl>
            <c:dLbl>
              <c:idx val="1"/>
              <c:layout>
                <c:manualLayout>
                  <c:x val="1.6339871383339883E-2"/>
                  <c:y val="-1.1109083259110359E-2"/>
                </c:manualLayout>
              </c:layout>
              <c:spPr/>
              <c:txPr>
                <a:bodyPr/>
                <a:lstStyle/>
                <a:p>
                  <a:pPr>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793-4854-B644-99F67CC35F36}"/>
                </c:ext>
              </c:extLst>
            </c:dLbl>
            <c:dLbl>
              <c:idx val="2"/>
              <c:layout>
                <c:manualLayout>
                  <c:x val="2.2875864485906186E-2"/>
                  <c:y val="-5.5729015829995574E-3"/>
                </c:manualLayout>
              </c:layout>
              <c:spPr/>
              <c:txPr>
                <a:bodyPr/>
                <a:lstStyle/>
                <a:p>
                  <a:pPr>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793-4854-B644-99F67CC35F36}"/>
                </c:ext>
              </c:extLst>
            </c:dLbl>
            <c:dLbl>
              <c:idx val="3"/>
              <c:layout>
                <c:manualLayout>
                  <c:x val="1.3071897106671955E-2"/>
                  <c:y val="-8.3371674307540153E-3"/>
                </c:manualLayout>
              </c:layout>
              <c:spPr/>
              <c:txPr>
                <a:bodyPr/>
                <a:lstStyle/>
                <a:p>
                  <a:pPr>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793-4854-B644-99F67CC35F36}"/>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9th</c:v>
                </c:pt>
                <c:pt idx="1">
                  <c:v>10th</c:v>
                </c:pt>
                <c:pt idx="2">
                  <c:v>11th</c:v>
                </c:pt>
                <c:pt idx="3">
                  <c:v>12th</c:v>
                </c:pt>
              </c:strCache>
            </c:strRef>
          </c:cat>
          <c:val>
            <c:numRef>
              <c:f>Sheet1!$C$2:$C$5</c:f>
              <c:numCache>
                <c:formatCode>0%</c:formatCode>
                <c:ptCount val="4"/>
                <c:pt idx="0">
                  <c:v>0.14000000000000001</c:v>
                </c:pt>
                <c:pt idx="1">
                  <c:v>0.23</c:v>
                </c:pt>
                <c:pt idx="2">
                  <c:v>0.33</c:v>
                </c:pt>
                <c:pt idx="3">
                  <c:v>0.36</c:v>
                </c:pt>
              </c:numCache>
            </c:numRef>
          </c:val>
          <c:extLst>
            <c:ext xmlns:c16="http://schemas.microsoft.com/office/drawing/2014/chart" uri="{C3380CC4-5D6E-409C-BE32-E72D297353CC}">
              <c16:uniqueId val="{00000007-2793-4854-B644-99F67CC35F36}"/>
            </c:ext>
          </c:extLst>
        </c:ser>
        <c:ser>
          <c:idx val="2"/>
          <c:order val="2"/>
          <c:tx>
            <c:strRef>
              <c:f>Sheet1!$D$1</c:f>
              <c:strCache>
                <c:ptCount val="1"/>
                <c:pt idx="0">
                  <c:v>2015</c:v>
                </c:pt>
              </c:strCache>
            </c:strRef>
          </c:tx>
          <c:invertIfNegative val="0"/>
          <c:dLbls>
            <c:dLbl>
              <c:idx val="0"/>
              <c:layout>
                <c:manualLayout>
                  <c:x val="1.14332380563495E-2"/>
                  <c:y val="8.3275503122831364E-3"/>
                </c:manualLayout>
              </c:layout>
              <c:spPr/>
              <c:txPr>
                <a:bodyPr/>
                <a:lstStyle/>
                <a:p>
                  <a:pPr>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793-4854-B644-99F67CC35F36}"/>
                </c:ext>
              </c:extLst>
            </c:dLbl>
            <c:dLbl>
              <c:idx val="1"/>
              <c:layout>
                <c:manualLayout>
                  <c:x val="2.9399755002041651E-2"/>
                  <c:y val="2.7758501040943788E-3"/>
                </c:manualLayout>
              </c:layout>
              <c:spPr/>
              <c:txPr>
                <a:bodyPr/>
                <a:lstStyle/>
                <a:p>
                  <a:pPr>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793-4854-B644-99F67CC35F36}"/>
                </c:ext>
              </c:extLst>
            </c:dLbl>
            <c:dLbl>
              <c:idx val="2"/>
              <c:layout>
                <c:manualLayout>
                  <c:x val="8.1665986116782364E-3"/>
                  <c:y val="-2.77585010409443E-3"/>
                </c:manualLayout>
              </c:layout>
              <c:spPr/>
              <c:txPr>
                <a:bodyPr/>
                <a:lstStyle/>
                <a:p>
                  <a:pPr>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793-4854-B644-99F67CC35F36}"/>
                </c:ext>
              </c:extLst>
            </c:dLbl>
            <c:dLbl>
              <c:idx val="3"/>
              <c:layout>
                <c:manualLayout>
                  <c:x val="3.1033074724377298E-2"/>
                  <c:y val="-2.7758501040944044E-3"/>
                </c:manualLayout>
              </c:layout>
              <c:spPr/>
              <c:txPr>
                <a:bodyPr/>
                <a:lstStyle/>
                <a:p>
                  <a:pPr>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793-4854-B644-99F67CC35F36}"/>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9th</c:v>
                </c:pt>
                <c:pt idx="1">
                  <c:v>10th</c:v>
                </c:pt>
                <c:pt idx="2">
                  <c:v>11th</c:v>
                </c:pt>
                <c:pt idx="3">
                  <c:v>12th</c:v>
                </c:pt>
              </c:strCache>
            </c:strRef>
          </c:cat>
          <c:val>
            <c:numRef>
              <c:f>Sheet1!$D$2:$D$5</c:f>
              <c:numCache>
                <c:formatCode>0%</c:formatCode>
                <c:ptCount val="4"/>
                <c:pt idx="0">
                  <c:v>0.1</c:v>
                </c:pt>
                <c:pt idx="1">
                  <c:v>0.21</c:v>
                </c:pt>
                <c:pt idx="2">
                  <c:v>0.28000000000000003</c:v>
                </c:pt>
                <c:pt idx="3">
                  <c:v>0.34</c:v>
                </c:pt>
              </c:numCache>
            </c:numRef>
          </c:val>
          <c:extLst>
            <c:ext xmlns:c16="http://schemas.microsoft.com/office/drawing/2014/chart" uri="{C3380CC4-5D6E-409C-BE32-E72D297353CC}">
              <c16:uniqueId val="{0000000C-2793-4854-B644-99F67CC35F36}"/>
            </c:ext>
          </c:extLst>
        </c:ser>
        <c:ser>
          <c:idx val="3"/>
          <c:order val="3"/>
          <c:tx>
            <c:strRef>
              <c:f>Sheet1!$E$1</c:f>
              <c:strCache>
                <c:ptCount val="1"/>
                <c:pt idx="0">
                  <c:v>2018</c:v>
                </c:pt>
              </c:strCache>
            </c:strRef>
          </c:tx>
          <c:invertIfNegative val="0"/>
          <c:dLbls>
            <c:dLbl>
              <c:idx val="0"/>
              <c:layout>
                <c:manualLayout>
                  <c:x val="2.6133115557370384E-2"/>
                  <c:y val="8.327550312283035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EB4-4FA2-BC0D-F1D5C27465B9}"/>
                </c:ext>
              </c:extLst>
            </c:dLbl>
            <c:dLbl>
              <c:idx val="1"/>
              <c:layout>
                <c:manualLayout>
                  <c:x val="1.9599836668027705E-2"/>
                  <c:y val="1.38792505204718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EB4-4FA2-BC0D-F1D5C27465B9}"/>
                </c:ext>
              </c:extLst>
            </c:dLbl>
            <c:dLbl>
              <c:idx val="2"/>
              <c:layout>
                <c:manualLayout>
                  <c:x val="3.7566353613719884E-2"/>
                  <c:y val="-2.7758501040944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EB4-4FA2-BC0D-F1D5C27465B9}"/>
                </c:ext>
              </c:extLst>
            </c:dLbl>
            <c:dLbl>
              <c:idx val="3"/>
              <c:layout>
                <c:manualLayout>
                  <c:x val="2.6133115557370235E-2"/>
                  <c:y val="8.32755031228311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EB4-4FA2-BC0D-F1D5C27465B9}"/>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9th</c:v>
                </c:pt>
                <c:pt idx="1">
                  <c:v>10th</c:v>
                </c:pt>
                <c:pt idx="2">
                  <c:v>11th</c:v>
                </c:pt>
                <c:pt idx="3">
                  <c:v>12th</c:v>
                </c:pt>
              </c:strCache>
            </c:strRef>
          </c:cat>
          <c:val>
            <c:numRef>
              <c:f>Sheet1!$E$2:$E$5</c:f>
              <c:numCache>
                <c:formatCode>0%</c:formatCode>
                <c:ptCount val="4"/>
                <c:pt idx="0">
                  <c:v>0.11</c:v>
                </c:pt>
                <c:pt idx="1">
                  <c:v>0.18</c:v>
                </c:pt>
                <c:pt idx="2">
                  <c:v>0.28000000000000003</c:v>
                </c:pt>
                <c:pt idx="3">
                  <c:v>0.32</c:v>
                </c:pt>
              </c:numCache>
            </c:numRef>
          </c:val>
          <c:extLst>
            <c:ext xmlns:c16="http://schemas.microsoft.com/office/drawing/2014/chart" uri="{C3380CC4-5D6E-409C-BE32-E72D297353CC}">
              <c16:uniqueId val="{00000003-FEB4-4FA2-BC0D-F1D5C27465B9}"/>
            </c:ext>
          </c:extLst>
        </c:ser>
        <c:ser>
          <c:idx val="4"/>
          <c:order val="4"/>
          <c:tx>
            <c:strRef>
              <c:f>Sheet1!$F$1</c:f>
              <c:strCache>
                <c:ptCount val="1"/>
                <c:pt idx="0">
                  <c:v>2021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9th</c:v>
                </c:pt>
                <c:pt idx="1">
                  <c:v>10th</c:v>
                </c:pt>
                <c:pt idx="2">
                  <c:v>11th</c:v>
                </c:pt>
                <c:pt idx="3">
                  <c:v>12th</c:v>
                </c:pt>
              </c:strCache>
            </c:strRef>
          </c:cat>
          <c:val>
            <c:numRef>
              <c:f>Sheet1!$F$2:$F$5</c:f>
              <c:numCache>
                <c:formatCode>0%</c:formatCode>
                <c:ptCount val="4"/>
                <c:pt idx="0">
                  <c:v>5.7000000000000002E-2</c:v>
                </c:pt>
                <c:pt idx="1">
                  <c:v>0.114</c:v>
                </c:pt>
                <c:pt idx="2">
                  <c:v>0.192</c:v>
                </c:pt>
                <c:pt idx="3">
                  <c:v>0.24</c:v>
                </c:pt>
              </c:numCache>
            </c:numRef>
          </c:val>
          <c:extLst>
            <c:ext xmlns:c16="http://schemas.microsoft.com/office/drawing/2014/chart" uri="{C3380CC4-5D6E-409C-BE32-E72D297353CC}">
              <c16:uniqueId val="{00000001-F688-4891-88C1-CEE201475EF7}"/>
            </c:ext>
          </c:extLst>
        </c:ser>
        <c:dLbls>
          <c:showLegendKey val="0"/>
          <c:showVal val="0"/>
          <c:showCatName val="0"/>
          <c:showSerName val="0"/>
          <c:showPercent val="0"/>
          <c:showBubbleSize val="0"/>
        </c:dLbls>
        <c:gapWidth val="150"/>
        <c:shape val="box"/>
        <c:axId val="215916480"/>
        <c:axId val="1"/>
        <c:axId val="0"/>
      </c:bar3DChart>
      <c:catAx>
        <c:axId val="215916480"/>
        <c:scaling>
          <c:orientation val="minMax"/>
        </c:scaling>
        <c:delete val="0"/>
        <c:axPos val="b"/>
        <c:numFmt formatCode="General" sourceLinked="1"/>
        <c:majorTickMark val="out"/>
        <c:minorTickMark val="none"/>
        <c:tickLblPos val="nextTo"/>
        <c:crossAx val="1"/>
        <c:crosses val="autoZero"/>
        <c:auto val="1"/>
        <c:lblAlgn val="ctr"/>
        <c:lblOffset val="100"/>
        <c:noMultiLvlLbl val="0"/>
      </c:catAx>
      <c:valAx>
        <c:axId val="1"/>
        <c:scaling>
          <c:orientation val="minMax"/>
        </c:scaling>
        <c:delete val="0"/>
        <c:axPos val="l"/>
        <c:numFmt formatCode="0%" sourceLinked="1"/>
        <c:majorTickMark val="out"/>
        <c:minorTickMark val="none"/>
        <c:tickLblPos val="nextTo"/>
        <c:crossAx val="215916480"/>
        <c:crosses val="autoZero"/>
        <c:crossBetween val="between"/>
      </c:valAx>
      <c:spPr>
        <a:noFill/>
        <a:ln w="25401">
          <a:noFill/>
        </a:ln>
      </c:spPr>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floor>
    <c:sideWall>
      <c:thickness val="0"/>
    </c:sideWall>
    <c:backWall>
      <c:thickness val="0"/>
    </c:backWall>
    <c:plotArea>
      <c:layout/>
      <c:bar3DChart>
        <c:barDir val="col"/>
        <c:grouping val="percentStacked"/>
        <c:varyColors val="0"/>
        <c:ser>
          <c:idx val="0"/>
          <c:order val="0"/>
          <c:tx>
            <c:strRef>
              <c:f>Sheet1!$B$1</c:f>
              <c:strCache>
                <c:ptCount val="1"/>
                <c:pt idx="0">
                  <c:v>0 nights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9th</c:v>
                </c:pt>
                <c:pt idx="1">
                  <c:v>10th</c:v>
                </c:pt>
                <c:pt idx="2">
                  <c:v>11th</c:v>
                </c:pt>
                <c:pt idx="3">
                  <c:v>12th</c:v>
                </c:pt>
              </c:strCache>
            </c:strRef>
          </c:cat>
          <c:val>
            <c:numRef>
              <c:f>Sheet1!$B$2:$B$5</c:f>
              <c:numCache>
                <c:formatCode>0%</c:formatCode>
                <c:ptCount val="4"/>
                <c:pt idx="0">
                  <c:v>0.13</c:v>
                </c:pt>
                <c:pt idx="1">
                  <c:v>0.09</c:v>
                </c:pt>
                <c:pt idx="2">
                  <c:v>0.08</c:v>
                </c:pt>
                <c:pt idx="3">
                  <c:v>7.0000000000000007E-2</c:v>
                </c:pt>
              </c:numCache>
            </c:numRef>
          </c:val>
          <c:extLst>
            <c:ext xmlns:c16="http://schemas.microsoft.com/office/drawing/2014/chart" uri="{C3380CC4-5D6E-409C-BE32-E72D297353CC}">
              <c16:uniqueId val="{00000000-77AF-4047-9A58-30744A788804}"/>
            </c:ext>
          </c:extLst>
        </c:ser>
        <c:ser>
          <c:idx val="1"/>
          <c:order val="1"/>
          <c:tx>
            <c:strRef>
              <c:f>Sheet1!$C$1</c:f>
              <c:strCache>
                <c:ptCount val="1"/>
                <c:pt idx="0">
                  <c:v>1-2 nights</c:v>
                </c:pt>
              </c:strCache>
            </c:strRef>
          </c:tx>
          <c:invertIfNegative val="0"/>
          <c:cat>
            <c:strRef>
              <c:f>Sheet1!$A$2:$A$5</c:f>
              <c:strCache>
                <c:ptCount val="4"/>
                <c:pt idx="0">
                  <c:v>9th</c:v>
                </c:pt>
                <c:pt idx="1">
                  <c:v>10th</c:v>
                </c:pt>
                <c:pt idx="2">
                  <c:v>11th</c:v>
                </c:pt>
                <c:pt idx="3">
                  <c:v>12th</c:v>
                </c:pt>
              </c:strCache>
            </c:strRef>
          </c:cat>
          <c:val>
            <c:numRef>
              <c:f>Sheet1!$C$2:$C$5</c:f>
              <c:numCache>
                <c:formatCode>0%</c:formatCode>
                <c:ptCount val="4"/>
                <c:pt idx="0">
                  <c:v>0.24</c:v>
                </c:pt>
                <c:pt idx="1">
                  <c:v>0.19</c:v>
                </c:pt>
                <c:pt idx="2">
                  <c:v>0.17</c:v>
                </c:pt>
                <c:pt idx="3">
                  <c:v>0.16</c:v>
                </c:pt>
              </c:numCache>
            </c:numRef>
          </c:val>
          <c:extLst>
            <c:ext xmlns:c16="http://schemas.microsoft.com/office/drawing/2014/chart" uri="{C3380CC4-5D6E-409C-BE32-E72D297353CC}">
              <c16:uniqueId val="{00000001-77AF-4047-9A58-30744A788804}"/>
            </c:ext>
          </c:extLst>
        </c:ser>
        <c:ser>
          <c:idx val="2"/>
          <c:order val="2"/>
          <c:tx>
            <c:strRef>
              <c:f>Sheet1!$D$1</c:f>
              <c:strCache>
                <c:ptCount val="1"/>
                <c:pt idx="0">
                  <c:v>3-4 nights</c:v>
                </c:pt>
              </c:strCache>
            </c:strRef>
          </c:tx>
          <c:invertIfNegative val="0"/>
          <c:cat>
            <c:strRef>
              <c:f>Sheet1!$A$2:$A$5</c:f>
              <c:strCache>
                <c:ptCount val="4"/>
                <c:pt idx="0">
                  <c:v>9th</c:v>
                </c:pt>
                <c:pt idx="1">
                  <c:v>10th</c:v>
                </c:pt>
                <c:pt idx="2">
                  <c:v>11th</c:v>
                </c:pt>
                <c:pt idx="3">
                  <c:v>12th</c:v>
                </c:pt>
              </c:strCache>
            </c:strRef>
          </c:cat>
          <c:val>
            <c:numRef>
              <c:f>Sheet1!$D$2:$D$5</c:f>
              <c:numCache>
                <c:formatCode>0%</c:formatCode>
                <c:ptCount val="4"/>
                <c:pt idx="0">
                  <c:v>0.21</c:v>
                </c:pt>
                <c:pt idx="1">
                  <c:v>0.22</c:v>
                </c:pt>
                <c:pt idx="2">
                  <c:v>0.24</c:v>
                </c:pt>
                <c:pt idx="3">
                  <c:v>0.21</c:v>
                </c:pt>
              </c:numCache>
            </c:numRef>
          </c:val>
          <c:extLst>
            <c:ext xmlns:c16="http://schemas.microsoft.com/office/drawing/2014/chart" uri="{C3380CC4-5D6E-409C-BE32-E72D297353CC}">
              <c16:uniqueId val="{00000002-77AF-4047-9A58-30744A788804}"/>
            </c:ext>
          </c:extLst>
        </c:ser>
        <c:ser>
          <c:idx val="3"/>
          <c:order val="3"/>
          <c:tx>
            <c:strRef>
              <c:f>Sheet1!$E$1</c:f>
              <c:strCache>
                <c:ptCount val="1"/>
                <c:pt idx="0">
                  <c:v>Every night</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9th</c:v>
                </c:pt>
                <c:pt idx="1">
                  <c:v>10th</c:v>
                </c:pt>
                <c:pt idx="2">
                  <c:v>11th</c:v>
                </c:pt>
                <c:pt idx="3">
                  <c:v>12th</c:v>
                </c:pt>
              </c:strCache>
            </c:strRef>
          </c:cat>
          <c:val>
            <c:numRef>
              <c:f>Sheet1!$E$2:$E$5</c:f>
              <c:numCache>
                <c:formatCode>0%</c:formatCode>
                <c:ptCount val="4"/>
                <c:pt idx="0">
                  <c:v>0.42</c:v>
                </c:pt>
                <c:pt idx="1">
                  <c:v>0.5</c:v>
                </c:pt>
                <c:pt idx="2">
                  <c:v>0.52</c:v>
                </c:pt>
                <c:pt idx="3">
                  <c:v>0.56999999999999995</c:v>
                </c:pt>
              </c:numCache>
            </c:numRef>
          </c:val>
          <c:extLst>
            <c:ext xmlns:c16="http://schemas.microsoft.com/office/drawing/2014/chart" uri="{C3380CC4-5D6E-409C-BE32-E72D297353CC}">
              <c16:uniqueId val="{00000007-77AF-4047-9A58-30744A788804}"/>
            </c:ext>
          </c:extLst>
        </c:ser>
        <c:dLbls>
          <c:showLegendKey val="0"/>
          <c:showVal val="0"/>
          <c:showCatName val="0"/>
          <c:showSerName val="0"/>
          <c:showPercent val="0"/>
          <c:showBubbleSize val="0"/>
        </c:dLbls>
        <c:gapWidth val="150"/>
        <c:shape val="box"/>
        <c:axId val="212516520"/>
        <c:axId val="1"/>
        <c:axId val="0"/>
      </c:bar3DChart>
      <c:catAx>
        <c:axId val="212516520"/>
        <c:scaling>
          <c:orientation val="minMax"/>
        </c:scaling>
        <c:delete val="0"/>
        <c:axPos val="b"/>
        <c:numFmt formatCode="General" sourceLinked="1"/>
        <c:majorTickMark val="out"/>
        <c:minorTickMark val="none"/>
        <c:tickLblPos val="nextTo"/>
        <c:crossAx val="1"/>
        <c:crosses val="autoZero"/>
        <c:auto val="1"/>
        <c:lblAlgn val="ctr"/>
        <c:lblOffset val="100"/>
        <c:noMultiLvlLbl val="0"/>
      </c:catAx>
      <c:valAx>
        <c:axId val="1"/>
        <c:scaling>
          <c:orientation val="minMax"/>
        </c:scaling>
        <c:delete val="0"/>
        <c:axPos val="l"/>
        <c:majorGridlines/>
        <c:numFmt formatCode="0%" sourceLinked="1"/>
        <c:majorTickMark val="out"/>
        <c:minorTickMark val="none"/>
        <c:tickLblPos val="nextTo"/>
        <c:crossAx val="212516520"/>
        <c:crosses val="autoZero"/>
        <c:crossBetween val="between"/>
        <c:majorUnit val="0.5"/>
        <c:minorUnit val="0.5"/>
      </c:valAx>
      <c:spPr>
        <a:noFill/>
        <a:ln w="25394">
          <a:noFill/>
        </a:ln>
      </c:spPr>
    </c:plotArea>
    <c:legend>
      <c:legendPos val="r"/>
      <c:overlay val="0"/>
    </c:legend>
    <c:plotVisOnly val="1"/>
    <c:dispBlanksAs val="gap"/>
    <c:showDLblsOverMax val="0"/>
  </c:chart>
  <c:txPr>
    <a:bodyPr/>
    <a:lstStyle/>
    <a:p>
      <a:pPr>
        <a:defRPr sz="1649"/>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573004763293473E-2"/>
          <c:y val="3.0168471017993959E-2"/>
          <c:w val="0.79059213084475555"/>
          <c:h val="0.8473861771998662"/>
        </c:manualLayout>
      </c:layout>
      <c:barChart>
        <c:barDir val="col"/>
        <c:grouping val="clustered"/>
        <c:varyColors val="0"/>
        <c:ser>
          <c:idx val="0"/>
          <c:order val="0"/>
          <c:tx>
            <c:strRef>
              <c:f>Sheet1!$B$1</c:f>
              <c:strCache>
                <c:ptCount val="1"/>
                <c:pt idx="0">
                  <c:v>2009</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 Awake Past 11pm 3+ school nights per week</c:v>
                </c:pt>
              </c:strCache>
            </c:strRef>
          </c:cat>
          <c:val>
            <c:numRef>
              <c:f>Sheet1!$B$2</c:f>
              <c:numCache>
                <c:formatCode>0%</c:formatCode>
                <c:ptCount val="1"/>
                <c:pt idx="0">
                  <c:v>0.5</c:v>
                </c:pt>
              </c:numCache>
            </c:numRef>
          </c:val>
          <c:extLst>
            <c:ext xmlns:c16="http://schemas.microsoft.com/office/drawing/2014/chart" uri="{C3380CC4-5D6E-409C-BE32-E72D297353CC}">
              <c16:uniqueId val="{00000000-D9AC-4228-84F8-82BA67E2D37C}"/>
            </c:ext>
          </c:extLst>
        </c:ser>
        <c:ser>
          <c:idx val="1"/>
          <c:order val="1"/>
          <c:tx>
            <c:strRef>
              <c:f>Sheet1!$C$1</c:f>
              <c:strCache>
                <c:ptCount val="1"/>
                <c:pt idx="0">
                  <c:v>2012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 Awake Past 11pm 3+ school nights per week</c:v>
                </c:pt>
              </c:strCache>
            </c:strRef>
          </c:cat>
          <c:val>
            <c:numRef>
              <c:f>Sheet1!$C$2</c:f>
              <c:numCache>
                <c:formatCode>0%</c:formatCode>
                <c:ptCount val="1"/>
                <c:pt idx="0">
                  <c:v>0.54</c:v>
                </c:pt>
              </c:numCache>
            </c:numRef>
          </c:val>
          <c:extLst>
            <c:ext xmlns:c16="http://schemas.microsoft.com/office/drawing/2014/chart" uri="{C3380CC4-5D6E-409C-BE32-E72D297353CC}">
              <c16:uniqueId val="{00000001-D9AC-4228-84F8-82BA67E2D37C}"/>
            </c:ext>
          </c:extLst>
        </c:ser>
        <c:ser>
          <c:idx val="2"/>
          <c:order val="2"/>
          <c:tx>
            <c:strRef>
              <c:f>Sheet1!$D$1</c:f>
              <c:strCache>
                <c:ptCount val="1"/>
                <c:pt idx="0">
                  <c:v>2015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 Awake Past 11pm 3+ school nights per week</c:v>
                </c:pt>
              </c:strCache>
            </c:strRef>
          </c:cat>
          <c:val>
            <c:numRef>
              <c:f>Sheet1!$D$2</c:f>
              <c:numCache>
                <c:formatCode>0%</c:formatCode>
                <c:ptCount val="1"/>
                <c:pt idx="0">
                  <c:v>0.54</c:v>
                </c:pt>
              </c:numCache>
            </c:numRef>
          </c:val>
          <c:extLst>
            <c:ext xmlns:c16="http://schemas.microsoft.com/office/drawing/2014/chart" uri="{C3380CC4-5D6E-409C-BE32-E72D297353CC}">
              <c16:uniqueId val="{00000002-D9AC-4228-84F8-82BA67E2D37C}"/>
            </c:ext>
          </c:extLst>
        </c:ser>
        <c:ser>
          <c:idx val="3"/>
          <c:order val="3"/>
          <c:tx>
            <c:strRef>
              <c:f>Sheet1!$E$1</c:f>
              <c:strCache>
                <c:ptCount val="1"/>
                <c:pt idx="0">
                  <c:v>2018</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c:f>
              <c:strCache>
                <c:ptCount val="1"/>
                <c:pt idx="0">
                  <c:v>% Awake Past 11pm 3+ school nights per week</c:v>
                </c:pt>
              </c:strCache>
            </c:strRef>
          </c:cat>
          <c:val>
            <c:numRef>
              <c:f>Sheet1!$E$2</c:f>
              <c:numCache>
                <c:formatCode>0%</c:formatCode>
                <c:ptCount val="1"/>
                <c:pt idx="0">
                  <c:v>0.59</c:v>
                </c:pt>
              </c:numCache>
            </c:numRef>
          </c:val>
          <c:extLst>
            <c:ext xmlns:c16="http://schemas.microsoft.com/office/drawing/2014/chart" uri="{C3380CC4-5D6E-409C-BE32-E72D297353CC}">
              <c16:uniqueId val="{00000003-FC10-47CB-8408-684F1838A282}"/>
            </c:ext>
          </c:extLst>
        </c:ser>
        <c:ser>
          <c:idx val="4"/>
          <c:order val="4"/>
          <c:tx>
            <c:strRef>
              <c:f>Sheet1!$F$1</c:f>
              <c:strCache>
                <c:ptCount val="1"/>
                <c:pt idx="0">
                  <c:v>2021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c:f>
              <c:strCache>
                <c:ptCount val="1"/>
                <c:pt idx="0">
                  <c:v>% Awake Past 11pm 3+ school nights per week</c:v>
                </c:pt>
              </c:strCache>
            </c:strRef>
          </c:cat>
          <c:val>
            <c:numRef>
              <c:f>Sheet1!$F$2</c:f>
              <c:numCache>
                <c:formatCode>0%</c:formatCode>
                <c:ptCount val="1"/>
                <c:pt idx="0">
                  <c:v>0.71399999999999997</c:v>
                </c:pt>
              </c:numCache>
            </c:numRef>
          </c:val>
          <c:extLst>
            <c:ext xmlns:c16="http://schemas.microsoft.com/office/drawing/2014/chart" uri="{C3380CC4-5D6E-409C-BE32-E72D297353CC}">
              <c16:uniqueId val="{00000001-85D1-4E74-ABF8-886A8F6C5EF5}"/>
            </c:ext>
          </c:extLst>
        </c:ser>
        <c:dLbls>
          <c:showLegendKey val="0"/>
          <c:showVal val="0"/>
          <c:showCatName val="0"/>
          <c:showSerName val="0"/>
          <c:showPercent val="0"/>
          <c:showBubbleSize val="0"/>
        </c:dLbls>
        <c:gapWidth val="150"/>
        <c:axId val="222260248"/>
        <c:axId val="1"/>
      </c:barChart>
      <c:catAx>
        <c:axId val="222260248"/>
        <c:scaling>
          <c:orientation val="minMax"/>
        </c:scaling>
        <c:delete val="0"/>
        <c:axPos val="b"/>
        <c:numFmt formatCode="General" sourceLinked="1"/>
        <c:majorTickMark val="out"/>
        <c:minorTickMark val="none"/>
        <c:tickLblPos val="nextTo"/>
        <c:crossAx val="1"/>
        <c:crosses val="autoZero"/>
        <c:auto val="1"/>
        <c:lblAlgn val="ctr"/>
        <c:lblOffset val="100"/>
        <c:noMultiLvlLbl val="0"/>
      </c:catAx>
      <c:valAx>
        <c:axId val="1"/>
        <c:scaling>
          <c:orientation val="minMax"/>
        </c:scaling>
        <c:delete val="0"/>
        <c:axPos val="l"/>
        <c:majorGridlines/>
        <c:numFmt formatCode="0%" sourceLinked="1"/>
        <c:majorTickMark val="out"/>
        <c:minorTickMark val="none"/>
        <c:tickLblPos val="nextTo"/>
        <c:crossAx val="222260248"/>
        <c:crosses val="autoZero"/>
        <c:crossBetween val="between"/>
      </c:valAx>
      <c:spPr>
        <a:noFill/>
        <a:ln w="25400">
          <a:noFill/>
        </a:ln>
      </c:spPr>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820841839214538E-2"/>
          <c:y val="2.7332040584479179E-2"/>
          <c:w val="0.73173046077573634"/>
          <c:h val="0.80496454734202993"/>
        </c:manualLayout>
      </c:layout>
      <c:barChart>
        <c:barDir val="col"/>
        <c:grouping val="clustered"/>
        <c:varyColors val="0"/>
        <c:ser>
          <c:idx val="0"/>
          <c:order val="0"/>
          <c:tx>
            <c:strRef>
              <c:f>Sheet1!$B$1</c:f>
              <c:strCache>
                <c:ptCount val="1"/>
                <c:pt idx="0">
                  <c:v>2009</c:v>
                </c:pt>
              </c:strCache>
            </c:strRef>
          </c:tx>
          <c:invertIfNegative val="0"/>
          <c:dLbls>
            <c:dLbl>
              <c:idx val="2"/>
              <c:layout>
                <c:manualLayout>
                  <c:x val="-1.656254866063755E-3"/>
                  <c:y val="2.612671456564337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4B9-4238-992B-37AC15B4AE79}"/>
                </c:ext>
              </c:extLst>
            </c:dLbl>
            <c:dLbl>
              <c:idx val="3"/>
              <c:layout>
                <c:manualLayout>
                  <c:x val="-4.6846878515185604E-3"/>
                  <c:y val="1.4985505543150391E-2"/>
                </c:manualLayout>
              </c:layout>
              <c:spPr/>
              <c:txPr>
                <a:bodyPr/>
                <a:lstStyle/>
                <a:p>
                  <a:pPr>
                    <a:defRPr sz="1600"/>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8FF-411C-9E63-727EB0E0043C}"/>
                </c:ext>
              </c:extLst>
            </c:dLbl>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Anxiety</c:v>
                </c:pt>
                <c:pt idx="1">
                  <c:v>Suicide Ideation</c:v>
                </c:pt>
                <c:pt idx="2">
                  <c:v>Depression</c:v>
                </c:pt>
              </c:strCache>
            </c:strRef>
          </c:cat>
          <c:val>
            <c:numRef>
              <c:f>Sheet1!$B$2:$B$4</c:f>
              <c:numCache>
                <c:formatCode>0%</c:formatCode>
                <c:ptCount val="3"/>
                <c:pt idx="1">
                  <c:v>0.11</c:v>
                </c:pt>
                <c:pt idx="2">
                  <c:v>0.2</c:v>
                </c:pt>
              </c:numCache>
            </c:numRef>
          </c:val>
          <c:extLst>
            <c:ext xmlns:c16="http://schemas.microsoft.com/office/drawing/2014/chart" uri="{C3380CC4-5D6E-409C-BE32-E72D297353CC}">
              <c16:uniqueId val="{00000001-B8FF-411C-9E63-727EB0E0043C}"/>
            </c:ext>
          </c:extLst>
        </c:ser>
        <c:ser>
          <c:idx val="1"/>
          <c:order val="1"/>
          <c:tx>
            <c:strRef>
              <c:f>Sheet1!$C$1</c:f>
              <c:strCache>
                <c:ptCount val="1"/>
                <c:pt idx="0">
                  <c:v>2012</c:v>
                </c:pt>
              </c:strCache>
            </c:strRef>
          </c:tx>
          <c:invertIfNegative val="0"/>
          <c:dLbls>
            <c:dLbl>
              <c:idx val="0"/>
              <c:layout>
                <c:manualLayout>
                  <c:x val="-1.3468146027201145E-3"/>
                  <c:y val="-5.2253429131287219E-3"/>
                </c:manualLayout>
              </c:layout>
              <c:spPr/>
              <c:txPr>
                <a:bodyPr/>
                <a:lstStyle/>
                <a:p>
                  <a:pPr>
                    <a:defRPr sz="1400"/>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8FF-411C-9E63-727EB0E0043C}"/>
                </c:ext>
              </c:extLst>
            </c:dLbl>
            <c:dLbl>
              <c:idx val="1"/>
              <c:layout>
                <c:manualLayout>
                  <c:x val="6.2850155094249585E-3"/>
                  <c:y val="-2.8060502887824849E-3"/>
                </c:manualLayout>
              </c:layout>
              <c:spPr/>
              <c:txPr>
                <a:bodyPr/>
                <a:lstStyle/>
                <a:p>
                  <a:pPr>
                    <a:defRPr sz="1400"/>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8FF-411C-9E63-727EB0E0043C}"/>
                </c:ext>
              </c:extLst>
            </c:dLbl>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Anxiety</c:v>
                </c:pt>
                <c:pt idx="1">
                  <c:v>Suicide Ideation</c:v>
                </c:pt>
                <c:pt idx="2">
                  <c:v>Depression</c:v>
                </c:pt>
              </c:strCache>
            </c:strRef>
          </c:cat>
          <c:val>
            <c:numRef>
              <c:f>Sheet1!$C$2:$C$4</c:f>
              <c:numCache>
                <c:formatCode>0%</c:formatCode>
                <c:ptCount val="3"/>
                <c:pt idx="0">
                  <c:v>0.26</c:v>
                </c:pt>
                <c:pt idx="1">
                  <c:v>0.121</c:v>
                </c:pt>
                <c:pt idx="2">
                  <c:v>0.21</c:v>
                </c:pt>
              </c:numCache>
            </c:numRef>
          </c:val>
          <c:extLst>
            <c:ext xmlns:c16="http://schemas.microsoft.com/office/drawing/2014/chart" uri="{C3380CC4-5D6E-409C-BE32-E72D297353CC}">
              <c16:uniqueId val="{00000004-B8FF-411C-9E63-727EB0E0043C}"/>
            </c:ext>
          </c:extLst>
        </c:ser>
        <c:ser>
          <c:idx val="2"/>
          <c:order val="2"/>
          <c:tx>
            <c:strRef>
              <c:f>Sheet1!$D$1</c:f>
              <c:strCache>
                <c:ptCount val="1"/>
                <c:pt idx="0">
                  <c:v>2015</c:v>
                </c:pt>
              </c:strCache>
            </c:strRef>
          </c:tx>
          <c:invertIfNegative val="0"/>
          <c:dLbls>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Anxiety</c:v>
                </c:pt>
                <c:pt idx="1">
                  <c:v>Suicide Ideation</c:v>
                </c:pt>
                <c:pt idx="2">
                  <c:v>Depression</c:v>
                </c:pt>
              </c:strCache>
            </c:strRef>
          </c:cat>
          <c:val>
            <c:numRef>
              <c:f>Sheet1!$D$2:$D$4</c:f>
              <c:numCache>
                <c:formatCode>0%</c:formatCode>
                <c:ptCount val="3"/>
                <c:pt idx="0">
                  <c:v>0.31</c:v>
                </c:pt>
                <c:pt idx="1">
                  <c:v>0.19</c:v>
                </c:pt>
                <c:pt idx="2">
                  <c:v>0.22</c:v>
                </c:pt>
              </c:numCache>
            </c:numRef>
          </c:val>
          <c:extLst>
            <c:ext xmlns:c16="http://schemas.microsoft.com/office/drawing/2014/chart" uri="{C3380CC4-5D6E-409C-BE32-E72D297353CC}">
              <c16:uniqueId val="{00000005-B8FF-411C-9E63-727EB0E0043C}"/>
            </c:ext>
          </c:extLst>
        </c:ser>
        <c:ser>
          <c:idx val="3"/>
          <c:order val="3"/>
          <c:tx>
            <c:strRef>
              <c:f>Sheet1!$E$1</c:f>
              <c:strCache>
                <c:ptCount val="1"/>
                <c:pt idx="0">
                  <c:v>2018</c:v>
                </c:pt>
              </c:strCache>
            </c:strRef>
          </c:tx>
          <c:invertIfNegative val="0"/>
          <c:dLbls>
            <c:dLbl>
              <c:idx val="1"/>
              <c:layout>
                <c:manualLayout>
                  <c:x val="1.060606060606060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4B9-4238-992B-37AC15B4AE79}"/>
                </c:ext>
              </c:extLst>
            </c:dLbl>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Anxiety</c:v>
                </c:pt>
                <c:pt idx="1">
                  <c:v>Suicide Ideation</c:v>
                </c:pt>
                <c:pt idx="2">
                  <c:v>Depression</c:v>
                </c:pt>
              </c:strCache>
            </c:strRef>
          </c:cat>
          <c:val>
            <c:numRef>
              <c:f>Sheet1!$E$2:$E$4</c:f>
              <c:numCache>
                <c:formatCode>0%</c:formatCode>
                <c:ptCount val="3"/>
                <c:pt idx="0">
                  <c:v>0.36</c:v>
                </c:pt>
                <c:pt idx="1">
                  <c:v>0.21</c:v>
                </c:pt>
                <c:pt idx="2">
                  <c:v>0.27</c:v>
                </c:pt>
              </c:numCache>
            </c:numRef>
          </c:val>
          <c:extLst>
            <c:ext xmlns:c16="http://schemas.microsoft.com/office/drawing/2014/chart" uri="{C3380CC4-5D6E-409C-BE32-E72D297353CC}">
              <c16:uniqueId val="{00000003-5AE5-43DF-8B14-4A564777E7C7}"/>
            </c:ext>
          </c:extLst>
        </c:ser>
        <c:ser>
          <c:idx val="4"/>
          <c:order val="4"/>
          <c:tx>
            <c:strRef>
              <c:f>Sheet1!$F$1</c:f>
              <c:strCache>
                <c:ptCount val="1"/>
                <c:pt idx="0">
                  <c:v>2021</c:v>
                </c:pt>
              </c:strCache>
            </c:strRef>
          </c:tx>
          <c:invertIfNegative val="0"/>
          <c:dLbls>
            <c:dLbl>
              <c:idx val="1"/>
              <c:layout>
                <c:manualLayout>
                  <c:x val="1.1593784062446225E-2"/>
                  <c:y val="7.838014369693011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BE3-4805-AD4A-4A464D9E008B}"/>
                </c:ext>
              </c:extLst>
            </c:dLbl>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Anxiety</c:v>
                </c:pt>
                <c:pt idx="1">
                  <c:v>Suicide Ideation</c:v>
                </c:pt>
                <c:pt idx="2">
                  <c:v>Depression</c:v>
                </c:pt>
              </c:strCache>
            </c:strRef>
          </c:cat>
          <c:val>
            <c:numRef>
              <c:f>Sheet1!$F$2:$F$4</c:f>
              <c:numCache>
                <c:formatCode>0%</c:formatCode>
                <c:ptCount val="3"/>
                <c:pt idx="0">
                  <c:v>0.39</c:v>
                </c:pt>
                <c:pt idx="1">
                  <c:v>0.21</c:v>
                </c:pt>
                <c:pt idx="2">
                  <c:v>0.33</c:v>
                </c:pt>
              </c:numCache>
            </c:numRef>
          </c:val>
          <c:extLst>
            <c:ext xmlns:c16="http://schemas.microsoft.com/office/drawing/2014/chart" uri="{C3380CC4-5D6E-409C-BE32-E72D297353CC}">
              <c16:uniqueId val="{00000001-6BE3-4805-AD4A-4A464D9E008B}"/>
            </c:ext>
          </c:extLst>
        </c:ser>
        <c:dLbls>
          <c:showLegendKey val="0"/>
          <c:showVal val="0"/>
          <c:showCatName val="0"/>
          <c:showSerName val="0"/>
          <c:showPercent val="0"/>
          <c:showBubbleSize val="0"/>
        </c:dLbls>
        <c:gapWidth val="150"/>
        <c:axId val="192910376"/>
        <c:axId val="1"/>
      </c:barChart>
      <c:catAx>
        <c:axId val="192910376"/>
        <c:scaling>
          <c:orientation val="minMax"/>
        </c:scaling>
        <c:delete val="0"/>
        <c:axPos val="b"/>
        <c:numFmt formatCode="General" sourceLinked="1"/>
        <c:majorTickMark val="out"/>
        <c:minorTickMark val="none"/>
        <c:tickLblPos val="nextTo"/>
        <c:crossAx val="1"/>
        <c:crosses val="autoZero"/>
        <c:auto val="1"/>
        <c:lblAlgn val="ctr"/>
        <c:lblOffset val="100"/>
        <c:noMultiLvlLbl val="0"/>
      </c:catAx>
      <c:valAx>
        <c:axId val="1"/>
        <c:scaling>
          <c:orientation val="minMax"/>
        </c:scaling>
        <c:delete val="0"/>
        <c:axPos val="l"/>
        <c:numFmt formatCode="0%" sourceLinked="1"/>
        <c:majorTickMark val="out"/>
        <c:minorTickMark val="none"/>
        <c:tickLblPos val="nextTo"/>
        <c:crossAx val="192910376"/>
        <c:crosses val="autoZero"/>
        <c:crossBetween val="between"/>
      </c:valAx>
      <c:spPr>
        <a:noFill/>
        <a:ln w="25392">
          <a:noFill/>
        </a:ln>
      </c:spPr>
    </c:plotArea>
    <c:legend>
      <c:legendPos val="r"/>
      <c:layout>
        <c:manualLayout>
          <c:xMode val="edge"/>
          <c:yMode val="edge"/>
          <c:x val="0.83743181364531472"/>
          <c:y val="0.43649167141778511"/>
          <c:w val="0.1078296253655824"/>
          <c:h val="0.35520399923882801"/>
        </c:manualLayout>
      </c:layout>
      <c:overlay val="0"/>
    </c:legend>
    <c:plotVisOnly val="1"/>
    <c:dispBlanksAs val="gap"/>
    <c:showDLblsOverMax val="0"/>
  </c:chart>
  <c:txPr>
    <a:bodyPr/>
    <a:lstStyle/>
    <a:p>
      <a:pPr>
        <a:defRPr sz="1797"/>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FFD52B-7733-4246-838C-B751AE781F2A}" type="doc">
      <dgm:prSet loTypeId="urn:microsoft.com/office/officeart/2005/8/layout/venn2" loCatId="relationship" qsTypeId="urn:microsoft.com/office/officeart/2005/8/quickstyle/simple1" qsCatId="simple" csTypeId="urn:microsoft.com/office/officeart/2005/8/colors/colorful5" csCatId="colorful" phldr="1"/>
      <dgm:spPr/>
      <dgm:t>
        <a:bodyPr/>
        <a:lstStyle/>
        <a:p>
          <a:endParaRPr lang="en-US"/>
        </a:p>
      </dgm:t>
    </dgm:pt>
    <dgm:pt modelId="{77377727-8016-40FB-9BCC-9CEA4974EBB0}">
      <dgm:prSet phldrT="[Text]"/>
      <dgm:spPr/>
      <dgm:t>
        <a:bodyPr/>
        <a:lstStyle/>
        <a:p>
          <a:r>
            <a:rPr lang="en-US" b="1" dirty="0"/>
            <a:t>Community </a:t>
          </a:r>
        </a:p>
      </dgm:t>
    </dgm:pt>
    <dgm:pt modelId="{E7900B7A-8A9C-4E32-8937-96CB1CE75381}" type="parTrans" cxnId="{58F73F50-3789-4B21-BE72-03590DF1397E}">
      <dgm:prSet/>
      <dgm:spPr/>
      <dgm:t>
        <a:bodyPr/>
        <a:lstStyle/>
        <a:p>
          <a:endParaRPr lang="en-US"/>
        </a:p>
      </dgm:t>
    </dgm:pt>
    <dgm:pt modelId="{62AF89C5-9292-47E7-9A38-50DA93BE5931}" type="sibTrans" cxnId="{58F73F50-3789-4B21-BE72-03590DF1397E}">
      <dgm:prSet/>
      <dgm:spPr/>
      <dgm:t>
        <a:bodyPr/>
        <a:lstStyle/>
        <a:p>
          <a:endParaRPr lang="en-US"/>
        </a:p>
      </dgm:t>
    </dgm:pt>
    <dgm:pt modelId="{F57997B2-4D33-42CD-8F43-EF43CBF973F5}">
      <dgm:prSet phldrT="[Text]"/>
      <dgm:spPr/>
      <dgm:t>
        <a:bodyPr/>
        <a:lstStyle/>
        <a:p>
          <a:r>
            <a:rPr lang="en-US" b="1" dirty="0"/>
            <a:t>School </a:t>
          </a:r>
        </a:p>
      </dgm:t>
    </dgm:pt>
    <dgm:pt modelId="{E3D09EAE-B4F9-46CF-8EE1-A1A93A866B23}" type="parTrans" cxnId="{60360C1D-C4D0-4D43-A502-95D5E378390F}">
      <dgm:prSet/>
      <dgm:spPr/>
      <dgm:t>
        <a:bodyPr/>
        <a:lstStyle/>
        <a:p>
          <a:endParaRPr lang="en-US"/>
        </a:p>
      </dgm:t>
    </dgm:pt>
    <dgm:pt modelId="{C826537C-D80F-4A2C-BC86-C638FCD1FEBF}" type="sibTrans" cxnId="{60360C1D-C4D0-4D43-A502-95D5E378390F}">
      <dgm:prSet/>
      <dgm:spPr/>
      <dgm:t>
        <a:bodyPr/>
        <a:lstStyle/>
        <a:p>
          <a:endParaRPr lang="en-US"/>
        </a:p>
      </dgm:t>
    </dgm:pt>
    <dgm:pt modelId="{2792AC56-5BB7-4CC0-8905-E186447ACD71}">
      <dgm:prSet phldrT="[Text]"/>
      <dgm:spPr/>
      <dgm:t>
        <a:bodyPr/>
        <a:lstStyle/>
        <a:p>
          <a:r>
            <a:rPr lang="en-US" b="1" dirty="0"/>
            <a:t>Home</a:t>
          </a:r>
        </a:p>
      </dgm:t>
    </dgm:pt>
    <dgm:pt modelId="{CD955C17-29DD-4B1F-8EDA-29B4B4260800}" type="parTrans" cxnId="{10359B29-27B1-4A02-8C75-CBC887D3A05D}">
      <dgm:prSet/>
      <dgm:spPr/>
      <dgm:t>
        <a:bodyPr/>
        <a:lstStyle/>
        <a:p>
          <a:endParaRPr lang="en-US"/>
        </a:p>
      </dgm:t>
    </dgm:pt>
    <dgm:pt modelId="{76BB190F-352E-4622-AD95-98DB889BD8AC}" type="sibTrans" cxnId="{10359B29-27B1-4A02-8C75-CBC887D3A05D}">
      <dgm:prSet/>
      <dgm:spPr/>
      <dgm:t>
        <a:bodyPr/>
        <a:lstStyle/>
        <a:p>
          <a:endParaRPr lang="en-US"/>
        </a:p>
      </dgm:t>
    </dgm:pt>
    <dgm:pt modelId="{10237A72-980A-4E84-B26E-1EB7E17B9AE7}">
      <dgm:prSet phldrT="[Text]"/>
      <dgm:spPr/>
      <dgm:t>
        <a:bodyPr/>
        <a:lstStyle/>
        <a:p>
          <a:r>
            <a:rPr lang="en-US" b="1" dirty="0"/>
            <a:t>Young Person</a:t>
          </a:r>
        </a:p>
      </dgm:t>
    </dgm:pt>
    <dgm:pt modelId="{A059C878-7C76-43DD-BB64-3B713B0BC1A7}" type="parTrans" cxnId="{06EC7AC1-8BD7-4436-90E9-0E59F878DE22}">
      <dgm:prSet/>
      <dgm:spPr/>
      <dgm:t>
        <a:bodyPr/>
        <a:lstStyle/>
        <a:p>
          <a:endParaRPr lang="en-US"/>
        </a:p>
      </dgm:t>
    </dgm:pt>
    <dgm:pt modelId="{2C299761-A332-4D8F-951A-F2A1D18755D7}" type="sibTrans" cxnId="{06EC7AC1-8BD7-4436-90E9-0E59F878DE22}">
      <dgm:prSet/>
      <dgm:spPr/>
      <dgm:t>
        <a:bodyPr/>
        <a:lstStyle/>
        <a:p>
          <a:endParaRPr lang="en-US"/>
        </a:p>
      </dgm:t>
    </dgm:pt>
    <dgm:pt modelId="{87ACA09E-9E5B-4E74-ACCA-4AE260613D11}" type="pres">
      <dgm:prSet presAssocID="{58FFD52B-7733-4246-838C-B751AE781F2A}" presName="Name0" presStyleCnt="0">
        <dgm:presLayoutVars>
          <dgm:chMax val="7"/>
          <dgm:resizeHandles val="exact"/>
        </dgm:presLayoutVars>
      </dgm:prSet>
      <dgm:spPr/>
    </dgm:pt>
    <dgm:pt modelId="{FBB04823-F8A4-4D86-B982-4ED210DB433C}" type="pres">
      <dgm:prSet presAssocID="{58FFD52B-7733-4246-838C-B751AE781F2A}" presName="comp1" presStyleCnt="0"/>
      <dgm:spPr/>
    </dgm:pt>
    <dgm:pt modelId="{3D9C5BD8-9E86-4C76-B706-8DF4A6D15B32}" type="pres">
      <dgm:prSet presAssocID="{58FFD52B-7733-4246-838C-B751AE781F2A}" presName="circle1" presStyleLbl="node1" presStyleIdx="0" presStyleCnt="4"/>
      <dgm:spPr/>
    </dgm:pt>
    <dgm:pt modelId="{F239A0A6-7FF0-4953-87EA-7E9DD2769E1C}" type="pres">
      <dgm:prSet presAssocID="{58FFD52B-7733-4246-838C-B751AE781F2A}" presName="c1text" presStyleLbl="node1" presStyleIdx="0" presStyleCnt="4">
        <dgm:presLayoutVars>
          <dgm:bulletEnabled val="1"/>
        </dgm:presLayoutVars>
      </dgm:prSet>
      <dgm:spPr/>
    </dgm:pt>
    <dgm:pt modelId="{5D24561C-02DB-4424-84A3-C5C87378436D}" type="pres">
      <dgm:prSet presAssocID="{58FFD52B-7733-4246-838C-B751AE781F2A}" presName="comp2" presStyleCnt="0"/>
      <dgm:spPr/>
    </dgm:pt>
    <dgm:pt modelId="{20D83FC8-5D86-4965-B786-C17976141662}" type="pres">
      <dgm:prSet presAssocID="{58FFD52B-7733-4246-838C-B751AE781F2A}" presName="circle2" presStyleLbl="node1" presStyleIdx="1" presStyleCnt="4"/>
      <dgm:spPr/>
    </dgm:pt>
    <dgm:pt modelId="{1F8E9EC6-D8CA-47E4-9EC4-3D84E2EA3653}" type="pres">
      <dgm:prSet presAssocID="{58FFD52B-7733-4246-838C-B751AE781F2A}" presName="c2text" presStyleLbl="node1" presStyleIdx="1" presStyleCnt="4">
        <dgm:presLayoutVars>
          <dgm:bulletEnabled val="1"/>
        </dgm:presLayoutVars>
      </dgm:prSet>
      <dgm:spPr/>
    </dgm:pt>
    <dgm:pt modelId="{88DCEB37-56D0-4585-B2C7-BB7E56A40E26}" type="pres">
      <dgm:prSet presAssocID="{58FFD52B-7733-4246-838C-B751AE781F2A}" presName="comp3" presStyleCnt="0"/>
      <dgm:spPr/>
    </dgm:pt>
    <dgm:pt modelId="{BD34415E-F75C-4B10-80EB-4B75B2A8FEF6}" type="pres">
      <dgm:prSet presAssocID="{58FFD52B-7733-4246-838C-B751AE781F2A}" presName="circle3" presStyleLbl="node1" presStyleIdx="2" presStyleCnt="4"/>
      <dgm:spPr/>
    </dgm:pt>
    <dgm:pt modelId="{17C2A5B1-6FF1-4241-AEEF-E34CD0036D15}" type="pres">
      <dgm:prSet presAssocID="{58FFD52B-7733-4246-838C-B751AE781F2A}" presName="c3text" presStyleLbl="node1" presStyleIdx="2" presStyleCnt="4">
        <dgm:presLayoutVars>
          <dgm:bulletEnabled val="1"/>
        </dgm:presLayoutVars>
      </dgm:prSet>
      <dgm:spPr/>
    </dgm:pt>
    <dgm:pt modelId="{CAB7F52C-4B39-4F81-97B5-C3544D03143A}" type="pres">
      <dgm:prSet presAssocID="{58FFD52B-7733-4246-838C-B751AE781F2A}" presName="comp4" presStyleCnt="0"/>
      <dgm:spPr/>
    </dgm:pt>
    <dgm:pt modelId="{F55011F3-44A2-4473-AD6B-988CD208BF55}" type="pres">
      <dgm:prSet presAssocID="{58FFD52B-7733-4246-838C-B751AE781F2A}" presName="circle4" presStyleLbl="node1" presStyleIdx="3" presStyleCnt="4"/>
      <dgm:spPr/>
    </dgm:pt>
    <dgm:pt modelId="{3685ABBE-D077-4583-BF7E-A784D7F5287B}" type="pres">
      <dgm:prSet presAssocID="{58FFD52B-7733-4246-838C-B751AE781F2A}" presName="c4text" presStyleLbl="node1" presStyleIdx="3" presStyleCnt="4">
        <dgm:presLayoutVars>
          <dgm:bulletEnabled val="1"/>
        </dgm:presLayoutVars>
      </dgm:prSet>
      <dgm:spPr/>
    </dgm:pt>
  </dgm:ptLst>
  <dgm:cxnLst>
    <dgm:cxn modelId="{60360C1D-C4D0-4D43-A502-95D5E378390F}" srcId="{58FFD52B-7733-4246-838C-B751AE781F2A}" destId="{F57997B2-4D33-42CD-8F43-EF43CBF973F5}" srcOrd="1" destOrd="0" parTransId="{E3D09EAE-B4F9-46CF-8EE1-A1A93A866B23}" sibTransId="{C826537C-D80F-4A2C-BC86-C638FCD1FEBF}"/>
    <dgm:cxn modelId="{10359B29-27B1-4A02-8C75-CBC887D3A05D}" srcId="{58FFD52B-7733-4246-838C-B751AE781F2A}" destId="{2792AC56-5BB7-4CC0-8905-E186447ACD71}" srcOrd="2" destOrd="0" parTransId="{CD955C17-29DD-4B1F-8EDA-29B4B4260800}" sibTransId="{76BB190F-352E-4622-AD95-98DB889BD8AC}"/>
    <dgm:cxn modelId="{B0B34062-1229-4102-8350-2ABFB62D9288}" type="presOf" srcId="{77377727-8016-40FB-9BCC-9CEA4974EBB0}" destId="{F239A0A6-7FF0-4953-87EA-7E9DD2769E1C}" srcOrd="1" destOrd="0" presId="urn:microsoft.com/office/officeart/2005/8/layout/venn2"/>
    <dgm:cxn modelId="{3F9E4948-959A-4371-910C-AB91DA3D10CE}" type="presOf" srcId="{2792AC56-5BB7-4CC0-8905-E186447ACD71}" destId="{BD34415E-F75C-4B10-80EB-4B75B2A8FEF6}" srcOrd="0" destOrd="0" presId="urn:microsoft.com/office/officeart/2005/8/layout/venn2"/>
    <dgm:cxn modelId="{3437AC49-06B5-4465-B3FB-20B4796E8C01}" type="presOf" srcId="{58FFD52B-7733-4246-838C-B751AE781F2A}" destId="{87ACA09E-9E5B-4E74-ACCA-4AE260613D11}" srcOrd="0" destOrd="0" presId="urn:microsoft.com/office/officeart/2005/8/layout/venn2"/>
    <dgm:cxn modelId="{58F73F50-3789-4B21-BE72-03590DF1397E}" srcId="{58FFD52B-7733-4246-838C-B751AE781F2A}" destId="{77377727-8016-40FB-9BCC-9CEA4974EBB0}" srcOrd="0" destOrd="0" parTransId="{E7900B7A-8A9C-4E32-8937-96CB1CE75381}" sibTransId="{62AF89C5-9292-47E7-9A38-50DA93BE5931}"/>
    <dgm:cxn modelId="{773FFC7E-A305-48ED-AE0C-505502D30D7B}" type="presOf" srcId="{77377727-8016-40FB-9BCC-9CEA4974EBB0}" destId="{3D9C5BD8-9E86-4C76-B706-8DF4A6D15B32}" srcOrd="0" destOrd="0" presId="urn:microsoft.com/office/officeart/2005/8/layout/venn2"/>
    <dgm:cxn modelId="{78541D8E-6F1C-4B8E-8AB0-A713C5DC4C6B}" type="presOf" srcId="{F57997B2-4D33-42CD-8F43-EF43CBF973F5}" destId="{20D83FC8-5D86-4965-B786-C17976141662}" srcOrd="0" destOrd="0" presId="urn:microsoft.com/office/officeart/2005/8/layout/venn2"/>
    <dgm:cxn modelId="{3E979B9A-7EEB-4F80-AC5F-04D11C0E0856}" type="presOf" srcId="{10237A72-980A-4E84-B26E-1EB7E17B9AE7}" destId="{F55011F3-44A2-4473-AD6B-988CD208BF55}" srcOrd="0" destOrd="0" presId="urn:microsoft.com/office/officeart/2005/8/layout/venn2"/>
    <dgm:cxn modelId="{1459D0AD-8920-4D28-ADB7-730500FCCA8D}" type="presOf" srcId="{10237A72-980A-4E84-B26E-1EB7E17B9AE7}" destId="{3685ABBE-D077-4583-BF7E-A784D7F5287B}" srcOrd="1" destOrd="0" presId="urn:microsoft.com/office/officeart/2005/8/layout/venn2"/>
    <dgm:cxn modelId="{06EC7AC1-8BD7-4436-90E9-0E59F878DE22}" srcId="{58FFD52B-7733-4246-838C-B751AE781F2A}" destId="{10237A72-980A-4E84-B26E-1EB7E17B9AE7}" srcOrd="3" destOrd="0" parTransId="{A059C878-7C76-43DD-BB64-3B713B0BC1A7}" sibTransId="{2C299761-A332-4D8F-951A-F2A1D18755D7}"/>
    <dgm:cxn modelId="{0F38C8D0-7037-4D6B-8C2C-1A2A97502A06}" type="presOf" srcId="{F57997B2-4D33-42CD-8F43-EF43CBF973F5}" destId="{1F8E9EC6-D8CA-47E4-9EC4-3D84E2EA3653}" srcOrd="1" destOrd="0" presId="urn:microsoft.com/office/officeart/2005/8/layout/venn2"/>
    <dgm:cxn modelId="{A43BE4D3-A688-49ED-B56E-1C61DF48A400}" type="presOf" srcId="{2792AC56-5BB7-4CC0-8905-E186447ACD71}" destId="{17C2A5B1-6FF1-4241-AEEF-E34CD0036D15}" srcOrd="1" destOrd="0" presId="urn:microsoft.com/office/officeart/2005/8/layout/venn2"/>
    <dgm:cxn modelId="{5051A6B0-BE9A-49C6-B109-FDDF8DC9F098}" type="presParOf" srcId="{87ACA09E-9E5B-4E74-ACCA-4AE260613D11}" destId="{FBB04823-F8A4-4D86-B982-4ED210DB433C}" srcOrd="0" destOrd="0" presId="urn:microsoft.com/office/officeart/2005/8/layout/venn2"/>
    <dgm:cxn modelId="{85D6293D-A9EF-4A78-9B09-D484B785275F}" type="presParOf" srcId="{FBB04823-F8A4-4D86-B982-4ED210DB433C}" destId="{3D9C5BD8-9E86-4C76-B706-8DF4A6D15B32}" srcOrd="0" destOrd="0" presId="urn:microsoft.com/office/officeart/2005/8/layout/venn2"/>
    <dgm:cxn modelId="{A6CB849E-8B70-4CCA-80EE-8C1DA2A873A1}" type="presParOf" srcId="{FBB04823-F8A4-4D86-B982-4ED210DB433C}" destId="{F239A0A6-7FF0-4953-87EA-7E9DD2769E1C}" srcOrd="1" destOrd="0" presId="urn:microsoft.com/office/officeart/2005/8/layout/venn2"/>
    <dgm:cxn modelId="{CE582135-FC01-45FE-8996-3A294691BDE7}" type="presParOf" srcId="{87ACA09E-9E5B-4E74-ACCA-4AE260613D11}" destId="{5D24561C-02DB-4424-84A3-C5C87378436D}" srcOrd="1" destOrd="0" presId="urn:microsoft.com/office/officeart/2005/8/layout/venn2"/>
    <dgm:cxn modelId="{89D21980-E0C6-41A5-9662-CDE659ED1FCF}" type="presParOf" srcId="{5D24561C-02DB-4424-84A3-C5C87378436D}" destId="{20D83FC8-5D86-4965-B786-C17976141662}" srcOrd="0" destOrd="0" presId="urn:microsoft.com/office/officeart/2005/8/layout/venn2"/>
    <dgm:cxn modelId="{ADD48005-695F-4093-BDB9-C2B4AE005805}" type="presParOf" srcId="{5D24561C-02DB-4424-84A3-C5C87378436D}" destId="{1F8E9EC6-D8CA-47E4-9EC4-3D84E2EA3653}" srcOrd="1" destOrd="0" presId="urn:microsoft.com/office/officeart/2005/8/layout/venn2"/>
    <dgm:cxn modelId="{CAC18DCC-D1FF-4DBB-A2CD-F57C04B3C44B}" type="presParOf" srcId="{87ACA09E-9E5B-4E74-ACCA-4AE260613D11}" destId="{88DCEB37-56D0-4585-B2C7-BB7E56A40E26}" srcOrd="2" destOrd="0" presId="urn:microsoft.com/office/officeart/2005/8/layout/venn2"/>
    <dgm:cxn modelId="{2CD66100-A5E6-4AAE-B144-C11F4F9CBF5A}" type="presParOf" srcId="{88DCEB37-56D0-4585-B2C7-BB7E56A40E26}" destId="{BD34415E-F75C-4B10-80EB-4B75B2A8FEF6}" srcOrd="0" destOrd="0" presId="urn:microsoft.com/office/officeart/2005/8/layout/venn2"/>
    <dgm:cxn modelId="{E02F2532-BBC5-49F8-BB37-19E0DFE10BF2}" type="presParOf" srcId="{88DCEB37-56D0-4585-B2C7-BB7E56A40E26}" destId="{17C2A5B1-6FF1-4241-AEEF-E34CD0036D15}" srcOrd="1" destOrd="0" presId="urn:microsoft.com/office/officeart/2005/8/layout/venn2"/>
    <dgm:cxn modelId="{9A0BB396-C866-4956-8996-96518F80CD64}" type="presParOf" srcId="{87ACA09E-9E5B-4E74-ACCA-4AE260613D11}" destId="{CAB7F52C-4B39-4F81-97B5-C3544D03143A}" srcOrd="3" destOrd="0" presId="urn:microsoft.com/office/officeart/2005/8/layout/venn2"/>
    <dgm:cxn modelId="{64DB2DC6-0A9A-46DB-9D39-C9FC258B61BC}" type="presParOf" srcId="{CAB7F52C-4B39-4F81-97B5-C3544D03143A}" destId="{F55011F3-44A2-4473-AD6B-988CD208BF55}" srcOrd="0" destOrd="0" presId="urn:microsoft.com/office/officeart/2005/8/layout/venn2"/>
    <dgm:cxn modelId="{D0561B9B-132C-4716-832F-A4D667534FD4}" type="presParOf" srcId="{CAB7F52C-4B39-4F81-97B5-C3544D03143A}" destId="{3685ABBE-D077-4583-BF7E-A784D7F5287B}"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209DDF-15C8-4863-9A7A-EADAE19F2E63}" type="doc">
      <dgm:prSet loTypeId="urn:microsoft.com/office/officeart/2009/3/layout/OpposingIdeas" loCatId="relationship" qsTypeId="urn:microsoft.com/office/officeart/2005/8/quickstyle/simple1" qsCatId="simple" csTypeId="urn:microsoft.com/office/officeart/2005/8/colors/accent6_1" csCatId="accent6" phldr="1"/>
      <dgm:spPr/>
      <dgm:t>
        <a:bodyPr/>
        <a:lstStyle/>
        <a:p>
          <a:endParaRPr lang="en-US"/>
        </a:p>
      </dgm:t>
    </dgm:pt>
    <dgm:pt modelId="{3926E8A7-A2B8-483C-92D2-9EF4FAA05CCD}">
      <dgm:prSet phldrT="[Text]"/>
      <dgm:spPr>
        <a:xfrm rot="16200000">
          <a:off x="407619" y="655439"/>
          <a:ext cx="1831086" cy="520206"/>
        </a:xfrm>
        <a:prstGeom prst="rightArrow">
          <a:avLst>
            <a:gd name="adj1" fmla="val 49830"/>
            <a:gd name="adj2" fmla="val 60660"/>
          </a:avLst>
        </a:prstGeom>
        <a:solidFill>
          <a:srgbClr val="70AD47">
            <a:tint val="40000"/>
            <a:hueOff val="0"/>
            <a:satOff val="0"/>
            <a:lumOff val="0"/>
            <a:alphaOff val="0"/>
          </a:srgbClr>
        </a:solidFill>
        <a:ln w="25400">
          <a:solidFill>
            <a:srgbClr val="70AD47">
              <a:shade val="80000"/>
              <a:hueOff val="0"/>
              <a:satOff val="0"/>
              <a:lumOff val="0"/>
              <a:alphaOff val="0"/>
            </a:srgbClr>
          </a:solidFill>
          <a:prstDash val="solid"/>
        </a:ln>
        <a:effectLst/>
      </dgm:spPr>
      <dgm:t>
        <a:bodyPr/>
        <a:lstStyle/>
        <a:p>
          <a:pPr>
            <a:buNone/>
          </a:pPr>
          <a:r>
            <a:rPr lang="en-US">
              <a:solidFill>
                <a:sysClr val="windowText" lastClr="000000">
                  <a:hueOff val="0"/>
                  <a:satOff val="0"/>
                  <a:lumOff val="0"/>
                  <a:alphaOff val="0"/>
                </a:sysClr>
              </a:solidFill>
              <a:latin typeface="Calibri"/>
              <a:ea typeface="+mn-ea"/>
              <a:cs typeface="+mn-cs"/>
            </a:rPr>
            <a:t>Increase</a:t>
          </a:r>
        </a:p>
      </dgm:t>
    </dgm:pt>
    <dgm:pt modelId="{D7D8066E-1ED0-4CC0-82F4-EDA40AE8BDC5}" type="parTrans" cxnId="{CF5985F6-CC03-4A92-B856-7E53A70320DF}">
      <dgm:prSet/>
      <dgm:spPr/>
      <dgm:t>
        <a:bodyPr/>
        <a:lstStyle/>
        <a:p>
          <a:endParaRPr lang="en-US"/>
        </a:p>
      </dgm:t>
    </dgm:pt>
    <dgm:pt modelId="{2D7EDE5E-4C8A-47B7-8694-6CACDBADBD0C}" type="sibTrans" cxnId="{CF5985F6-CC03-4A92-B856-7E53A70320DF}">
      <dgm:prSet/>
      <dgm:spPr/>
      <dgm:t>
        <a:bodyPr/>
        <a:lstStyle/>
        <a:p>
          <a:endParaRPr lang="en-US"/>
        </a:p>
      </dgm:t>
    </dgm:pt>
    <dgm:pt modelId="{5D86B035-7B2C-41C3-88C4-389DD12E3DE9}">
      <dgm:prSet phldrT="[Text]"/>
      <dgm:spPr>
        <a:xfrm>
          <a:off x="1676026" y="507644"/>
          <a:ext cx="1352536" cy="1708500"/>
        </a:xfrm>
        <a:prstGeom prst="rect">
          <a:avLst/>
        </a:prstGeom>
        <a:noFill/>
        <a:ln>
          <a:noFill/>
        </a:ln>
        <a:effectLst/>
        <a:sp3d/>
      </dgm:spPr>
      <dgm:t>
        <a:bodyPr/>
        <a:lstStyle/>
        <a:p>
          <a:pPr>
            <a:buNone/>
          </a:pPr>
          <a:r>
            <a:rPr lang="en-US">
              <a:solidFill>
                <a:sysClr val="windowText" lastClr="000000">
                  <a:hueOff val="0"/>
                  <a:satOff val="0"/>
                  <a:lumOff val="0"/>
                  <a:alphaOff val="0"/>
                </a:sysClr>
              </a:solidFill>
              <a:latin typeface="Calibri"/>
              <a:ea typeface="+mn-ea"/>
              <a:cs typeface="+mn-cs"/>
            </a:rPr>
            <a:t>Family meals</a:t>
          </a:r>
        </a:p>
      </dgm:t>
    </dgm:pt>
    <dgm:pt modelId="{41E70C6F-A8A3-4E40-ACC7-D15782E3C9DE}" type="parTrans" cxnId="{5D8CC88E-C158-477C-98C3-3E3822CAEEEA}">
      <dgm:prSet/>
      <dgm:spPr/>
      <dgm:t>
        <a:bodyPr/>
        <a:lstStyle/>
        <a:p>
          <a:endParaRPr lang="en-US"/>
        </a:p>
      </dgm:t>
    </dgm:pt>
    <dgm:pt modelId="{E0082063-B5AF-455B-8922-6BFFA75B3C45}" type="sibTrans" cxnId="{5D8CC88E-C158-477C-98C3-3E3822CAEEEA}">
      <dgm:prSet/>
      <dgm:spPr/>
      <dgm:t>
        <a:bodyPr/>
        <a:lstStyle/>
        <a:p>
          <a:endParaRPr lang="en-US"/>
        </a:p>
      </dgm:t>
    </dgm:pt>
    <dgm:pt modelId="{1DD5DBC9-19D4-4408-984B-F3057376D5E7}">
      <dgm:prSet phldrT="[Text]"/>
      <dgm:spPr>
        <a:xfrm rot="5400000">
          <a:off x="4049064" y="1367528"/>
          <a:ext cx="1831086" cy="520206"/>
        </a:xfrm>
        <a:prstGeom prst="rightArrow">
          <a:avLst>
            <a:gd name="adj1" fmla="val 49830"/>
            <a:gd name="adj2" fmla="val 60660"/>
          </a:avLst>
        </a:prstGeom>
        <a:solidFill>
          <a:srgbClr val="70AD47">
            <a:tint val="40000"/>
            <a:hueOff val="0"/>
            <a:satOff val="0"/>
            <a:lumOff val="0"/>
            <a:alphaOff val="0"/>
          </a:srgbClr>
        </a:solidFill>
        <a:ln w="25400">
          <a:solidFill>
            <a:srgbClr val="70AD47">
              <a:shade val="80000"/>
              <a:hueOff val="0"/>
              <a:satOff val="0"/>
              <a:lumOff val="0"/>
              <a:alphaOff val="0"/>
            </a:srgbClr>
          </a:solidFill>
          <a:prstDash val="solid"/>
        </a:ln>
        <a:effectLst/>
      </dgm:spPr>
      <dgm:t>
        <a:bodyPr/>
        <a:lstStyle/>
        <a:p>
          <a:pPr>
            <a:buNone/>
          </a:pPr>
          <a:r>
            <a:rPr lang="en-US">
              <a:solidFill>
                <a:sysClr val="windowText" lastClr="000000">
                  <a:hueOff val="0"/>
                  <a:satOff val="0"/>
                  <a:lumOff val="0"/>
                  <a:alphaOff val="0"/>
                </a:sysClr>
              </a:solidFill>
              <a:latin typeface="Calibri"/>
              <a:ea typeface="+mn-ea"/>
              <a:cs typeface="+mn-cs"/>
            </a:rPr>
            <a:t>Decrease</a:t>
          </a:r>
        </a:p>
      </dgm:t>
    </dgm:pt>
    <dgm:pt modelId="{64E15AC5-48EC-43C6-B09D-F026683DFDC8}" type="parTrans" cxnId="{02050AC8-C74A-4D1C-8648-2C1D4784C84F}">
      <dgm:prSet/>
      <dgm:spPr/>
      <dgm:t>
        <a:bodyPr/>
        <a:lstStyle/>
        <a:p>
          <a:endParaRPr lang="en-US"/>
        </a:p>
      </dgm:t>
    </dgm:pt>
    <dgm:pt modelId="{FFA2A8D1-1291-4CBD-B3FC-D9D0B7C29295}" type="sibTrans" cxnId="{02050AC8-C74A-4D1C-8648-2C1D4784C84F}">
      <dgm:prSet/>
      <dgm:spPr/>
      <dgm:t>
        <a:bodyPr/>
        <a:lstStyle/>
        <a:p>
          <a:endParaRPr lang="en-US"/>
        </a:p>
      </dgm:t>
    </dgm:pt>
    <dgm:pt modelId="{9EB12B6E-D139-4CE4-A419-6C48433274E3}">
      <dgm:prSet phldrT="[Text]"/>
      <dgm:spPr>
        <a:xfrm>
          <a:off x="3247926" y="496378"/>
          <a:ext cx="1352536" cy="1663354"/>
        </a:xfrm>
        <a:prstGeom prst="rect">
          <a:avLst/>
        </a:prstGeom>
        <a:noFill/>
        <a:ln>
          <a:noFill/>
        </a:ln>
        <a:effectLst/>
        <a:sp3d/>
      </dgm:spPr>
      <dgm:t>
        <a:bodyPr/>
        <a:lstStyle/>
        <a:p>
          <a:pPr>
            <a:buNone/>
          </a:pPr>
          <a:r>
            <a:rPr lang="en-US">
              <a:solidFill>
                <a:sysClr val="windowText" lastClr="000000">
                  <a:hueOff val="0"/>
                  <a:satOff val="0"/>
                  <a:lumOff val="0"/>
                  <a:alphaOff val="0"/>
                </a:sysClr>
              </a:solidFill>
              <a:latin typeface="Calibri"/>
              <a:ea typeface="+mn-ea"/>
              <a:cs typeface="+mn-cs"/>
            </a:rPr>
            <a:t>Bullying</a:t>
          </a:r>
        </a:p>
      </dgm:t>
    </dgm:pt>
    <dgm:pt modelId="{C20CF003-83FF-4BE3-AC20-E482D36A5131}" type="parTrans" cxnId="{3DDCE962-F5BE-41BD-9025-ACD7A48567D6}">
      <dgm:prSet/>
      <dgm:spPr/>
      <dgm:t>
        <a:bodyPr/>
        <a:lstStyle/>
        <a:p>
          <a:endParaRPr lang="en-US"/>
        </a:p>
      </dgm:t>
    </dgm:pt>
    <dgm:pt modelId="{A201A6BC-E422-4D35-85E3-ECD6013DCABA}" type="sibTrans" cxnId="{3DDCE962-F5BE-41BD-9025-ACD7A48567D6}">
      <dgm:prSet/>
      <dgm:spPr/>
      <dgm:t>
        <a:bodyPr/>
        <a:lstStyle/>
        <a:p>
          <a:endParaRPr lang="en-US"/>
        </a:p>
      </dgm:t>
    </dgm:pt>
    <dgm:pt modelId="{3E9065DE-B183-4333-8C3C-3B63951B47FA}">
      <dgm:prSet phldrT="[Text]"/>
      <dgm:spPr>
        <a:xfrm>
          <a:off x="1676026" y="507644"/>
          <a:ext cx="1352536" cy="1708500"/>
        </a:xfrm>
        <a:prstGeom prst="rect">
          <a:avLst/>
        </a:prstGeom>
        <a:noFill/>
        <a:ln>
          <a:noFill/>
        </a:ln>
        <a:effectLst/>
        <a:sp3d/>
      </dgm:spPr>
      <dgm:t>
        <a:bodyPr/>
        <a:lstStyle/>
        <a:p>
          <a:pPr>
            <a:buNone/>
          </a:pPr>
          <a:r>
            <a:rPr lang="en-US">
              <a:solidFill>
                <a:sysClr val="windowText" lastClr="000000">
                  <a:hueOff val="0"/>
                  <a:satOff val="0"/>
                  <a:lumOff val="0"/>
                  <a:alphaOff val="0"/>
                </a:sysClr>
              </a:solidFill>
              <a:latin typeface="Calibri"/>
              <a:ea typeface="+mn-ea"/>
              <a:cs typeface="+mn-cs"/>
            </a:rPr>
            <a:t>Sense of belonging at school</a:t>
          </a:r>
        </a:p>
      </dgm:t>
    </dgm:pt>
    <dgm:pt modelId="{DB3C9640-CD83-4345-86FC-5859C57B7D93}" type="parTrans" cxnId="{F287A729-7C97-40AE-9B0A-60C17B084066}">
      <dgm:prSet/>
      <dgm:spPr/>
      <dgm:t>
        <a:bodyPr/>
        <a:lstStyle/>
        <a:p>
          <a:endParaRPr lang="en-US"/>
        </a:p>
      </dgm:t>
    </dgm:pt>
    <dgm:pt modelId="{A1382891-73D3-4C18-A467-90422A26A7F1}" type="sibTrans" cxnId="{F287A729-7C97-40AE-9B0A-60C17B084066}">
      <dgm:prSet/>
      <dgm:spPr/>
      <dgm:t>
        <a:bodyPr/>
        <a:lstStyle/>
        <a:p>
          <a:endParaRPr lang="en-US"/>
        </a:p>
      </dgm:t>
    </dgm:pt>
    <dgm:pt modelId="{9038FFDF-9090-42BC-9B35-AC7833A2171A}">
      <dgm:prSet phldrT="[Text]"/>
      <dgm:spPr>
        <a:xfrm>
          <a:off x="1676026" y="507644"/>
          <a:ext cx="1352536" cy="1708500"/>
        </a:xfrm>
        <a:prstGeom prst="rect">
          <a:avLst/>
        </a:prstGeom>
        <a:noFill/>
        <a:ln>
          <a:noFill/>
        </a:ln>
        <a:effectLst/>
        <a:sp3d/>
      </dgm:spPr>
      <dgm:t>
        <a:bodyPr/>
        <a:lstStyle/>
        <a:p>
          <a:pPr>
            <a:buNone/>
          </a:pPr>
          <a:r>
            <a:rPr lang="en-US" dirty="0">
              <a:solidFill>
                <a:sysClr val="windowText" lastClr="000000">
                  <a:hueOff val="0"/>
                  <a:satOff val="0"/>
                  <a:lumOff val="0"/>
                  <a:alphaOff val="0"/>
                </a:sysClr>
              </a:solidFill>
              <a:latin typeface="Calibri"/>
              <a:ea typeface="+mn-ea"/>
              <a:cs typeface="+mn-cs"/>
            </a:rPr>
            <a:t>Receiving mental health services</a:t>
          </a:r>
        </a:p>
      </dgm:t>
    </dgm:pt>
    <dgm:pt modelId="{0813130A-A2CF-4B0C-9494-3CDA60D411FC}" type="parTrans" cxnId="{9D796EB8-3663-4535-945D-4614577B00E9}">
      <dgm:prSet/>
      <dgm:spPr/>
      <dgm:t>
        <a:bodyPr/>
        <a:lstStyle/>
        <a:p>
          <a:endParaRPr lang="en-US"/>
        </a:p>
      </dgm:t>
    </dgm:pt>
    <dgm:pt modelId="{108F44E7-42C1-4EC0-BE90-033DD27B05C1}" type="sibTrans" cxnId="{9D796EB8-3663-4535-945D-4614577B00E9}">
      <dgm:prSet/>
      <dgm:spPr/>
      <dgm:t>
        <a:bodyPr/>
        <a:lstStyle/>
        <a:p>
          <a:endParaRPr lang="en-US"/>
        </a:p>
      </dgm:t>
    </dgm:pt>
    <dgm:pt modelId="{261A585F-F59E-4E61-8FD4-15AB31AACB69}">
      <dgm:prSet phldrT="[Text]"/>
      <dgm:spPr>
        <a:xfrm>
          <a:off x="3247926" y="496378"/>
          <a:ext cx="1352536" cy="1663354"/>
        </a:xfrm>
        <a:prstGeom prst="rect">
          <a:avLst/>
        </a:prstGeom>
        <a:noFill/>
        <a:ln>
          <a:noFill/>
        </a:ln>
        <a:effectLst/>
        <a:sp3d/>
      </dgm:spPr>
      <dgm:t>
        <a:bodyPr/>
        <a:lstStyle/>
        <a:p>
          <a:pPr>
            <a:buNone/>
          </a:pPr>
          <a:r>
            <a:rPr lang="en-US">
              <a:solidFill>
                <a:sysClr val="windowText" lastClr="000000">
                  <a:hueOff val="0"/>
                  <a:satOff val="0"/>
                  <a:lumOff val="0"/>
                  <a:alphaOff val="0"/>
                </a:sysClr>
              </a:solidFill>
              <a:latin typeface="Calibri"/>
              <a:ea typeface="+mn-ea"/>
              <a:cs typeface="+mn-cs"/>
            </a:rPr>
            <a:t>Smoking cigarettes/ tobacco use</a:t>
          </a:r>
        </a:p>
      </dgm:t>
    </dgm:pt>
    <dgm:pt modelId="{9ED2E9B7-1E3A-47E5-A11B-D8576E622710}" type="parTrans" cxnId="{7E053309-E87C-434F-9DB8-1EED618E4B37}">
      <dgm:prSet/>
      <dgm:spPr/>
      <dgm:t>
        <a:bodyPr/>
        <a:lstStyle/>
        <a:p>
          <a:endParaRPr lang="en-US"/>
        </a:p>
      </dgm:t>
    </dgm:pt>
    <dgm:pt modelId="{DBC5C76C-5F79-43A2-8D49-7565E9EC4C5E}" type="sibTrans" cxnId="{7E053309-E87C-434F-9DB8-1EED618E4B37}">
      <dgm:prSet/>
      <dgm:spPr/>
      <dgm:t>
        <a:bodyPr/>
        <a:lstStyle/>
        <a:p>
          <a:endParaRPr lang="en-US"/>
        </a:p>
      </dgm:t>
    </dgm:pt>
    <dgm:pt modelId="{4DA045EA-B1D7-4350-AAB8-122503982C5E}">
      <dgm:prSet phldrT="[Text]"/>
      <dgm:spPr>
        <a:xfrm>
          <a:off x="3247926" y="496378"/>
          <a:ext cx="1352536" cy="1663354"/>
        </a:xfrm>
        <a:prstGeom prst="rect">
          <a:avLst/>
        </a:prstGeom>
        <a:noFill/>
        <a:ln>
          <a:noFill/>
        </a:ln>
        <a:effectLst/>
        <a:sp3d/>
      </dgm:spPr>
      <dgm:t>
        <a:bodyPr/>
        <a:lstStyle/>
        <a:p>
          <a:pPr>
            <a:buNone/>
          </a:pPr>
          <a:r>
            <a:rPr lang="en-US">
              <a:solidFill>
                <a:sysClr val="windowText" lastClr="000000">
                  <a:hueOff val="0"/>
                  <a:satOff val="0"/>
                  <a:lumOff val="0"/>
                  <a:alphaOff val="0"/>
                </a:sysClr>
              </a:solidFill>
              <a:latin typeface="Calibri"/>
              <a:ea typeface="+mn-ea"/>
              <a:cs typeface="+mn-cs"/>
            </a:rPr>
            <a:t>Alcohol use</a:t>
          </a:r>
        </a:p>
      </dgm:t>
    </dgm:pt>
    <dgm:pt modelId="{6CBE0FB9-F2C1-4F6A-B6D8-4887B60660CB}" type="parTrans" cxnId="{4C0E7DC8-9BF9-46A2-A697-19D4C28EC2AD}">
      <dgm:prSet/>
      <dgm:spPr/>
      <dgm:t>
        <a:bodyPr/>
        <a:lstStyle/>
        <a:p>
          <a:endParaRPr lang="en-US"/>
        </a:p>
      </dgm:t>
    </dgm:pt>
    <dgm:pt modelId="{3DC82C10-0445-4D9A-B674-222D13AD0AB1}" type="sibTrans" cxnId="{4C0E7DC8-9BF9-46A2-A697-19D4C28EC2AD}">
      <dgm:prSet/>
      <dgm:spPr/>
      <dgm:t>
        <a:bodyPr/>
        <a:lstStyle/>
        <a:p>
          <a:endParaRPr lang="en-US"/>
        </a:p>
      </dgm:t>
    </dgm:pt>
    <dgm:pt modelId="{A72B851E-CDC0-4B22-B15F-3DBAFFABD277}">
      <dgm:prSet phldrT="[Text]"/>
      <dgm:spPr>
        <a:xfrm>
          <a:off x="3247926" y="496378"/>
          <a:ext cx="1352536" cy="1663354"/>
        </a:xfrm>
        <a:prstGeom prst="rect">
          <a:avLst/>
        </a:prstGeom>
        <a:noFill/>
        <a:ln>
          <a:noFill/>
        </a:ln>
        <a:effectLst/>
        <a:sp3d/>
      </dgm:spPr>
      <dgm:t>
        <a:bodyPr/>
        <a:lstStyle/>
        <a:p>
          <a:pPr>
            <a:buNone/>
          </a:pPr>
          <a:r>
            <a:rPr lang="en-US" dirty="0">
              <a:solidFill>
                <a:sysClr val="windowText" lastClr="000000">
                  <a:hueOff val="0"/>
                  <a:satOff val="0"/>
                  <a:lumOff val="0"/>
                  <a:alphaOff val="0"/>
                </a:sysClr>
              </a:solidFill>
              <a:latin typeface="Calibri"/>
              <a:ea typeface="+mn-ea"/>
              <a:cs typeface="+mn-cs"/>
            </a:rPr>
            <a:t>Marijuana use</a:t>
          </a:r>
        </a:p>
      </dgm:t>
    </dgm:pt>
    <dgm:pt modelId="{A20865DD-4E4D-4287-B09B-13518B1E8A64}" type="parTrans" cxnId="{29F66DCB-27E6-4F22-BB2F-F01263855FE2}">
      <dgm:prSet/>
      <dgm:spPr/>
      <dgm:t>
        <a:bodyPr/>
        <a:lstStyle/>
        <a:p>
          <a:endParaRPr lang="en-US"/>
        </a:p>
      </dgm:t>
    </dgm:pt>
    <dgm:pt modelId="{FC161210-37B9-4091-8320-53F40E97DE4F}" type="sibTrans" cxnId="{29F66DCB-27E6-4F22-BB2F-F01263855FE2}">
      <dgm:prSet/>
      <dgm:spPr/>
      <dgm:t>
        <a:bodyPr/>
        <a:lstStyle/>
        <a:p>
          <a:endParaRPr lang="en-US"/>
        </a:p>
      </dgm:t>
    </dgm:pt>
    <dgm:pt modelId="{693D1152-1F16-4C53-B16D-EFE17AAC66FC}">
      <dgm:prSet phldrT="[Text]"/>
      <dgm:spPr>
        <a:xfrm>
          <a:off x="3247926" y="496378"/>
          <a:ext cx="1352536" cy="1663354"/>
        </a:xfrm>
        <a:prstGeom prst="rect">
          <a:avLst/>
        </a:prstGeom>
        <a:noFill/>
        <a:ln>
          <a:noFill/>
        </a:ln>
        <a:effectLst/>
        <a:sp3d/>
      </dgm:spPr>
      <dgm:t>
        <a:bodyPr/>
        <a:lstStyle/>
        <a:p>
          <a:pPr>
            <a:buNone/>
          </a:pPr>
          <a:r>
            <a:rPr lang="en-US" dirty="0">
              <a:solidFill>
                <a:sysClr val="windowText" lastClr="000000">
                  <a:hueOff val="0"/>
                  <a:satOff val="0"/>
                  <a:lumOff val="0"/>
                  <a:alphaOff val="0"/>
                </a:sysClr>
              </a:solidFill>
              <a:latin typeface="Calibri"/>
              <a:ea typeface="+mn-ea"/>
              <a:cs typeface="+mn-cs"/>
            </a:rPr>
            <a:t>Binge drinking</a:t>
          </a:r>
        </a:p>
      </dgm:t>
    </dgm:pt>
    <dgm:pt modelId="{514AE71D-DA23-4549-99F4-33C836C8530F}" type="parTrans" cxnId="{C24493B7-0F31-42F5-9619-00D3EE13615A}">
      <dgm:prSet/>
      <dgm:spPr/>
      <dgm:t>
        <a:bodyPr/>
        <a:lstStyle/>
        <a:p>
          <a:endParaRPr lang="en-US"/>
        </a:p>
      </dgm:t>
    </dgm:pt>
    <dgm:pt modelId="{719132A3-874A-466F-BC3B-51614223796E}" type="sibTrans" cxnId="{C24493B7-0F31-42F5-9619-00D3EE13615A}">
      <dgm:prSet/>
      <dgm:spPr/>
      <dgm:t>
        <a:bodyPr/>
        <a:lstStyle/>
        <a:p>
          <a:endParaRPr lang="en-US"/>
        </a:p>
      </dgm:t>
    </dgm:pt>
    <dgm:pt modelId="{B3456F33-DF39-42B4-9993-0DCBD0AC118B}">
      <dgm:prSet phldrT="[Text]"/>
      <dgm:spPr>
        <a:xfrm>
          <a:off x="3247926" y="496378"/>
          <a:ext cx="1352536" cy="1663354"/>
        </a:xfrm>
        <a:prstGeom prst="rect">
          <a:avLst/>
        </a:prstGeom>
        <a:noFill/>
        <a:ln>
          <a:noFill/>
        </a:ln>
        <a:effectLst/>
        <a:sp3d/>
      </dgm:spPr>
      <dgm:t>
        <a:bodyPr/>
        <a:lstStyle/>
        <a:p>
          <a:pPr>
            <a:buNone/>
          </a:pPr>
          <a:r>
            <a:rPr lang="en-US" dirty="0">
              <a:solidFill>
                <a:sysClr val="windowText" lastClr="000000">
                  <a:hueOff val="0"/>
                  <a:satOff val="0"/>
                  <a:lumOff val="0"/>
                  <a:alphaOff val="0"/>
                </a:sysClr>
              </a:solidFill>
              <a:latin typeface="Calibri"/>
              <a:ea typeface="+mn-ea"/>
              <a:cs typeface="+mn-cs"/>
            </a:rPr>
            <a:t>Sexual activity</a:t>
          </a:r>
        </a:p>
      </dgm:t>
    </dgm:pt>
    <dgm:pt modelId="{0E1F5C97-DC49-4F73-8B77-2984C79FD9FC}" type="parTrans" cxnId="{87F7E67A-01DC-4575-8B49-61BC59F6E377}">
      <dgm:prSet/>
      <dgm:spPr/>
      <dgm:t>
        <a:bodyPr/>
        <a:lstStyle/>
        <a:p>
          <a:endParaRPr lang="en-US"/>
        </a:p>
      </dgm:t>
    </dgm:pt>
    <dgm:pt modelId="{3D2B8825-19DE-443D-8382-4816B9FB929A}" type="sibTrans" cxnId="{87F7E67A-01DC-4575-8B49-61BC59F6E377}">
      <dgm:prSet/>
      <dgm:spPr/>
      <dgm:t>
        <a:bodyPr/>
        <a:lstStyle/>
        <a:p>
          <a:endParaRPr lang="en-US"/>
        </a:p>
      </dgm:t>
    </dgm:pt>
    <dgm:pt modelId="{7078A697-AB45-47BA-A4B6-CB4634D5E39C}">
      <dgm:prSet phldrT="[Text]"/>
      <dgm:spPr>
        <a:xfrm>
          <a:off x="3247926" y="496378"/>
          <a:ext cx="1352536" cy="1663354"/>
        </a:xfrm>
        <a:prstGeom prst="rect">
          <a:avLst/>
        </a:prstGeom>
        <a:noFill/>
        <a:ln>
          <a:noFill/>
        </a:ln>
        <a:effectLst/>
        <a:sp3d/>
      </dgm:spPr>
      <dgm:t>
        <a:bodyPr/>
        <a:lstStyle/>
        <a:p>
          <a:pPr>
            <a:buNone/>
          </a:pPr>
          <a:r>
            <a:rPr lang="en-US">
              <a:solidFill>
                <a:sysClr val="windowText" lastClr="000000">
                  <a:hueOff val="0"/>
                  <a:satOff val="0"/>
                  <a:lumOff val="0"/>
                  <a:alphaOff val="0"/>
                </a:sysClr>
              </a:solidFill>
              <a:latin typeface="Calibri"/>
              <a:ea typeface="+mn-ea"/>
              <a:cs typeface="+mn-cs"/>
            </a:rPr>
            <a:t>Illegal drug use</a:t>
          </a:r>
        </a:p>
      </dgm:t>
    </dgm:pt>
    <dgm:pt modelId="{583E4781-8917-40C3-8DBE-4DE665B01B40}" type="parTrans" cxnId="{97DB6980-424F-4A07-A8CF-EB490AF8F6EC}">
      <dgm:prSet/>
      <dgm:spPr/>
      <dgm:t>
        <a:bodyPr/>
        <a:lstStyle/>
        <a:p>
          <a:endParaRPr lang="en-US"/>
        </a:p>
      </dgm:t>
    </dgm:pt>
    <dgm:pt modelId="{0EB5FDBF-1D49-4C68-8829-99C74BEB1DC8}" type="sibTrans" cxnId="{97DB6980-424F-4A07-A8CF-EB490AF8F6EC}">
      <dgm:prSet/>
      <dgm:spPr/>
      <dgm:t>
        <a:bodyPr/>
        <a:lstStyle/>
        <a:p>
          <a:endParaRPr lang="en-US"/>
        </a:p>
      </dgm:t>
    </dgm:pt>
    <dgm:pt modelId="{5BF2AE61-B409-40C7-B8B0-B8C552BFA373}" type="pres">
      <dgm:prSet presAssocID="{66209DDF-15C8-4863-9A7A-EADAE19F2E63}" presName="Name0" presStyleCnt="0">
        <dgm:presLayoutVars>
          <dgm:chMax val="2"/>
          <dgm:dir/>
          <dgm:animOne val="branch"/>
          <dgm:animLvl val="lvl"/>
          <dgm:resizeHandles val="exact"/>
        </dgm:presLayoutVars>
      </dgm:prSet>
      <dgm:spPr/>
    </dgm:pt>
    <dgm:pt modelId="{EDE9C60D-6141-4344-8B9E-AD7CF9AB6D2C}" type="pres">
      <dgm:prSet presAssocID="{66209DDF-15C8-4863-9A7A-EADAE19F2E63}" presName="Background" presStyleLbl="node1" presStyleIdx="0" presStyleCnt="1" custLinFactNeighborX="784" custLinFactNeighborY="-5485"/>
      <dgm:spPr>
        <a:xfrm>
          <a:off x="1583265" y="432339"/>
          <a:ext cx="3121238" cy="1678495"/>
        </a:xfrm>
        <a:prstGeom prst="round2DiagRect">
          <a:avLst>
            <a:gd name="adj1" fmla="val 0"/>
            <a:gd name="adj2" fmla="val 16670"/>
          </a:avLst>
        </a:prstGeom>
        <a:solidFill>
          <a:sysClr val="window" lastClr="FFFFFF">
            <a:hueOff val="0"/>
            <a:satOff val="0"/>
            <a:lumOff val="0"/>
            <a:alphaOff val="0"/>
          </a:sysClr>
        </a:solidFill>
        <a:ln w="25400">
          <a:solidFill>
            <a:srgbClr val="70AD47">
              <a:shade val="80000"/>
              <a:hueOff val="0"/>
              <a:satOff val="0"/>
              <a:lumOff val="0"/>
              <a:alphaOff val="0"/>
            </a:srgbClr>
          </a:solidFill>
          <a:prstDash val="solid"/>
        </a:ln>
        <a:effectLst/>
      </dgm:spPr>
    </dgm:pt>
    <dgm:pt modelId="{453400E7-6506-4E30-A7A5-5BA6CF918269}" type="pres">
      <dgm:prSet presAssocID="{66209DDF-15C8-4863-9A7A-EADAE19F2E63}" presName="Divider" presStyleLbl="callout" presStyleIdx="0" presStyleCnt="1"/>
      <dgm:spPr>
        <a:xfrm>
          <a:off x="3143884" y="610361"/>
          <a:ext cx="416" cy="1322451"/>
        </a:xfrm>
        <a:prstGeom prst="line">
          <a:avLst/>
        </a:prstGeom>
        <a:solidFill>
          <a:srgbClr val="70AD47">
            <a:hueOff val="0"/>
            <a:satOff val="0"/>
            <a:lumOff val="0"/>
            <a:alphaOff val="0"/>
          </a:srgbClr>
        </a:solidFill>
        <a:ln w="25400">
          <a:solidFill>
            <a:srgbClr val="70AD47">
              <a:hueOff val="0"/>
              <a:satOff val="0"/>
              <a:lumOff val="0"/>
              <a:alphaOff val="0"/>
            </a:srgbClr>
          </a:solidFill>
          <a:prstDash val="solid"/>
        </a:ln>
        <a:effectLst/>
      </dgm:spPr>
    </dgm:pt>
    <dgm:pt modelId="{2E5FAF91-FC52-47F9-9687-F062F2C636F4}" type="pres">
      <dgm:prSet presAssocID="{66209DDF-15C8-4863-9A7A-EADAE19F2E63}" presName="ChildText1" presStyleLbl="revTx" presStyleIdx="0" presStyleCnt="0" custScaleY="119964" custLinFactNeighborX="-834" custLinFactNeighborY="6341">
        <dgm:presLayoutVars>
          <dgm:chMax val="0"/>
          <dgm:chPref val="0"/>
          <dgm:bulletEnabled val="1"/>
        </dgm:presLayoutVars>
      </dgm:prSet>
      <dgm:spPr/>
    </dgm:pt>
    <dgm:pt modelId="{0B9A2C18-C911-4E1D-95F6-28FBEFEDC8DE}" type="pres">
      <dgm:prSet presAssocID="{66209DDF-15C8-4863-9A7A-EADAE19F2E63}" presName="ChildText2" presStyleLbl="revTx" presStyleIdx="0" presStyleCnt="0" custScaleY="116794" custLinFactNeighborX="4034" custLinFactNeighborY="2819">
        <dgm:presLayoutVars>
          <dgm:chMax val="0"/>
          <dgm:chPref val="0"/>
          <dgm:bulletEnabled val="1"/>
        </dgm:presLayoutVars>
      </dgm:prSet>
      <dgm:spPr/>
    </dgm:pt>
    <dgm:pt modelId="{4672C94C-D0A9-4C26-81B9-7656C0C994D9}" type="pres">
      <dgm:prSet presAssocID="{66209DDF-15C8-4863-9A7A-EADAE19F2E63}" presName="ParentText1" presStyleLbl="revTx" presStyleIdx="0" presStyleCnt="0">
        <dgm:presLayoutVars>
          <dgm:chMax val="1"/>
          <dgm:chPref val="1"/>
        </dgm:presLayoutVars>
      </dgm:prSet>
      <dgm:spPr/>
    </dgm:pt>
    <dgm:pt modelId="{61F78147-8FC2-437E-910D-C2EBB1FA8D07}" type="pres">
      <dgm:prSet presAssocID="{66209DDF-15C8-4863-9A7A-EADAE19F2E63}" presName="ParentShape1" presStyleLbl="alignImgPlace1" presStyleIdx="0" presStyleCnt="2" custLinFactNeighborX="0" custLinFactNeighborY="994">
        <dgm:presLayoutVars/>
      </dgm:prSet>
      <dgm:spPr/>
    </dgm:pt>
    <dgm:pt modelId="{388D862A-6F6F-4CE7-A46A-2460DCD2E08A}" type="pres">
      <dgm:prSet presAssocID="{66209DDF-15C8-4863-9A7A-EADAE19F2E63}" presName="ParentText2" presStyleLbl="revTx" presStyleIdx="0" presStyleCnt="0">
        <dgm:presLayoutVars>
          <dgm:chMax val="1"/>
          <dgm:chPref val="1"/>
        </dgm:presLayoutVars>
      </dgm:prSet>
      <dgm:spPr/>
    </dgm:pt>
    <dgm:pt modelId="{4DCFBBB4-037F-42A3-B592-9D0196DB3249}" type="pres">
      <dgm:prSet presAssocID="{66209DDF-15C8-4863-9A7A-EADAE19F2E63}" presName="ParentShape2" presStyleLbl="alignImgPlace1" presStyleIdx="1" presStyleCnt="2" custLinFactNeighborX="12239" custLinFactNeighborY="-3340">
        <dgm:presLayoutVars/>
      </dgm:prSet>
      <dgm:spPr/>
    </dgm:pt>
  </dgm:ptLst>
  <dgm:cxnLst>
    <dgm:cxn modelId="{2FECA601-B1EA-46E8-A319-FE631E78E2A3}" type="presOf" srcId="{A72B851E-CDC0-4B22-B15F-3DBAFFABD277}" destId="{0B9A2C18-C911-4E1D-95F6-28FBEFEDC8DE}" srcOrd="0" destOrd="3" presId="urn:microsoft.com/office/officeart/2009/3/layout/OpposingIdeas"/>
    <dgm:cxn modelId="{46835D02-5184-4324-BA1C-406376C563AB}" type="presOf" srcId="{1DD5DBC9-19D4-4408-984B-F3057376D5E7}" destId="{4DCFBBB4-037F-42A3-B592-9D0196DB3249}" srcOrd="1" destOrd="0" presId="urn:microsoft.com/office/officeart/2009/3/layout/OpposingIdeas"/>
    <dgm:cxn modelId="{7E053309-E87C-434F-9DB8-1EED618E4B37}" srcId="{1DD5DBC9-19D4-4408-984B-F3057376D5E7}" destId="{261A585F-F59E-4E61-8FD4-15AB31AACB69}" srcOrd="1" destOrd="0" parTransId="{9ED2E9B7-1E3A-47E5-A11B-D8576E622710}" sibTransId="{DBC5C76C-5F79-43A2-8D49-7565E9EC4C5E}"/>
    <dgm:cxn modelId="{D0F1BF0C-51C3-45A8-BAE9-C115D42292FB}" type="presOf" srcId="{66209DDF-15C8-4863-9A7A-EADAE19F2E63}" destId="{5BF2AE61-B409-40C7-B8B0-B8C552BFA373}" srcOrd="0" destOrd="0" presId="urn:microsoft.com/office/officeart/2009/3/layout/OpposingIdeas"/>
    <dgm:cxn modelId="{EF0A520E-A41C-4D42-A218-92FBBCFF5A7D}" type="presOf" srcId="{5D86B035-7B2C-41C3-88C4-389DD12E3DE9}" destId="{2E5FAF91-FC52-47F9-9687-F062F2C636F4}" srcOrd="0" destOrd="0" presId="urn:microsoft.com/office/officeart/2009/3/layout/OpposingIdeas"/>
    <dgm:cxn modelId="{CF73E01E-DDDC-4260-BCAB-396418F30D2A}" type="presOf" srcId="{3E9065DE-B183-4333-8C3C-3B63951B47FA}" destId="{2E5FAF91-FC52-47F9-9687-F062F2C636F4}" srcOrd="0" destOrd="1" presId="urn:microsoft.com/office/officeart/2009/3/layout/OpposingIdeas"/>
    <dgm:cxn modelId="{F287A729-7C97-40AE-9B0A-60C17B084066}" srcId="{3926E8A7-A2B8-483C-92D2-9EF4FAA05CCD}" destId="{3E9065DE-B183-4333-8C3C-3B63951B47FA}" srcOrd="1" destOrd="0" parTransId="{DB3C9640-CD83-4345-86FC-5859C57B7D93}" sibTransId="{A1382891-73D3-4C18-A467-90422A26A7F1}"/>
    <dgm:cxn modelId="{5C984660-9236-40C8-9D05-1F02D8690491}" type="presOf" srcId="{B3456F33-DF39-42B4-9993-0DCBD0AC118B}" destId="{0B9A2C18-C911-4E1D-95F6-28FBEFEDC8DE}" srcOrd="0" destOrd="5" presId="urn:microsoft.com/office/officeart/2009/3/layout/OpposingIdeas"/>
    <dgm:cxn modelId="{3DDCE962-F5BE-41BD-9025-ACD7A48567D6}" srcId="{1DD5DBC9-19D4-4408-984B-F3057376D5E7}" destId="{9EB12B6E-D139-4CE4-A419-6C48433274E3}" srcOrd="0" destOrd="0" parTransId="{C20CF003-83FF-4BE3-AC20-E482D36A5131}" sibTransId="{A201A6BC-E422-4D35-85E3-ECD6013DCABA}"/>
    <dgm:cxn modelId="{51121750-D09A-4CCF-AA44-984FDC0C9F7A}" type="presOf" srcId="{261A585F-F59E-4E61-8FD4-15AB31AACB69}" destId="{0B9A2C18-C911-4E1D-95F6-28FBEFEDC8DE}" srcOrd="0" destOrd="1" presId="urn:microsoft.com/office/officeart/2009/3/layout/OpposingIdeas"/>
    <dgm:cxn modelId="{2DFF3A58-3BDB-4F5B-A5CF-DFC981345FC1}" type="presOf" srcId="{3926E8A7-A2B8-483C-92D2-9EF4FAA05CCD}" destId="{61F78147-8FC2-437E-910D-C2EBB1FA8D07}" srcOrd="1" destOrd="0" presId="urn:microsoft.com/office/officeart/2009/3/layout/OpposingIdeas"/>
    <dgm:cxn modelId="{87F7E67A-01DC-4575-8B49-61BC59F6E377}" srcId="{1DD5DBC9-19D4-4408-984B-F3057376D5E7}" destId="{B3456F33-DF39-42B4-9993-0DCBD0AC118B}" srcOrd="5" destOrd="0" parTransId="{0E1F5C97-DC49-4F73-8B77-2984C79FD9FC}" sibTransId="{3D2B8825-19DE-443D-8382-4816B9FB929A}"/>
    <dgm:cxn modelId="{97DB6980-424F-4A07-A8CF-EB490AF8F6EC}" srcId="{1DD5DBC9-19D4-4408-984B-F3057376D5E7}" destId="{7078A697-AB45-47BA-A4B6-CB4634D5E39C}" srcOrd="6" destOrd="0" parTransId="{583E4781-8917-40C3-8DBE-4DE665B01B40}" sibTransId="{0EB5FDBF-1D49-4C68-8829-99C74BEB1DC8}"/>
    <dgm:cxn modelId="{5D8CC88E-C158-477C-98C3-3E3822CAEEEA}" srcId="{3926E8A7-A2B8-483C-92D2-9EF4FAA05CCD}" destId="{5D86B035-7B2C-41C3-88C4-389DD12E3DE9}" srcOrd="0" destOrd="0" parTransId="{41E70C6F-A8A3-4E40-ACC7-D15782E3C9DE}" sibTransId="{E0082063-B5AF-455B-8922-6BFFA75B3C45}"/>
    <dgm:cxn modelId="{CD1105A1-E604-4BDE-B95E-08DEF8D2D122}" type="presOf" srcId="{693D1152-1F16-4C53-B16D-EFE17AAC66FC}" destId="{0B9A2C18-C911-4E1D-95F6-28FBEFEDC8DE}" srcOrd="0" destOrd="4" presId="urn:microsoft.com/office/officeart/2009/3/layout/OpposingIdeas"/>
    <dgm:cxn modelId="{769C47AA-D1C3-42F7-890E-385FA238FC9D}" type="presOf" srcId="{3926E8A7-A2B8-483C-92D2-9EF4FAA05CCD}" destId="{4672C94C-D0A9-4C26-81B9-7656C0C994D9}" srcOrd="0" destOrd="0" presId="urn:microsoft.com/office/officeart/2009/3/layout/OpposingIdeas"/>
    <dgm:cxn modelId="{08A798AD-AFC7-4238-8F7B-FEEA32B9DEEA}" type="presOf" srcId="{4DA045EA-B1D7-4350-AAB8-122503982C5E}" destId="{0B9A2C18-C911-4E1D-95F6-28FBEFEDC8DE}" srcOrd="0" destOrd="2" presId="urn:microsoft.com/office/officeart/2009/3/layout/OpposingIdeas"/>
    <dgm:cxn modelId="{C24493B7-0F31-42F5-9619-00D3EE13615A}" srcId="{1DD5DBC9-19D4-4408-984B-F3057376D5E7}" destId="{693D1152-1F16-4C53-B16D-EFE17AAC66FC}" srcOrd="4" destOrd="0" parTransId="{514AE71D-DA23-4549-99F4-33C836C8530F}" sibTransId="{719132A3-874A-466F-BC3B-51614223796E}"/>
    <dgm:cxn modelId="{9D796EB8-3663-4535-945D-4614577B00E9}" srcId="{3926E8A7-A2B8-483C-92D2-9EF4FAA05CCD}" destId="{9038FFDF-9090-42BC-9B35-AC7833A2171A}" srcOrd="2" destOrd="0" parTransId="{0813130A-A2CF-4B0C-9494-3CDA60D411FC}" sibTransId="{108F44E7-42C1-4EC0-BE90-033DD27B05C1}"/>
    <dgm:cxn modelId="{DD8353C1-D1FF-42ED-B4A0-049828C7B08E}" type="presOf" srcId="{7078A697-AB45-47BA-A4B6-CB4634D5E39C}" destId="{0B9A2C18-C911-4E1D-95F6-28FBEFEDC8DE}" srcOrd="0" destOrd="6" presId="urn:microsoft.com/office/officeart/2009/3/layout/OpposingIdeas"/>
    <dgm:cxn modelId="{B6C783C3-FF37-464A-941C-38CD18F19C51}" type="presOf" srcId="{9EB12B6E-D139-4CE4-A419-6C48433274E3}" destId="{0B9A2C18-C911-4E1D-95F6-28FBEFEDC8DE}" srcOrd="0" destOrd="0" presId="urn:microsoft.com/office/officeart/2009/3/layout/OpposingIdeas"/>
    <dgm:cxn modelId="{02050AC8-C74A-4D1C-8648-2C1D4784C84F}" srcId="{66209DDF-15C8-4863-9A7A-EADAE19F2E63}" destId="{1DD5DBC9-19D4-4408-984B-F3057376D5E7}" srcOrd="1" destOrd="0" parTransId="{64E15AC5-48EC-43C6-B09D-F026683DFDC8}" sibTransId="{FFA2A8D1-1291-4CBD-B3FC-D9D0B7C29295}"/>
    <dgm:cxn modelId="{4C0E7DC8-9BF9-46A2-A697-19D4C28EC2AD}" srcId="{1DD5DBC9-19D4-4408-984B-F3057376D5E7}" destId="{4DA045EA-B1D7-4350-AAB8-122503982C5E}" srcOrd="2" destOrd="0" parTransId="{6CBE0FB9-F2C1-4F6A-B6D8-4887B60660CB}" sibTransId="{3DC82C10-0445-4D9A-B674-222D13AD0AB1}"/>
    <dgm:cxn modelId="{29F66DCB-27E6-4F22-BB2F-F01263855FE2}" srcId="{1DD5DBC9-19D4-4408-984B-F3057376D5E7}" destId="{A72B851E-CDC0-4B22-B15F-3DBAFFABD277}" srcOrd="3" destOrd="0" parTransId="{A20865DD-4E4D-4287-B09B-13518B1E8A64}" sibTransId="{FC161210-37B9-4091-8320-53F40E97DE4F}"/>
    <dgm:cxn modelId="{405BF6ED-D315-40C4-BA61-2DAD9CAE760D}" type="presOf" srcId="{9038FFDF-9090-42BC-9B35-AC7833A2171A}" destId="{2E5FAF91-FC52-47F9-9687-F062F2C636F4}" srcOrd="0" destOrd="2" presId="urn:microsoft.com/office/officeart/2009/3/layout/OpposingIdeas"/>
    <dgm:cxn modelId="{D04262EE-E520-4129-86C1-EF4136E34989}" type="presOf" srcId="{1DD5DBC9-19D4-4408-984B-F3057376D5E7}" destId="{388D862A-6F6F-4CE7-A46A-2460DCD2E08A}" srcOrd="0" destOrd="0" presId="urn:microsoft.com/office/officeart/2009/3/layout/OpposingIdeas"/>
    <dgm:cxn modelId="{CF5985F6-CC03-4A92-B856-7E53A70320DF}" srcId="{66209DDF-15C8-4863-9A7A-EADAE19F2E63}" destId="{3926E8A7-A2B8-483C-92D2-9EF4FAA05CCD}" srcOrd="0" destOrd="0" parTransId="{D7D8066E-1ED0-4CC0-82F4-EDA40AE8BDC5}" sibTransId="{2D7EDE5E-4C8A-47B7-8694-6CACDBADBD0C}"/>
    <dgm:cxn modelId="{4DED2C70-E56B-46EE-9F57-ADEC10B5ECCC}" type="presParOf" srcId="{5BF2AE61-B409-40C7-B8B0-B8C552BFA373}" destId="{EDE9C60D-6141-4344-8B9E-AD7CF9AB6D2C}" srcOrd="0" destOrd="0" presId="urn:microsoft.com/office/officeart/2009/3/layout/OpposingIdeas"/>
    <dgm:cxn modelId="{5FC877F5-386D-469F-8A84-E12EAE98AD6B}" type="presParOf" srcId="{5BF2AE61-B409-40C7-B8B0-B8C552BFA373}" destId="{453400E7-6506-4E30-A7A5-5BA6CF918269}" srcOrd="1" destOrd="0" presId="urn:microsoft.com/office/officeart/2009/3/layout/OpposingIdeas"/>
    <dgm:cxn modelId="{02719F13-2B5B-41DD-AF41-4305DA7443A8}" type="presParOf" srcId="{5BF2AE61-B409-40C7-B8B0-B8C552BFA373}" destId="{2E5FAF91-FC52-47F9-9687-F062F2C636F4}" srcOrd="2" destOrd="0" presId="urn:microsoft.com/office/officeart/2009/3/layout/OpposingIdeas"/>
    <dgm:cxn modelId="{E388F711-6D5F-4C6D-95BB-C3B3BC38343A}" type="presParOf" srcId="{5BF2AE61-B409-40C7-B8B0-B8C552BFA373}" destId="{0B9A2C18-C911-4E1D-95F6-28FBEFEDC8DE}" srcOrd="3" destOrd="0" presId="urn:microsoft.com/office/officeart/2009/3/layout/OpposingIdeas"/>
    <dgm:cxn modelId="{602EA21A-3720-451E-AE92-EFC49647D6CA}" type="presParOf" srcId="{5BF2AE61-B409-40C7-B8B0-B8C552BFA373}" destId="{4672C94C-D0A9-4C26-81B9-7656C0C994D9}" srcOrd="4" destOrd="0" presId="urn:microsoft.com/office/officeart/2009/3/layout/OpposingIdeas"/>
    <dgm:cxn modelId="{F2DAF13F-EAEB-44BF-AD0C-9A2B84A7E977}" type="presParOf" srcId="{5BF2AE61-B409-40C7-B8B0-B8C552BFA373}" destId="{61F78147-8FC2-437E-910D-C2EBB1FA8D07}" srcOrd="5" destOrd="0" presId="urn:microsoft.com/office/officeart/2009/3/layout/OpposingIdeas"/>
    <dgm:cxn modelId="{78CEC8F5-2B46-4B02-B14A-17EA3A7BECB9}" type="presParOf" srcId="{5BF2AE61-B409-40C7-B8B0-B8C552BFA373}" destId="{388D862A-6F6F-4CE7-A46A-2460DCD2E08A}" srcOrd="6" destOrd="0" presId="urn:microsoft.com/office/officeart/2009/3/layout/OpposingIdeas"/>
    <dgm:cxn modelId="{0B0FADC4-AA85-4290-8E22-6B316D324E04}" type="presParOf" srcId="{5BF2AE61-B409-40C7-B8B0-B8C552BFA373}" destId="{4DCFBBB4-037F-42A3-B592-9D0196DB3249}" srcOrd="7" destOrd="0" presId="urn:microsoft.com/office/officeart/2009/3/layout/OpposingIdea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9C5BD8-9E86-4C76-B706-8DF4A6D15B32}">
      <dsp:nvSpPr>
        <dsp:cNvPr id="0" name=""/>
        <dsp:cNvSpPr/>
      </dsp:nvSpPr>
      <dsp:spPr>
        <a:xfrm>
          <a:off x="762000" y="0"/>
          <a:ext cx="3124200" cy="3124200"/>
        </a:xfrm>
        <a:prstGeom prst="ellipse">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b="1" kern="1200" dirty="0"/>
            <a:t>Community </a:t>
          </a:r>
        </a:p>
      </dsp:txBody>
      <dsp:txXfrm>
        <a:off x="1887336" y="156209"/>
        <a:ext cx="873526" cy="468630"/>
      </dsp:txXfrm>
    </dsp:sp>
    <dsp:sp modelId="{20D83FC8-5D86-4965-B786-C17976141662}">
      <dsp:nvSpPr>
        <dsp:cNvPr id="0" name=""/>
        <dsp:cNvSpPr/>
      </dsp:nvSpPr>
      <dsp:spPr>
        <a:xfrm>
          <a:off x="1074420" y="624840"/>
          <a:ext cx="2499360" cy="2499360"/>
        </a:xfrm>
        <a:prstGeom prst="ellipse">
          <a:avLst/>
        </a:prstGeom>
        <a:solidFill>
          <a:schemeClr val="accent5">
            <a:hueOff val="2436877"/>
            <a:satOff val="265"/>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b="1" kern="1200" dirty="0"/>
            <a:t>School </a:t>
          </a:r>
        </a:p>
      </dsp:txBody>
      <dsp:txXfrm>
        <a:off x="1887336" y="774801"/>
        <a:ext cx="873526" cy="449884"/>
      </dsp:txXfrm>
    </dsp:sp>
    <dsp:sp modelId="{BD34415E-F75C-4B10-80EB-4B75B2A8FEF6}">
      <dsp:nvSpPr>
        <dsp:cNvPr id="0" name=""/>
        <dsp:cNvSpPr/>
      </dsp:nvSpPr>
      <dsp:spPr>
        <a:xfrm>
          <a:off x="1386840" y="1249679"/>
          <a:ext cx="1874520" cy="1874520"/>
        </a:xfrm>
        <a:prstGeom prst="ellipse">
          <a:avLst/>
        </a:prstGeom>
        <a:solidFill>
          <a:schemeClr val="accent5">
            <a:hueOff val="4873755"/>
            <a:satOff val="530"/>
            <a:lumOff val="-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b="1" kern="1200" dirty="0"/>
            <a:t>Home</a:t>
          </a:r>
        </a:p>
      </dsp:txBody>
      <dsp:txXfrm>
        <a:off x="1887336" y="1390268"/>
        <a:ext cx="873526" cy="421767"/>
      </dsp:txXfrm>
    </dsp:sp>
    <dsp:sp modelId="{F55011F3-44A2-4473-AD6B-988CD208BF55}">
      <dsp:nvSpPr>
        <dsp:cNvPr id="0" name=""/>
        <dsp:cNvSpPr/>
      </dsp:nvSpPr>
      <dsp:spPr>
        <a:xfrm>
          <a:off x="1699260" y="1874520"/>
          <a:ext cx="1249680" cy="1249680"/>
        </a:xfrm>
        <a:prstGeom prst="ellipse">
          <a:avLst/>
        </a:prstGeom>
        <a:solidFill>
          <a:schemeClr val="accent5">
            <a:hueOff val="7310632"/>
            <a:satOff val="795"/>
            <a:lumOff val="-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sz="1000" b="1" kern="1200" dirty="0"/>
            <a:t>Young Person</a:t>
          </a:r>
        </a:p>
      </dsp:txBody>
      <dsp:txXfrm>
        <a:off x="1882271" y="2186940"/>
        <a:ext cx="883657" cy="6248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E9C60D-6141-4344-8B9E-AD7CF9AB6D2C}">
      <dsp:nvSpPr>
        <dsp:cNvPr id="0" name=""/>
        <dsp:cNvSpPr/>
      </dsp:nvSpPr>
      <dsp:spPr>
        <a:xfrm>
          <a:off x="764079" y="326765"/>
          <a:ext cx="2997324" cy="1611858"/>
        </a:xfrm>
        <a:prstGeom prst="round2DiagRect">
          <a:avLst>
            <a:gd name="adj1" fmla="val 0"/>
            <a:gd name="adj2" fmla="val 16670"/>
          </a:avLst>
        </a:prstGeom>
        <a:solidFill>
          <a:sysClr val="window" lastClr="FFFFFF">
            <a:hueOff val="0"/>
            <a:satOff val="0"/>
            <a:lumOff val="0"/>
            <a:alphaOff val="0"/>
          </a:sysClr>
        </a:solidFill>
        <a:ln w="25400" cap="rnd" cmpd="sng" algn="ctr">
          <a:solidFill>
            <a:srgbClr val="70AD47">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sp>
    <dsp:sp modelId="{453400E7-6506-4E30-A7A5-5BA6CF918269}">
      <dsp:nvSpPr>
        <dsp:cNvPr id="0" name=""/>
        <dsp:cNvSpPr/>
      </dsp:nvSpPr>
      <dsp:spPr>
        <a:xfrm>
          <a:off x="2239242" y="586130"/>
          <a:ext cx="399" cy="1269949"/>
        </a:xfrm>
        <a:prstGeom prst="line">
          <a:avLst/>
        </a:prstGeom>
        <a:solidFill>
          <a:srgbClr val="70AD47">
            <a:hueOff val="0"/>
            <a:satOff val="0"/>
            <a:lumOff val="0"/>
            <a:alphaOff val="0"/>
          </a:srgbClr>
        </a:solidFill>
        <a:ln w="25400" cap="rnd" cmpd="sng" algn="ctr">
          <a:solidFill>
            <a:srgbClr val="70AD47">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2E5FAF91-FC52-47F9-9687-F062F2C636F4}">
      <dsp:nvSpPr>
        <dsp:cNvPr id="0" name=""/>
        <dsp:cNvSpPr/>
      </dsp:nvSpPr>
      <dsp:spPr>
        <a:xfrm>
          <a:off x="829658" y="487490"/>
          <a:ext cx="1298840" cy="164067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kern="1200">
              <a:solidFill>
                <a:sysClr val="windowText" lastClr="000000">
                  <a:hueOff val="0"/>
                  <a:satOff val="0"/>
                  <a:lumOff val="0"/>
                  <a:alphaOff val="0"/>
                </a:sysClr>
              </a:solidFill>
              <a:latin typeface="Calibri"/>
              <a:ea typeface="+mn-ea"/>
              <a:cs typeface="+mn-cs"/>
            </a:rPr>
            <a:t>Family meals</a:t>
          </a:r>
        </a:p>
        <a:p>
          <a:pPr marL="0" lvl="0" indent="0" algn="l" defTabSz="444500">
            <a:lnSpc>
              <a:spcPct val="90000"/>
            </a:lnSpc>
            <a:spcBef>
              <a:spcPct val="0"/>
            </a:spcBef>
            <a:spcAft>
              <a:spcPct val="35000"/>
            </a:spcAft>
            <a:buNone/>
          </a:pPr>
          <a:r>
            <a:rPr lang="en-US" sz="1000" kern="1200">
              <a:solidFill>
                <a:sysClr val="windowText" lastClr="000000">
                  <a:hueOff val="0"/>
                  <a:satOff val="0"/>
                  <a:lumOff val="0"/>
                  <a:alphaOff val="0"/>
                </a:sysClr>
              </a:solidFill>
              <a:latin typeface="Calibri"/>
              <a:ea typeface="+mn-ea"/>
              <a:cs typeface="+mn-cs"/>
            </a:rPr>
            <a:t>Sense of belonging at school</a:t>
          </a:r>
        </a:p>
        <a:p>
          <a:pPr marL="0" lvl="0" indent="0" algn="l" defTabSz="444500">
            <a:lnSpc>
              <a:spcPct val="90000"/>
            </a:lnSpc>
            <a:spcBef>
              <a:spcPct val="0"/>
            </a:spcBef>
            <a:spcAft>
              <a:spcPct val="35000"/>
            </a:spcAft>
            <a:buNone/>
          </a:pPr>
          <a:r>
            <a:rPr lang="en-US" sz="1000" kern="1200" dirty="0">
              <a:solidFill>
                <a:sysClr val="windowText" lastClr="000000">
                  <a:hueOff val="0"/>
                  <a:satOff val="0"/>
                  <a:lumOff val="0"/>
                  <a:alphaOff val="0"/>
                </a:sysClr>
              </a:solidFill>
              <a:latin typeface="Calibri"/>
              <a:ea typeface="+mn-ea"/>
              <a:cs typeface="+mn-cs"/>
            </a:rPr>
            <a:t>Receiving mental health services</a:t>
          </a:r>
        </a:p>
      </dsp:txBody>
      <dsp:txXfrm>
        <a:off x="829658" y="487490"/>
        <a:ext cx="1298840" cy="1640672"/>
      </dsp:txXfrm>
    </dsp:sp>
    <dsp:sp modelId="{0B9A2C18-C911-4E1D-95F6-28FBEFEDC8DE}">
      <dsp:nvSpPr>
        <dsp:cNvPr id="0" name=""/>
        <dsp:cNvSpPr/>
      </dsp:nvSpPr>
      <dsp:spPr>
        <a:xfrm>
          <a:off x="2391548" y="460999"/>
          <a:ext cx="1298840" cy="159731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kern="1200">
              <a:solidFill>
                <a:sysClr val="windowText" lastClr="000000">
                  <a:hueOff val="0"/>
                  <a:satOff val="0"/>
                  <a:lumOff val="0"/>
                  <a:alphaOff val="0"/>
                </a:sysClr>
              </a:solidFill>
              <a:latin typeface="Calibri"/>
              <a:ea typeface="+mn-ea"/>
              <a:cs typeface="+mn-cs"/>
            </a:rPr>
            <a:t>Bullying</a:t>
          </a:r>
        </a:p>
        <a:p>
          <a:pPr marL="0" lvl="0" indent="0" algn="l" defTabSz="444500">
            <a:lnSpc>
              <a:spcPct val="90000"/>
            </a:lnSpc>
            <a:spcBef>
              <a:spcPct val="0"/>
            </a:spcBef>
            <a:spcAft>
              <a:spcPct val="35000"/>
            </a:spcAft>
            <a:buNone/>
          </a:pPr>
          <a:r>
            <a:rPr lang="en-US" sz="1000" kern="1200">
              <a:solidFill>
                <a:sysClr val="windowText" lastClr="000000">
                  <a:hueOff val="0"/>
                  <a:satOff val="0"/>
                  <a:lumOff val="0"/>
                  <a:alphaOff val="0"/>
                </a:sysClr>
              </a:solidFill>
              <a:latin typeface="Calibri"/>
              <a:ea typeface="+mn-ea"/>
              <a:cs typeface="+mn-cs"/>
            </a:rPr>
            <a:t>Smoking cigarettes/ tobacco use</a:t>
          </a:r>
        </a:p>
        <a:p>
          <a:pPr marL="0" lvl="0" indent="0" algn="l" defTabSz="444500">
            <a:lnSpc>
              <a:spcPct val="90000"/>
            </a:lnSpc>
            <a:spcBef>
              <a:spcPct val="0"/>
            </a:spcBef>
            <a:spcAft>
              <a:spcPct val="35000"/>
            </a:spcAft>
            <a:buNone/>
          </a:pPr>
          <a:r>
            <a:rPr lang="en-US" sz="1000" kern="1200">
              <a:solidFill>
                <a:sysClr val="windowText" lastClr="000000">
                  <a:hueOff val="0"/>
                  <a:satOff val="0"/>
                  <a:lumOff val="0"/>
                  <a:alphaOff val="0"/>
                </a:sysClr>
              </a:solidFill>
              <a:latin typeface="Calibri"/>
              <a:ea typeface="+mn-ea"/>
              <a:cs typeface="+mn-cs"/>
            </a:rPr>
            <a:t>Alcohol use</a:t>
          </a:r>
        </a:p>
        <a:p>
          <a:pPr marL="0" lvl="0" indent="0" algn="l" defTabSz="444500">
            <a:lnSpc>
              <a:spcPct val="90000"/>
            </a:lnSpc>
            <a:spcBef>
              <a:spcPct val="0"/>
            </a:spcBef>
            <a:spcAft>
              <a:spcPct val="35000"/>
            </a:spcAft>
            <a:buNone/>
          </a:pPr>
          <a:r>
            <a:rPr lang="en-US" sz="1000" kern="1200" dirty="0">
              <a:solidFill>
                <a:sysClr val="windowText" lastClr="000000">
                  <a:hueOff val="0"/>
                  <a:satOff val="0"/>
                  <a:lumOff val="0"/>
                  <a:alphaOff val="0"/>
                </a:sysClr>
              </a:solidFill>
              <a:latin typeface="Calibri"/>
              <a:ea typeface="+mn-ea"/>
              <a:cs typeface="+mn-cs"/>
            </a:rPr>
            <a:t>Marijuana use</a:t>
          </a:r>
        </a:p>
        <a:p>
          <a:pPr marL="0" lvl="0" indent="0" algn="l" defTabSz="444500">
            <a:lnSpc>
              <a:spcPct val="90000"/>
            </a:lnSpc>
            <a:spcBef>
              <a:spcPct val="0"/>
            </a:spcBef>
            <a:spcAft>
              <a:spcPct val="35000"/>
            </a:spcAft>
            <a:buNone/>
          </a:pPr>
          <a:r>
            <a:rPr lang="en-US" sz="1000" kern="1200" dirty="0">
              <a:solidFill>
                <a:sysClr val="windowText" lastClr="000000">
                  <a:hueOff val="0"/>
                  <a:satOff val="0"/>
                  <a:lumOff val="0"/>
                  <a:alphaOff val="0"/>
                </a:sysClr>
              </a:solidFill>
              <a:latin typeface="Calibri"/>
              <a:ea typeface="+mn-ea"/>
              <a:cs typeface="+mn-cs"/>
            </a:rPr>
            <a:t>Binge drinking</a:t>
          </a:r>
        </a:p>
        <a:p>
          <a:pPr marL="0" lvl="0" indent="0" algn="l" defTabSz="444500">
            <a:lnSpc>
              <a:spcPct val="90000"/>
            </a:lnSpc>
            <a:spcBef>
              <a:spcPct val="0"/>
            </a:spcBef>
            <a:spcAft>
              <a:spcPct val="35000"/>
            </a:spcAft>
            <a:buNone/>
          </a:pPr>
          <a:r>
            <a:rPr lang="en-US" sz="1000" kern="1200" dirty="0">
              <a:solidFill>
                <a:sysClr val="windowText" lastClr="000000">
                  <a:hueOff val="0"/>
                  <a:satOff val="0"/>
                  <a:lumOff val="0"/>
                  <a:alphaOff val="0"/>
                </a:sysClr>
              </a:solidFill>
              <a:latin typeface="Calibri"/>
              <a:ea typeface="+mn-ea"/>
              <a:cs typeface="+mn-cs"/>
            </a:rPr>
            <a:t>Sexual activity</a:t>
          </a:r>
        </a:p>
        <a:p>
          <a:pPr marL="0" lvl="0" indent="0" algn="l" defTabSz="444500">
            <a:lnSpc>
              <a:spcPct val="90000"/>
            </a:lnSpc>
            <a:spcBef>
              <a:spcPct val="0"/>
            </a:spcBef>
            <a:spcAft>
              <a:spcPct val="35000"/>
            </a:spcAft>
            <a:buNone/>
          </a:pPr>
          <a:r>
            <a:rPr lang="en-US" sz="1000" kern="1200">
              <a:solidFill>
                <a:sysClr val="windowText" lastClr="000000">
                  <a:hueOff val="0"/>
                  <a:satOff val="0"/>
                  <a:lumOff val="0"/>
                  <a:alphaOff val="0"/>
                </a:sysClr>
              </a:solidFill>
              <a:latin typeface="Calibri"/>
              <a:ea typeface="+mn-ea"/>
              <a:cs typeface="+mn-cs"/>
            </a:rPr>
            <a:t>Illegal drug use</a:t>
          </a:r>
        </a:p>
      </dsp:txBody>
      <dsp:txXfrm>
        <a:off x="2391548" y="460999"/>
        <a:ext cx="1298840" cy="1597318"/>
      </dsp:txXfrm>
    </dsp:sp>
    <dsp:sp modelId="{61F78147-8FC2-437E-910D-C2EBB1FA8D07}">
      <dsp:nvSpPr>
        <dsp:cNvPr id="0" name=""/>
        <dsp:cNvSpPr/>
      </dsp:nvSpPr>
      <dsp:spPr>
        <a:xfrm rot="16200000">
          <a:off x="-388392" y="646896"/>
          <a:ext cx="1758391" cy="499554"/>
        </a:xfrm>
        <a:prstGeom prst="rightArrow">
          <a:avLst>
            <a:gd name="adj1" fmla="val 49830"/>
            <a:gd name="adj2" fmla="val 60660"/>
          </a:avLst>
        </a:prstGeom>
        <a:solidFill>
          <a:srgbClr val="70AD47">
            <a:tint val="40000"/>
            <a:hueOff val="0"/>
            <a:satOff val="0"/>
            <a:lumOff val="0"/>
            <a:alphaOff val="0"/>
          </a:srgbClr>
        </a:solidFill>
        <a:ln w="25400" cap="rnd" cmpd="sng" algn="ctr">
          <a:solidFill>
            <a:srgbClr val="70AD47">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r" defTabSz="488950">
            <a:lnSpc>
              <a:spcPct val="90000"/>
            </a:lnSpc>
            <a:spcBef>
              <a:spcPct val="0"/>
            </a:spcBef>
            <a:spcAft>
              <a:spcPct val="35000"/>
            </a:spcAft>
            <a:buNone/>
          </a:pPr>
          <a:r>
            <a:rPr lang="en-US" sz="1100" kern="1200">
              <a:solidFill>
                <a:sysClr val="windowText" lastClr="000000">
                  <a:hueOff val="0"/>
                  <a:satOff val="0"/>
                  <a:lumOff val="0"/>
                  <a:alphaOff val="0"/>
                </a:sysClr>
              </a:solidFill>
              <a:latin typeface="Calibri"/>
              <a:ea typeface="+mn-ea"/>
              <a:cs typeface="+mn-cs"/>
            </a:rPr>
            <a:t>Increase</a:t>
          </a:r>
        </a:p>
      </dsp:txBody>
      <dsp:txXfrm>
        <a:off x="-312892" y="847709"/>
        <a:ext cx="1607391" cy="248928"/>
      </dsp:txXfrm>
    </dsp:sp>
    <dsp:sp modelId="{4DCFBBB4-037F-42A3-B592-9D0196DB3249}">
      <dsp:nvSpPr>
        <dsp:cNvPr id="0" name=""/>
        <dsp:cNvSpPr/>
      </dsp:nvSpPr>
      <dsp:spPr>
        <a:xfrm rot="5400000">
          <a:off x="3169626" y="1254507"/>
          <a:ext cx="1758391" cy="499554"/>
        </a:xfrm>
        <a:prstGeom prst="rightArrow">
          <a:avLst>
            <a:gd name="adj1" fmla="val 49830"/>
            <a:gd name="adj2" fmla="val 60660"/>
          </a:avLst>
        </a:prstGeom>
        <a:solidFill>
          <a:srgbClr val="70AD47">
            <a:tint val="40000"/>
            <a:hueOff val="0"/>
            <a:satOff val="0"/>
            <a:lumOff val="0"/>
            <a:alphaOff val="0"/>
          </a:srgbClr>
        </a:solidFill>
        <a:ln w="25400" cap="rnd" cmpd="sng" algn="ctr">
          <a:solidFill>
            <a:srgbClr val="70AD47">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r" defTabSz="488950">
            <a:lnSpc>
              <a:spcPct val="90000"/>
            </a:lnSpc>
            <a:spcBef>
              <a:spcPct val="0"/>
            </a:spcBef>
            <a:spcAft>
              <a:spcPct val="35000"/>
            </a:spcAft>
            <a:buNone/>
          </a:pPr>
          <a:r>
            <a:rPr lang="en-US" sz="1100" kern="1200">
              <a:solidFill>
                <a:sysClr val="windowText" lastClr="000000">
                  <a:hueOff val="0"/>
                  <a:satOff val="0"/>
                  <a:lumOff val="0"/>
                  <a:alphaOff val="0"/>
                </a:sysClr>
              </a:solidFill>
              <a:latin typeface="Calibri"/>
              <a:ea typeface="+mn-ea"/>
              <a:cs typeface="+mn-cs"/>
            </a:rPr>
            <a:t>Decrease</a:t>
          </a:r>
        </a:p>
      </dsp:txBody>
      <dsp:txXfrm>
        <a:off x="3245126" y="1304320"/>
        <a:ext cx="1607391" cy="248928"/>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0.58929</cdr:x>
      <cdr:y>0.91045</cdr:y>
    </cdr:from>
    <cdr:to>
      <cdr:x>1</cdr:x>
      <cdr:y>0.98507</cdr:y>
    </cdr:to>
    <cdr:sp macro="" textlink="">
      <cdr:nvSpPr>
        <cdr:cNvPr id="2" name="TextBox 1"/>
        <cdr:cNvSpPr txBox="1"/>
      </cdr:nvSpPr>
      <cdr:spPr>
        <a:xfrm xmlns:a="http://schemas.openxmlformats.org/drawingml/2006/main">
          <a:off x="5029200" y="4648200"/>
          <a:ext cx="3505200"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a:p>
      </cdr:txBody>
    </cdr:sp>
  </cdr:relSizeAnchor>
  <cdr:relSizeAnchor xmlns:cdr="http://schemas.openxmlformats.org/drawingml/2006/chartDrawing">
    <cdr:from>
      <cdr:x>0.63393</cdr:x>
      <cdr:y>0.92537</cdr:y>
    </cdr:from>
    <cdr:to>
      <cdr:x>0.99107</cdr:x>
      <cdr:y>0.98507</cdr:y>
    </cdr:to>
    <cdr:sp macro="" textlink="">
      <cdr:nvSpPr>
        <cdr:cNvPr id="3" name="TextBox 2"/>
        <cdr:cNvSpPr txBox="1"/>
      </cdr:nvSpPr>
      <cdr:spPr>
        <a:xfrm xmlns:a="http://schemas.openxmlformats.org/drawingml/2006/main">
          <a:off x="5410200" y="4724400"/>
          <a:ext cx="30480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48167CF4-339F-4441-99EE-AAE11DFD5965}"/>
              </a:ext>
            </a:extLst>
          </p:cNvPr>
          <p:cNvSpPr>
            <a:spLocks noGrp="1" noChangeArrowheads="1"/>
          </p:cNvSpPr>
          <p:nvPr>
            <p:ph type="hdr" sz="quarter"/>
          </p:nvPr>
        </p:nvSpPr>
        <p:spPr bwMode="auto">
          <a:xfrm>
            <a:off x="0" y="0"/>
            <a:ext cx="297180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3" tIns="46210" rIns="92423" bIns="46210" numCol="1" anchor="t" anchorCtr="0" compatLnSpc="1">
            <a:prstTxWarp prst="textNoShape">
              <a:avLst/>
            </a:prstTxWarp>
          </a:bodyPr>
          <a:lstStyle>
            <a:lvl1pPr defTabSz="923581" eaLnBrk="1" hangingPunct="1">
              <a:spcBef>
                <a:spcPct val="0"/>
              </a:spcBef>
              <a:buClrTx/>
              <a:buSzTx/>
              <a:buFontTx/>
              <a:buNone/>
              <a:defRPr sz="1300" smtClean="0">
                <a:latin typeface="Arial" charset="0"/>
                <a:cs typeface="Arial" charset="0"/>
              </a:defRPr>
            </a:lvl1pPr>
          </a:lstStyle>
          <a:p>
            <a:pPr>
              <a:defRPr/>
            </a:pPr>
            <a:r>
              <a:rPr lang="en-US"/>
              <a:t>Dane County Summary</a:t>
            </a:r>
          </a:p>
        </p:txBody>
      </p:sp>
      <p:sp>
        <p:nvSpPr>
          <p:cNvPr id="46083" name="Rectangle 3">
            <a:extLst>
              <a:ext uri="{FF2B5EF4-FFF2-40B4-BE49-F238E27FC236}">
                <a16:creationId xmlns:a16="http://schemas.microsoft.com/office/drawing/2014/main" id="{27906EE7-4156-452A-A677-C231EDDC5D2A}"/>
              </a:ext>
            </a:extLst>
          </p:cNvPr>
          <p:cNvSpPr>
            <a:spLocks noGrp="1" noChangeArrowheads="1"/>
          </p:cNvSpPr>
          <p:nvPr>
            <p:ph type="dt" sz="quarter" idx="1"/>
          </p:nvPr>
        </p:nvSpPr>
        <p:spPr bwMode="auto">
          <a:xfrm>
            <a:off x="3883025" y="0"/>
            <a:ext cx="2973388"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3" tIns="46210" rIns="92423" bIns="46210" numCol="1" anchor="t" anchorCtr="0" compatLnSpc="1">
            <a:prstTxWarp prst="textNoShape">
              <a:avLst/>
            </a:prstTxWarp>
          </a:bodyPr>
          <a:lstStyle>
            <a:lvl1pPr algn="r" defTabSz="923581" eaLnBrk="1" hangingPunct="1">
              <a:spcBef>
                <a:spcPct val="0"/>
              </a:spcBef>
              <a:buClrTx/>
              <a:buSzTx/>
              <a:buFontTx/>
              <a:buNone/>
              <a:defRPr sz="1300">
                <a:latin typeface="Arial" charset="0"/>
                <a:cs typeface="Arial" charset="0"/>
              </a:defRPr>
            </a:lvl1pPr>
          </a:lstStyle>
          <a:p>
            <a:pPr>
              <a:defRPr/>
            </a:pPr>
            <a:endParaRPr lang="en-US"/>
          </a:p>
        </p:txBody>
      </p:sp>
      <p:sp>
        <p:nvSpPr>
          <p:cNvPr id="46084" name="Rectangle 4">
            <a:extLst>
              <a:ext uri="{FF2B5EF4-FFF2-40B4-BE49-F238E27FC236}">
                <a16:creationId xmlns:a16="http://schemas.microsoft.com/office/drawing/2014/main" id="{AF444E22-0DA7-4E35-B8CE-4294616FFCEE}"/>
              </a:ext>
            </a:extLst>
          </p:cNvPr>
          <p:cNvSpPr>
            <a:spLocks noGrp="1" noChangeArrowheads="1"/>
          </p:cNvSpPr>
          <p:nvPr>
            <p:ph type="ftr" sz="quarter" idx="2"/>
          </p:nvPr>
        </p:nvSpPr>
        <p:spPr bwMode="auto">
          <a:xfrm>
            <a:off x="0" y="8842375"/>
            <a:ext cx="29718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3" tIns="46210" rIns="92423" bIns="46210" numCol="1" anchor="b" anchorCtr="0" compatLnSpc="1">
            <a:prstTxWarp prst="textNoShape">
              <a:avLst/>
            </a:prstTxWarp>
          </a:bodyPr>
          <a:lstStyle>
            <a:lvl1pPr defTabSz="923581" eaLnBrk="1" hangingPunct="1">
              <a:spcBef>
                <a:spcPct val="0"/>
              </a:spcBef>
              <a:buClrTx/>
              <a:buSzTx/>
              <a:buFontTx/>
              <a:buNone/>
              <a:defRPr sz="1300">
                <a:latin typeface="Arial" charset="0"/>
                <a:cs typeface="Arial" charset="0"/>
              </a:defRPr>
            </a:lvl1pPr>
          </a:lstStyle>
          <a:p>
            <a:pPr>
              <a:defRPr/>
            </a:pPr>
            <a:endParaRPr lang="en-US"/>
          </a:p>
        </p:txBody>
      </p:sp>
      <p:sp>
        <p:nvSpPr>
          <p:cNvPr id="46085" name="Rectangle 5">
            <a:extLst>
              <a:ext uri="{FF2B5EF4-FFF2-40B4-BE49-F238E27FC236}">
                <a16:creationId xmlns:a16="http://schemas.microsoft.com/office/drawing/2014/main" id="{879BB37E-C399-43BA-88D8-314F7D31838D}"/>
              </a:ext>
            </a:extLst>
          </p:cNvPr>
          <p:cNvSpPr>
            <a:spLocks noGrp="1" noChangeArrowheads="1"/>
          </p:cNvSpPr>
          <p:nvPr>
            <p:ph type="sldNum" sz="quarter" idx="3"/>
          </p:nvPr>
        </p:nvSpPr>
        <p:spPr bwMode="auto">
          <a:xfrm>
            <a:off x="3883025" y="8842375"/>
            <a:ext cx="297338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3" tIns="46210" rIns="92423" bIns="46210" numCol="1" anchor="b" anchorCtr="0" compatLnSpc="1">
            <a:prstTxWarp prst="textNoShape">
              <a:avLst/>
            </a:prstTxWarp>
          </a:bodyPr>
          <a:lstStyle>
            <a:lvl1pPr algn="r" defTabSz="922338" eaLnBrk="1" hangingPunct="1">
              <a:defRPr sz="1300"/>
            </a:lvl1pPr>
          </a:lstStyle>
          <a:p>
            <a:fld id="{53504BDD-03D6-40DA-AD49-D8473F099C83}"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7938" name="Rectangle 2">
            <a:extLst>
              <a:ext uri="{FF2B5EF4-FFF2-40B4-BE49-F238E27FC236}">
                <a16:creationId xmlns:a16="http://schemas.microsoft.com/office/drawing/2014/main" id="{EDD36166-B888-4A4C-B60A-DDCEC1D20196}"/>
              </a:ext>
            </a:extLst>
          </p:cNvPr>
          <p:cNvSpPr>
            <a:spLocks noGrp="1" noChangeArrowheads="1"/>
          </p:cNvSpPr>
          <p:nvPr>
            <p:ph type="hdr" sz="quarter"/>
          </p:nvPr>
        </p:nvSpPr>
        <p:spPr bwMode="auto">
          <a:xfrm>
            <a:off x="0" y="0"/>
            <a:ext cx="297180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3" tIns="46210" rIns="92423" bIns="46210" numCol="1" anchor="t" anchorCtr="0" compatLnSpc="1">
            <a:prstTxWarp prst="textNoShape">
              <a:avLst/>
            </a:prstTxWarp>
          </a:bodyPr>
          <a:lstStyle>
            <a:lvl1pPr defTabSz="923581" eaLnBrk="0" hangingPunct="0">
              <a:spcBef>
                <a:spcPct val="0"/>
              </a:spcBef>
              <a:buClrTx/>
              <a:buSzTx/>
              <a:buFontTx/>
              <a:buNone/>
              <a:defRPr sz="1300" smtClean="0">
                <a:latin typeface="Arial" charset="0"/>
                <a:cs typeface="Arial" charset="0"/>
              </a:defRPr>
            </a:lvl1pPr>
          </a:lstStyle>
          <a:p>
            <a:pPr>
              <a:defRPr/>
            </a:pPr>
            <a:r>
              <a:rPr lang="en-US"/>
              <a:t>Dane County Summary</a:t>
            </a:r>
          </a:p>
        </p:txBody>
      </p:sp>
      <p:sp>
        <p:nvSpPr>
          <p:cNvPr id="167939" name="Rectangle 3">
            <a:extLst>
              <a:ext uri="{FF2B5EF4-FFF2-40B4-BE49-F238E27FC236}">
                <a16:creationId xmlns:a16="http://schemas.microsoft.com/office/drawing/2014/main" id="{D0BCFB52-B6F8-454E-9FDF-D3A4D2BB86F0}"/>
              </a:ext>
            </a:extLst>
          </p:cNvPr>
          <p:cNvSpPr>
            <a:spLocks noGrp="1" noChangeArrowheads="1"/>
          </p:cNvSpPr>
          <p:nvPr>
            <p:ph type="dt" idx="1"/>
          </p:nvPr>
        </p:nvSpPr>
        <p:spPr bwMode="auto">
          <a:xfrm>
            <a:off x="3887788" y="0"/>
            <a:ext cx="2970212"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3" tIns="46210" rIns="92423" bIns="46210" numCol="1" anchor="t" anchorCtr="0" compatLnSpc="1">
            <a:prstTxWarp prst="textNoShape">
              <a:avLst/>
            </a:prstTxWarp>
          </a:bodyPr>
          <a:lstStyle>
            <a:lvl1pPr algn="r" defTabSz="923581" eaLnBrk="0" hangingPunct="0">
              <a:spcBef>
                <a:spcPct val="0"/>
              </a:spcBef>
              <a:buClrTx/>
              <a:buSzTx/>
              <a:buFontTx/>
              <a:buNone/>
              <a:defRPr sz="1300">
                <a:latin typeface="Arial" charset="0"/>
                <a:cs typeface="Arial" charset="0"/>
              </a:defRPr>
            </a:lvl1pPr>
          </a:lstStyle>
          <a:p>
            <a:pPr>
              <a:defRPr/>
            </a:pPr>
            <a:endParaRPr lang="en-US"/>
          </a:p>
        </p:txBody>
      </p:sp>
      <p:sp>
        <p:nvSpPr>
          <p:cNvPr id="20484" name="Rectangle 4">
            <a:extLst>
              <a:ext uri="{FF2B5EF4-FFF2-40B4-BE49-F238E27FC236}">
                <a16:creationId xmlns:a16="http://schemas.microsoft.com/office/drawing/2014/main" id="{89924550-22BF-4ED7-AA9F-BF136DC66E2B}"/>
              </a:ext>
            </a:extLst>
          </p:cNvPr>
          <p:cNvSpPr>
            <a:spLocks noGrp="1" noRot="1" noChangeAspect="1" noChangeArrowheads="1" noTextEdit="1"/>
          </p:cNvSpPr>
          <p:nvPr>
            <p:ph type="sldImg" idx="2"/>
          </p:nvPr>
        </p:nvSpPr>
        <p:spPr bwMode="auto">
          <a:xfrm>
            <a:off x="1101725" y="700088"/>
            <a:ext cx="4654550" cy="34925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7941" name="Rectangle 5">
            <a:extLst>
              <a:ext uri="{FF2B5EF4-FFF2-40B4-BE49-F238E27FC236}">
                <a16:creationId xmlns:a16="http://schemas.microsoft.com/office/drawing/2014/main" id="{4F4F0AD1-560C-4C96-ADA5-9F6079380C67}"/>
              </a:ext>
            </a:extLst>
          </p:cNvPr>
          <p:cNvSpPr>
            <a:spLocks noGrp="1" noChangeArrowheads="1"/>
          </p:cNvSpPr>
          <p:nvPr>
            <p:ph type="body" sz="quarter" idx="3"/>
          </p:nvPr>
        </p:nvSpPr>
        <p:spPr bwMode="auto">
          <a:xfrm>
            <a:off x="914400" y="4425950"/>
            <a:ext cx="5029200" cy="418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3" tIns="46210" rIns="92423" bIns="4621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7942" name="Rectangle 6">
            <a:extLst>
              <a:ext uri="{FF2B5EF4-FFF2-40B4-BE49-F238E27FC236}">
                <a16:creationId xmlns:a16="http://schemas.microsoft.com/office/drawing/2014/main" id="{BB2DA933-C483-4483-9174-AEC29161EA64}"/>
              </a:ext>
            </a:extLst>
          </p:cNvPr>
          <p:cNvSpPr>
            <a:spLocks noGrp="1" noChangeArrowheads="1"/>
          </p:cNvSpPr>
          <p:nvPr>
            <p:ph type="ftr" sz="quarter" idx="4"/>
          </p:nvPr>
        </p:nvSpPr>
        <p:spPr bwMode="auto">
          <a:xfrm>
            <a:off x="0" y="8845550"/>
            <a:ext cx="297180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3" tIns="46210" rIns="92423" bIns="46210" numCol="1" anchor="b" anchorCtr="0" compatLnSpc="1">
            <a:prstTxWarp prst="textNoShape">
              <a:avLst/>
            </a:prstTxWarp>
          </a:bodyPr>
          <a:lstStyle>
            <a:lvl1pPr defTabSz="923581" eaLnBrk="0" hangingPunct="0">
              <a:spcBef>
                <a:spcPct val="0"/>
              </a:spcBef>
              <a:buClrTx/>
              <a:buSzTx/>
              <a:buFontTx/>
              <a:buNone/>
              <a:defRPr sz="1300">
                <a:latin typeface="Arial" charset="0"/>
                <a:cs typeface="Arial" charset="0"/>
              </a:defRPr>
            </a:lvl1pPr>
          </a:lstStyle>
          <a:p>
            <a:pPr>
              <a:defRPr/>
            </a:pPr>
            <a:endParaRPr lang="en-US"/>
          </a:p>
        </p:txBody>
      </p:sp>
      <p:sp>
        <p:nvSpPr>
          <p:cNvPr id="167943" name="Rectangle 7">
            <a:extLst>
              <a:ext uri="{FF2B5EF4-FFF2-40B4-BE49-F238E27FC236}">
                <a16:creationId xmlns:a16="http://schemas.microsoft.com/office/drawing/2014/main" id="{62194560-DD2A-4FB1-BE02-7F7CCB863C12}"/>
              </a:ext>
            </a:extLst>
          </p:cNvPr>
          <p:cNvSpPr>
            <a:spLocks noGrp="1" noChangeArrowheads="1"/>
          </p:cNvSpPr>
          <p:nvPr>
            <p:ph type="sldNum" sz="quarter" idx="5"/>
          </p:nvPr>
        </p:nvSpPr>
        <p:spPr bwMode="auto">
          <a:xfrm>
            <a:off x="3887788" y="8845550"/>
            <a:ext cx="2970212"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3" tIns="46210" rIns="92423" bIns="46210" numCol="1" anchor="b" anchorCtr="0" compatLnSpc="1">
            <a:prstTxWarp prst="textNoShape">
              <a:avLst/>
            </a:prstTxWarp>
          </a:bodyPr>
          <a:lstStyle>
            <a:lvl1pPr algn="r" defTabSz="922338">
              <a:defRPr sz="1300"/>
            </a:lvl1pPr>
          </a:lstStyle>
          <a:p>
            <a:fld id="{6458BA4D-6E0F-454D-B9A3-4CE7D6C8F4FF}" type="slidenum">
              <a:rPr lang="en-US" altLang="en-US"/>
              <a:pPr/>
              <a:t>‹#›</a:t>
            </a:fld>
            <a:endParaRPr lang="en-US" altLang="en-US"/>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D6C7DD6D-A7D9-43EC-A988-4B1ECBFDDFF9}"/>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1680D203-2C02-4910-AE55-948EC8F4881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
        <p:nvSpPr>
          <p:cNvPr id="21508" name="Header Placeholder 1">
            <a:extLst>
              <a:ext uri="{FF2B5EF4-FFF2-40B4-BE49-F238E27FC236}">
                <a16:creationId xmlns:a16="http://schemas.microsoft.com/office/drawing/2014/main" id="{F17E3DD9-8201-44DE-898F-98AEA5A9FB3E}"/>
              </a:ext>
            </a:extLst>
          </p:cNvPr>
          <p:cNvSpPr>
            <a:spLocks noGrp="1"/>
          </p:cNvSpPr>
          <p:nvPr>
            <p:ph type="hdr" sz="quarter"/>
          </p:nvPr>
        </p:nvSpPr>
        <p:spPr>
          <a:noFill/>
        </p:spPr>
        <p:txBody>
          <a:bodyPr/>
          <a:lstStyle>
            <a:lvl1pPr defTabSz="920750">
              <a:spcBef>
                <a:spcPct val="30000"/>
              </a:spcBef>
              <a:defRPr sz="1200">
                <a:solidFill>
                  <a:schemeClr val="tx1"/>
                </a:solidFill>
                <a:latin typeface="Arial" panose="020B0604020202020204" pitchFamily="34" charset="0"/>
                <a:cs typeface="Arial" panose="020B0604020202020204" pitchFamily="34" charset="0"/>
              </a:defRPr>
            </a:lvl1pPr>
            <a:lvl2pPr marL="735013" indent="-282575" defTabSz="920750">
              <a:spcBef>
                <a:spcPct val="30000"/>
              </a:spcBef>
              <a:defRPr sz="1200">
                <a:solidFill>
                  <a:schemeClr val="tx1"/>
                </a:solidFill>
                <a:latin typeface="Arial" panose="020B0604020202020204" pitchFamily="34" charset="0"/>
                <a:cs typeface="Arial" panose="020B0604020202020204" pitchFamily="34" charset="0"/>
              </a:defRPr>
            </a:lvl2pPr>
            <a:lvl3pPr marL="1131888" indent="-223838" defTabSz="920750">
              <a:spcBef>
                <a:spcPct val="30000"/>
              </a:spcBef>
              <a:defRPr sz="1200">
                <a:solidFill>
                  <a:schemeClr val="tx1"/>
                </a:solidFill>
                <a:latin typeface="Arial" panose="020B0604020202020204" pitchFamily="34" charset="0"/>
                <a:cs typeface="Arial" panose="020B0604020202020204" pitchFamily="34" charset="0"/>
              </a:defRPr>
            </a:lvl3pPr>
            <a:lvl4pPr marL="1585913" indent="-223838" defTabSz="920750">
              <a:spcBef>
                <a:spcPct val="30000"/>
              </a:spcBef>
              <a:defRPr sz="1200">
                <a:solidFill>
                  <a:schemeClr val="tx1"/>
                </a:solidFill>
                <a:latin typeface="Arial" panose="020B0604020202020204" pitchFamily="34" charset="0"/>
                <a:cs typeface="Arial" panose="020B0604020202020204" pitchFamily="34" charset="0"/>
              </a:defRPr>
            </a:lvl4pPr>
            <a:lvl5pPr marL="2038350" indent="-223838" defTabSz="920750">
              <a:spcBef>
                <a:spcPct val="30000"/>
              </a:spcBef>
              <a:defRPr sz="1200">
                <a:solidFill>
                  <a:schemeClr val="tx1"/>
                </a:solidFill>
                <a:latin typeface="Arial" panose="020B0604020202020204" pitchFamily="34" charset="0"/>
                <a:cs typeface="Arial" panose="020B0604020202020204" pitchFamily="34" charset="0"/>
              </a:defRPr>
            </a:lvl5pPr>
            <a:lvl6pPr marL="2495550" indent="-223838" defTabSz="92075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52750" indent="-223838" defTabSz="92075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09950" indent="-223838" defTabSz="92075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67150" indent="-223838" defTabSz="92075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r>
              <a:rPr lang="en-US" altLang="en-US" sz="1300"/>
              <a:t>Dane County Summary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63649D0-D475-4063-B30A-32562969F3A7}"/>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C11600E8-F719-4DCE-989A-AB52F0E69DC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
        <p:nvSpPr>
          <p:cNvPr id="23556" name="Header Placeholder 1">
            <a:extLst>
              <a:ext uri="{FF2B5EF4-FFF2-40B4-BE49-F238E27FC236}">
                <a16:creationId xmlns:a16="http://schemas.microsoft.com/office/drawing/2014/main" id="{B300DFDE-EA6D-42D5-A27A-324CA6A76F9B}"/>
              </a:ext>
            </a:extLst>
          </p:cNvPr>
          <p:cNvSpPr>
            <a:spLocks noGrp="1"/>
          </p:cNvSpPr>
          <p:nvPr>
            <p:ph type="hdr" sz="quarter"/>
          </p:nvPr>
        </p:nvSpPr>
        <p:spPr>
          <a:noFill/>
        </p:spPr>
        <p:txBody>
          <a:bodyPr/>
          <a:lstStyle>
            <a:lvl1pPr defTabSz="920750">
              <a:spcBef>
                <a:spcPct val="30000"/>
              </a:spcBef>
              <a:defRPr sz="1200">
                <a:solidFill>
                  <a:schemeClr val="tx1"/>
                </a:solidFill>
                <a:latin typeface="Arial" panose="020B0604020202020204" pitchFamily="34" charset="0"/>
                <a:cs typeface="Arial" panose="020B0604020202020204" pitchFamily="34" charset="0"/>
              </a:defRPr>
            </a:lvl1pPr>
            <a:lvl2pPr marL="735013" indent="-282575" defTabSz="920750">
              <a:spcBef>
                <a:spcPct val="30000"/>
              </a:spcBef>
              <a:defRPr sz="1200">
                <a:solidFill>
                  <a:schemeClr val="tx1"/>
                </a:solidFill>
                <a:latin typeface="Arial" panose="020B0604020202020204" pitchFamily="34" charset="0"/>
                <a:cs typeface="Arial" panose="020B0604020202020204" pitchFamily="34" charset="0"/>
              </a:defRPr>
            </a:lvl2pPr>
            <a:lvl3pPr marL="1131888" indent="-223838" defTabSz="920750">
              <a:spcBef>
                <a:spcPct val="30000"/>
              </a:spcBef>
              <a:defRPr sz="1200">
                <a:solidFill>
                  <a:schemeClr val="tx1"/>
                </a:solidFill>
                <a:latin typeface="Arial" panose="020B0604020202020204" pitchFamily="34" charset="0"/>
                <a:cs typeface="Arial" panose="020B0604020202020204" pitchFamily="34" charset="0"/>
              </a:defRPr>
            </a:lvl3pPr>
            <a:lvl4pPr marL="1585913" indent="-223838" defTabSz="920750">
              <a:spcBef>
                <a:spcPct val="30000"/>
              </a:spcBef>
              <a:defRPr sz="1200">
                <a:solidFill>
                  <a:schemeClr val="tx1"/>
                </a:solidFill>
                <a:latin typeface="Arial" panose="020B0604020202020204" pitchFamily="34" charset="0"/>
                <a:cs typeface="Arial" panose="020B0604020202020204" pitchFamily="34" charset="0"/>
              </a:defRPr>
            </a:lvl4pPr>
            <a:lvl5pPr marL="2038350" indent="-223838" defTabSz="920750">
              <a:spcBef>
                <a:spcPct val="30000"/>
              </a:spcBef>
              <a:defRPr sz="1200">
                <a:solidFill>
                  <a:schemeClr val="tx1"/>
                </a:solidFill>
                <a:latin typeface="Arial" panose="020B0604020202020204" pitchFamily="34" charset="0"/>
                <a:cs typeface="Arial" panose="020B0604020202020204" pitchFamily="34" charset="0"/>
              </a:defRPr>
            </a:lvl5pPr>
            <a:lvl6pPr marL="2495550" indent="-223838" defTabSz="92075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52750" indent="-223838" defTabSz="92075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09950" indent="-223838" defTabSz="92075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67150" indent="-223838" defTabSz="92075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r>
              <a:rPr lang="en-US" altLang="en-US" sz="1300"/>
              <a:t>Dane County Summary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7D76DCDA-DC02-4573-A17A-F852755BD416}"/>
              </a:ext>
            </a:extLst>
          </p:cNvPr>
          <p:cNvSpPr>
            <a:spLocks noGrp="1" noRot="1" noChangeAspect="1" noTextEdit="1"/>
          </p:cNvSpPr>
          <p:nvPr>
            <p:ph type="sldImg"/>
          </p:nvPr>
        </p:nvSpPr>
        <p:spPr>
          <a:ln/>
        </p:spPr>
      </p:sp>
      <p:sp>
        <p:nvSpPr>
          <p:cNvPr id="24579" name="Notes Placeholder 2">
            <a:extLst>
              <a:ext uri="{FF2B5EF4-FFF2-40B4-BE49-F238E27FC236}">
                <a16:creationId xmlns:a16="http://schemas.microsoft.com/office/drawing/2014/main" id="{ADC4AB34-2A6C-43AB-A8B1-D394E7288753}"/>
              </a:ext>
            </a:extLst>
          </p:cNvPr>
          <p:cNvSpPr>
            <a:spLocks noGrp="1"/>
          </p:cNvSpPr>
          <p:nvPr>
            <p:ph type="body" idx="1"/>
          </p:nvPr>
        </p:nvSpPr>
        <p:spPr>
          <a:noFill/>
        </p:spPr>
        <p:txBody>
          <a:bodyPr/>
          <a:lstStyle/>
          <a:p>
            <a:endParaRPr lang="en-US" altLang="en-US">
              <a:latin typeface="Arial" panose="020B0604020202020204" pitchFamily="34" charset="0"/>
              <a:cs typeface="Arial" panose="020B0604020202020204" pitchFamily="34" charset="0"/>
            </a:endParaRPr>
          </a:p>
        </p:txBody>
      </p:sp>
      <p:sp>
        <p:nvSpPr>
          <p:cNvPr id="24580" name="Header Placeholder 3">
            <a:extLst>
              <a:ext uri="{FF2B5EF4-FFF2-40B4-BE49-F238E27FC236}">
                <a16:creationId xmlns:a16="http://schemas.microsoft.com/office/drawing/2014/main" id="{36D857B2-D21F-406F-9BA9-BDE33A74F996}"/>
              </a:ext>
            </a:extLst>
          </p:cNvPr>
          <p:cNvSpPr>
            <a:spLocks noGrp="1"/>
          </p:cNvSpPr>
          <p:nvPr>
            <p:ph type="hdr" sz="quarter"/>
          </p:nvPr>
        </p:nvSpPr>
        <p:spPr>
          <a:noFill/>
        </p:spPr>
        <p:txBody>
          <a:bodyPr/>
          <a:lstStyle>
            <a:lvl1pPr defTabSz="922338">
              <a:defRPr sz="2800">
                <a:solidFill>
                  <a:schemeClr val="tx1"/>
                </a:solidFill>
                <a:latin typeface="Arial" panose="020B0604020202020204" pitchFamily="34" charset="0"/>
                <a:cs typeface="Arial" panose="020B0604020202020204" pitchFamily="34" charset="0"/>
              </a:defRPr>
            </a:lvl1pPr>
            <a:lvl2pPr marL="742950" indent="-285750" defTabSz="922338">
              <a:defRPr sz="2800">
                <a:solidFill>
                  <a:schemeClr val="tx1"/>
                </a:solidFill>
                <a:latin typeface="Arial" panose="020B0604020202020204" pitchFamily="34" charset="0"/>
                <a:cs typeface="Arial" panose="020B0604020202020204" pitchFamily="34" charset="0"/>
              </a:defRPr>
            </a:lvl2pPr>
            <a:lvl3pPr marL="1143000" indent="-228600" defTabSz="922338">
              <a:defRPr sz="2800">
                <a:solidFill>
                  <a:schemeClr val="tx1"/>
                </a:solidFill>
                <a:latin typeface="Arial" panose="020B0604020202020204" pitchFamily="34" charset="0"/>
                <a:cs typeface="Arial" panose="020B0604020202020204" pitchFamily="34" charset="0"/>
              </a:defRPr>
            </a:lvl3pPr>
            <a:lvl4pPr marL="1600200" indent="-228600" defTabSz="922338">
              <a:defRPr sz="2800">
                <a:solidFill>
                  <a:schemeClr val="tx1"/>
                </a:solidFill>
                <a:latin typeface="Arial" panose="020B0604020202020204" pitchFamily="34" charset="0"/>
                <a:cs typeface="Arial" panose="020B0604020202020204" pitchFamily="34" charset="0"/>
              </a:defRPr>
            </a:lvl4pPr>
            <a:lvl5pPr marL="2057400" indent="-228600" defTabSz="922338">
              <a:defRPr sz="2800">
                <a:solidFill>
                  <a:schemeClr val="tx1"/>
                </a:solidFill>
                <a:latin typeface="Arial" panose="020B0604020202020204" pitchFamily="34" charset="0"/>
                <a:cs typeface="Arial" panose="020B0604020202020204" pitchFamily="34" charset="0"/>
              </a:defRPr>
            </a:lvl5pPr>
            <a:lvl6pPr marL="2514600" indent="-228600" defTabSz="922338"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defTabSz="922338"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defTabSz="922338"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defTabSz="922338"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r>
              <a:rPr lang="en-US" altLang="en-US" sz="1300"/>
              <a:t>Dane County Summary</a:t>
            </a:r>
          </a:p>
        </p:txBody>
      </p:sp>
      <p:sp>
        <p:nvSpPr>
          <p:cNvPr id="24581" name="Slide Number Placeholder 4">
            <a:extLst>
              <a:ext uri="{FF2B5EF4-FFF2-40B4-BE49-F238E27FC236}">
                <a16:creationId xmlns:a16="http://schemas.microsoft.com/office/drawing/2014/main" id="{D2244B0F-B7EB-4603-A4AD-654448A8814A}"/>
              </a:ext>
            </a:extLst>
          </p:cNvPr>
          <p:cNvSpPr>
            <a:spLocks noGrp="1"/>
          </p:cNvSpPr>
          <p:nvPr>
            <p:ph type="sldNum" sz="quarter" idx="5"/>
          </p:nvPr>
        </p:nvSpPr>
        <p:spPr>
          <a:noFill/>
        </p:spPr>
        <p:txBody>
          <a:bodyPr/>
          <a:lstStyle>
            <a:lvl1pPr defTabSz="922338">
              <a:defRPr sz="2800">
                <a:solidFill>
                  <a:schemeClr val="tx1"/>
                </a:solidFill>
                <a:latin typeface="Arial" panose="020B0604020202020204" pitchFamily="34" charset="0"/>
                <a:cs typeface="Arial" panose="020B0604020202020204" pitchFamily="34" charset="0"/>
              </a:defRPr>
            </a:lvl1pPr>
            <a:lvl2pPr marL="742950" indent="-285750" defTabSz="922338">
              <a:defRPr sz="2800">
                <a:solidFill>
                  <a:schemeClr val="tx1"/>
                </a:solidFill>
                <a:latin typeface="Arial" panose="020B0604020202020204" pitchFamily="34" charset="0"/>
                <a:cs typeface="Arial" panose="020B0604020202020204" pitchFamily="34" charset="0"/>
              </a:defRPr>
            </a:lvl2pPr>
            <a:lvl3pPr marL="1143000" indent="-228600" defTabSz="922338">
              <a:defRPr sz="2800">
                <a:solidFill>
                  <a:schemeClr val="tx1"/>
                </a:solidFill>
                <a:latin typeface="Arial" panose="020B0604020202020204" pitchFamily="34" charset="0"/>
                <a:cs typeface="Arial" panose="020B0604020202020204" pitchFamily="34" charset="0"/>
              </a:defRPr>
            </a:lvl3pPr>
            <a:lvl4pPr marL="1600200" indent="-228600" defTabSz="922338">
              <a:defRPr sz="2800">
                <a:solidFill>
                  <a:schemeClr val="tx1"/>
                </a:solidFill>
                <a:latin typeface="Arial" panose="020B0604020202020204" pitchFamily="34" charset="0"/>
                <a:cs typeface="Arial" panose="020B0604020202020204" pitchFamily="34" charset="0"/>
              </a:defRPr>
            </a:lvl4pPr>
            <a:lvl5pPr marL="2057400" indent="-228600" defTabSz="922338">
              <a:defRPr sz="2800">
                <a:solidFill>
                  <a:schemeClr val="tx1"/>
                </a:solidFill>
                <a:latin typeface="Arial" panose="020B0604020202020204" pitchFamily="34" charset="0"/>
                <a:cs typeface="Arial" panose="020B0604020202020204" pitchFamily="34" charset="0"/>
              </a:defRPr>
            </a:lvl5pPr>
            <a:lvl6pPr marL="2514600" indent="-228600" defTabSz="922338"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defTabSz="922338"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defTabSz="922338"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defTabSz="922338"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363E3923-F07C-42E6-9B01-3769EC374A80}" type="slidenum">
              <a:rPr lang="en-US" altLang="en-US" sz="1300"/>
              <a:pPr/>
              <a:t>16</a:t>
            </a:fld>
            <a:endParaRPr lang="en-US" altLang="en-US" sz="13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r>
              <a:rPr lang="en-US"/>
              <a:t>Dane Co. Youth Survey- McFarland Data 2005</a:t>
            </a:r>
          </a:p>
        </p:txBody>
      </p:sp>
      <p:sp>
        <p:nvSpPr>
          <p:cNvPr id="5" name="Footer Placeholder 4"/>
          <p:cNvSpPr>
            <a:spLocks noGrp="1"/>
          </p:cNvSpPr>
          <p:nvPr>
            <p:ph type="ftr" sz="quarter" idx="11"/>
          </p:nvPr>
        </p:nvSpPr>
        <p:spPr/>
        <p:txBody>
          <a:bodyPr/>
          <a:lstStyle/>
          <a:p>
            <a:pPr>
              <a:defRPr/>
            </a:pPr>
            <a:r>
              <a:rPr lang="en-US"/>
              <a:t>Dane County Youth Assessment 2015</a:t>
            </a:r>
          </a:p>
        </p:txBody>
      </p:sp>
      <p:sp>
        <p:nvSpPr>
          <p:cNvPr id="6" name="Slide Number Placeholder 5"/>
          <p:cNvSpPr>
            <a:spLocks noGrp="1"/>
          </p:cNvSpPr>
          <p:nvPr>
            <p:ph type="sldNum" sz="quarter" idx="12"/>
          </p:nvPr>
        </p:nvSpPr>
        <p:spPr/>
        <p:txBody>
          <a:bodyPr/>
          <a:lstStyle/>
          <a:p>
            <a:fld id="{7FE1F331-63E7-4DD5-9928-EDF589BF1F9B}" type="slidenum">
              <a:rPr lang="en-US" altLang="en-US" smtClean="0"/>
              <a:pPr/>
              <a:t>‹#›</a:t>
            </a:fld>
            <a:endParaRPr lang="en-US" altLang="en-US"/>
          </a:p>
        </p:txBody>
      </p:sp>
    </p:spTree>
    <p:extLst>
      <p:ext uri="{BB962C8B-B14F-4D97-AF65-F5344CB8AC3E}">
        <p14:creationId xmlns:p14="http://schemas.microsoft.com/office/powerpoint/2010/main" val="2120443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r>
              <a:rPr lang="en-US"/>
              <a:t>Dane Co. Youth Survey- McFarland Data 2005</a:t>
            </a:r>
          </a:p>
        </p:txBody>
      </p:sp>
      <p:sp>
        <p:nvSpPr>
          <p:cNvPr id="6" name="Footer Placeholder 5"/>
          <p:cNvSpPr>
            <a:spLocks noGrp="1"/>
          </p:cNvSpPr>
          <p:nvPr>
            <p:ph type="ftr" sz="quarter" idx="11"/>
          </p:nvPr>
        </p:nvSpPr>
        <p:spPr/>
        <p:txBody>
          <a:bodyPr/>
          <a:lstStyle/>
          <a:p>
            <a:pPr>
              <a:defRPr/>
            </a:pPr>
            <a:r>
              <a:rPr lang="en-US"/>
              <a:t>Dane County Youth Assessment 2015</a:t>
            </a:r>
          </a:p>
        </p:txBody>
      </p:sp>
      <p:sp>
        <p:nvSpPr>
          <p:cNvPr id="7" name="Slide Number Placeholder 6"/>
          <p:cNvSpPr>
            <a:spLocks noGrp="1"/>
          </p:cNvSpPr>
          <p:nvPr>
            <p:ph type="sldNum" sz="quarter" idx="12"/>
          </p:nvPr>
        </p:nvSpPr>
        <p:spPr/>
        <p:txBody>
          <a:bodyPr/>
          <a:lstStyle/>
          <a:p>
            <a:fld id="{7620EAAC-7B89-4F5B-B2F0-030CAEF1888C}" type="slidenum">
              <a:rPr lang="en-US" altLang="en-US" smtClean="0"/>
              <a:pPr/>
              <a:t>‹#›</a:t>
            </a:fld>
            <a:endParaRPr lang="en-US" altLang="en-US"/>
          </a:p>
        </p:txBody>
      </p:sp>
    </p:spTree>
    <p:extLst>
      <p:ext uri="{BB962C8B-B14F-4D97-AF65-F5344CB8AC3E}">
        <p14:creationId xmlns:p14="http://schemas.microsoft.com/office/powerpoint/2010/main" val="3511307251"/>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pPr>
              <a:defRPr/>
            </a:pPr>
            <a:r>
              <a:rPr lang="en-US"/>
              <a:t>Dane Co. Youth Survey- McFarland Data 2005</a:t>
            </a:r>
          </a:p>
        </p:txBody>
      </p:sp>
      <p:sp>
        <p:nvSpPr>
          <p:cNvPr id="5" name="Footer Placeholder 4"/>
          <p:cNvSpPr>
            <a:spLocks noGrp="1"/>
          </p:cNvSpPr>
          <p:nvPr>
            <p:ph type="ftr" sz="quarter" idx="11"/>
          </p:nvPr>
        </p:nvSpPr>
        <p:spPr/>
        <p:txBody>
          <a:bodyPr/>
          <a:lstStyle/>
          <a:p>
            <a:pPr>
              <a:defRPr/>
            </a:pPr>
            <a:r>
              <a:rPr lang="en-US"/>
              <a:t>Dane County Youth Assessment 2015</a:t>
            </a:r>
          </a:p>
        </p:txBody>
      </p:sp>
      <p:sp>
        <p:nvSpPr>
          <p:cNvPr id="6" name="Slide Number Placeholder 5"/>
          <p:cNvSpPr>
            <a:spLocks noGrp="1"/>
          </p:cNvSpPr>
          <p:nvPr>
            <p:ph type="sldNum" sz="quarter" idx="12"/>
          </p:nvPr>
        </p:nvSpPr>
        <p:spPr/>
        <p:txBody>
          <a:bodyPr/>
          <a:lstStyle/>
          <a:p>
            <a:fld id="{7620EAAC-7B89-4F5B-B2F0-030CAEF1888C}" type="slidenum">
              <a:rPr lang="en-US" altLang="en-US" smtClean="0"/>
              <a:pPr/>
              <a:t>‹#›</a:t>
            </a:fld>
            <a:endParaRPr lang="en-US" altLang="en-US"/>
          </a:p>
        </p:txBody>
      </p:sp>
    </p:spTree>
    <p:extLst>
      <p:ext uri="{BB962C8B-B14F-4D97-AF65-F5344CB8AC3E}">
        <p14:creationId xmlns:p14="http://schemas.microsoft.com/office/powerpoint/2010/main" val="115712345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pPr>
              <a:defRPr/>
            </a:pPr>
            <a:r>
              <a:rPr lang="en-US"/>
              <a:t>Dane Co. Youth Survey- McFarland Data 2005</a:t>
            </a:r>
          </a:p>
        </p:txBody>
      </p:sp>
      <p:sp>
        <p:nvSpPr>
          <p:cNvPr id="5" name="Footer Placeholder 4"/>
          <p:cNvSpPr>
            <a:spLocks noGrp="1"/>
          </p:cNvSpPr>
          <p:nvPr>
            <p:ph type="ftr" sz="quarter" idx="11"/>
          </p:nvPr>
        </p:nvSpPr>
        <p:spPr/>
        <p:txBody>
          <a:bodyPr/>
          <a:lstStyle/>
          <a:p>
            <a:pPr>
              <a:defRPr/>
            </a:pPr>
            <a:r>
              <a:rPr lang="en-US"/>
              <a:t>Dane County Youth Assessment 2015</a:t>
            </a:r>
          </a:p>
        </p:txBody>
      </p:sp>
      <p:sp>
        <p:nvSpPr>
          <p:cNvPr id="6" name="Slide Number Placeholder 5"/>
          <p:cNvSpPr>
            <a:spLocks noGrp="1"/>
          </p:cNvSpPr>
          <p:nvPr>
            <p:ph type="sldNum" sz="quarter" idx="12"/>
          </p:nvPr>
        </p:nvSpPr>
        <p:spPr/>
        <p:txBody>
          <a:bodyPr/>
          <a:lstStyle/>
          <a:p>
            <a:fld id="{7620EAAC-7B89-4F5B-B2F0-030CAEF1888C}" type="slidenum">
              <a:rPr lang="en-US" altLang="en-US" smtClean="0"/>
              <a:pPr/>
              <a:t>‹#›</a:t>
            </a:fld>
            <a:endParaRPr lang="en-US" alt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401666017"/>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r>
              <a:rPr lang="en-US"/>
              <a:t>Dane Co. Youth Survey- McFarland Data 2005</a:t>
            </a:r>
          </a:p>
        </p:txBody>
      </p:sp>
      <p:sp>
        <p:nvSpPr>
          <p:cNvPr id="5" name="Footer Placeholder 4"/>
          <p:cNvSpPr>
            <a:spLocks noGrp="1"/>
          </p:cNvSpPr>
          <p:nvPr>
            <p:ph type="ftr" sz="quarter" idx="11"/>
          </p:nvPr>
        </p:nvSpPr>
        <p:spPr/>
        <p:txBody>
          <a:bodyPr/>
          <a:lstStyle/>
          <a:p>
            <a:pPr>
              <a:defRPr/>
            </a:pPr>
            <a:r>
              <a:rPr lang="en-US"/>
              <a:t>Dane County Youth Assessment 2015</a:t>
            </a:r>
          </a:p>
        </p:txBody>
      </p:sp>
      <p:sp>
        <p:nvSpPr>
          <p:cNvPr id="6" name="Slide Number Placeholder 5"/>
          <p:cNvSpPr>
            <a:spLocks noGrp="1"/>
          </p:cNvSpPr>
          <p:nvPr>
            <p:ph type="sldNum" sz="quarter" idx="12"/>
          </p:nvPr>
        </p:nvSpPr>
        <p:spPr/>
        <p:txBody>
          <a:bodyPr/>
          <a:lstStyle/>
          <a:p>
            <a:fld id="{7620EAAC-7B89-4F5B-B2F0-030CAEF1888C}" type="slidenum">
              <a:rPr lang="en-US" altLang="en-US" smtClean="0"/>
              <a:pPr/>
              <a:t>‹#›</a:t>
            </a:fld>
            <a:endParaRPr lang="en-US" altLang="en-US"/>
          </a:p>
        </p:txBody>
      </p:sp>
    </p:spTree>
    <p:extLst>
      <p:ext uri="{BB962C8B-B14F-4D97-AF65-F5344CB8AC3E}">
        <p14:creationId xmlns:p14="http://schemas.microsoft.com/office/powerpoint/2010/main" val="2499603620"/>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r>
              <a:rPr lang="en-US"/>
              <a:t>Dane Co. Youth Survey- McFarland Data 2005</a:t>
            </a:r>
          </a:p>
        </p:txBody>
      </p:sp>
      <p:sp>
        <p:nvSpPr>
          <p:cNvPr id="4" name="Footer Placeholder 4"/>
          <p:cNvSpPr>
            <a:spLocks noGrp="1"/>
          </p:cNvSpPr>
          <p:nvPr>
            <p:ph type="ftr" sz="quarter" idx="11"/>
          </p:nvPr>
        </p:nvSpPr>
        <p:spPr/>
        <p:txBody>
          <a:bodyPr/>
          <a:lstStyle/>
          <a:p>
            <a:pPr>
              <a:defRPr/>
            </a:pPr>
            <a:r>
              <a:rPr lang="en-US"/>
              <a:t>Dane County Youth Assessment 2015</a:t>
            </a:r>
          </a:p>
        </p:txBody>
      </p:sp>
      <p:sp>
        <p:nvSpPr>
          <p:cNvPr id="6" name="Slide Number Placeholder 5"/>
          <p:cNvSpPr>
            <a:spLocks noGrp="1"/>
          </p:cNvSpPr>
          <p:nvPr>
            <p:ph type="sldNum" sz="quarter" idx="12"/>
          </p:nvPr>
        </p:nvSpPr>
        <p:spPr/>
        <p:txBody>
          <a:bodyPr/>
          <a:lstStyle/>
          <a:p>
            <a:fld id="{7620EAAC-7B89-4F5B-B2F0-030CAEF1888C}" type="slidenum">
              <a:rPr lang="en-US" altLang="en-US" smtClean="0"/>
              <a:pPr/>
              <a:t>‹#›</a:t>
            </a:fld>
            <a:endParaRPr lang="en-US" altLang="en-US"/>
          </a:p>
        </p:txBody>
      </p:sp>
    </p:spTree>
    <p:extLst>
      <p:ext uri="{BB962C8B-B14F-4D97-AF65-F5344CB8AC3E}">
        <p14:creationId xmlns:p14="http://schemas.microsoft.com/office/powerpoint/2010/main" val="3590670649"/>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r>
              <a:rPr lang="en-US"/>
              <a:t>Dane Co. Youth Survey- McFarland Data 2005</a:t>
            </a:r>
          </a:p>
        </p:txBody>
      </p:sp>
      <p:sp>
        <p:nvSpPr>
          <p:cNvPr id="4" name="Footer Placeholder 4"/>
          <p:cNvSpPr>
            <a:spLocks noGrp="1"/>
          </p:cNvSpPr>
          <p:nvPr>
            <p:ph type="ftr" sz="quarter" idx="11"/>
          </p:nvPr>
        </p:nvSpPr>
        <p:spPr/>
        <p:txBody>
          <a:bodyPr/>
          <a:lstStyle/>
          <a:p>
            <a:pPr>
              <a:defRPr/>
            </a:pPr>
            <a:r>
              <a:rPr lang="en-US"/>
              <a:t>Dane County Youth Assessment 2015</a:t>
            </a:r>
          </a:p>
        </p:txBody>
      </p:sp>
      <p:sp>
        <p:nvSpPr>
          <p:cNvPr id="6" name="Slide Number Placeholder 5"/>
          <p:cNvSpPr>
            <a:spLocks noGrp="1"/>
          </p:cNvSpPr>
          <p:nvPr>
            <p:ph type="sldNum" sz="quarter" idx="12"/>
          </p:nvPr>
        </p:nvSpPr>
        <p:spPr/>
        <p:txBody>
          <a:bodyPr/>
          <a:lstStyle/>
          <a:p>
            <a:fld id="{7620EAAC-7B89-4F5B-B2F0-030CAEF1888C}" type="slidenum">
              <a:rPr lang="en-US" altLang="en-US" smtClean="0"/>
              <a:pPr/>
              <a:t>‹#›</a:t>
            </a:fld>
            <a:endParaRPr lang="en-US" altLang="en-US"/>
          </a:p>
        </p:txBody>
      </p:sp>
    </p:spTree>
    <p:extLst>
      <p:ext uri="{BB962C8B-B14F-4D97-AF65-F5344CB8AC3E}">
        <p14:creationId xmlns:p14="http://schemas.microsoft.com/office/powerpoint/2010/main" val="2132148754"/>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t>Dane Co. Youth Survey- McFarland Data 2005</a:t>
            </a:r>
          </a:p>
        </p:txBody>
      </p:sp>
      <p:sp>
        <p:nvSpPr>
          <p:cNvPr id="5" name="Footer Placeholder 4"/>
          <p:cNvSpPr>
            <a:spLocks noGrp="1"/>
          </p:cNvSpPr>
          <p:nvPr>
            <p:ph type="ftr" sz="quarter" idx="11"/>
          </p:nvPr>
        </p:nvSpPr>
        <p:spPr/>
        <p:txBody>
          <a:bodyPr/>
          <a:lstStyle/>
          <a:p>
            <a:pPr>
              <a:defRPr/>
            </a:pPr>
            <a:r>
              <a:rPr lang="en-US"/>
              <a:t>Dane County Youth Assessment 2015</a:t>
            </a:r>
          </a:p>
        </p:txBody>
      </p:sp>
      <p:sp>
        <p:nvSpPr>
          <p:cNvPr id="6" name="Slide Number Placeholder 5"/>
          <p:cNvSpPr>
            <a:spLocks noGrp="1"/>
          </p:cNvSpPr>
          <p:nvPr>
            <p:ph type="sldNum" sz="quarter" idx="12"/>
          </p:nvPr>
        </p:nvSpPr>
        <p:spPr/>
        <p:txBody>
          <a:bodyPr/>
          <a:lstStyle/>
          <a:p>
            <a:fld id="{A8907D8B-6876-40AD-AC25-61AABFB10D00}" type="slidenum">
              <a:rPr lang="en-US" altLang="en-US" smtClean="0"/>
              <a:pPr/>
              <a:t>‹#›</a:t>
            </a:fld>
            <a:endParaRPr lang="en-US" altLang="en-US"/>
          </a:p>
        </p:txBody>
      </p:sp>
    </p:spTree>
    <p:extLst>
      <p:ext uri="{BB962C8B-B14F-4D97-AF65-F5344CB8AC3E}">
        <p14:creationId xmlns:p14="http://schemas.microsoft.com/office/powerpoint/2010/main" val="20469250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t>Dane Co. Youth Survey- McFarland Data 2005</a:t>
            </a:r>
          </a:p>
        </p:txBody>
      </p:sp>
      <p:sp>
        <p:nvSpPr>
          <p:cNvPr id="5" name="Footer Placeholder 4"/>
          <p:cNvSpPr>
            <a:spLocks noGrp="1"/>
          </p:cNvSpPr>
          <p:nvPr>
            <p:ph type="ftr" sz="quarter" idx="11"/>
          </p:nvPr>
        </p:nvSpPr>
        <p:spPr/>
        <p:txBody>
          <a:bodyPr/>
          <a:lstStyle/>
          <a:p>
            <a:pPr>
              <a:defRPr/>
            </a:pPr>
            <a:r>
              <a:rPr lang="en-US"/>
              <a:t>Dane County Youth Assessment 2015</a:t>
            </a:r>
          </a:p>
        </p:txBody>
      </p:sp>
      <p:sp>
        <p:nvSpPr>
          <p:cNvPr id="6" name="Slide Number Placeholder 5"/>
          <p:cNvSpPr>
            <a:spLocks noGrp="1"/>
          </p:cNvSpPr>
          <p:nvPr>
            <p:ph type="sldNum" sz="quarter" idx="12"/>
          </p:nvPr>
        </p:nvSpPr>
        <p:spPr/>
        <p:txBody>
          <a:bodyPr/>
          <a:lstStyle/>
          <a:p>
            <a:fld id="{D6A0B93E-4259-45B0-A092-8F759712C6E7}" type="slidenum">
              <a:rPr lang="en-US" altLang="en-US" smtClean="0"/>
              <a:pPr/>
              <a:t>‹#›</a:t>
            </a:fld>
            <a:endParaRPr lang="en-US" altLang="en-US"/>
          </a:p>
        </p:txBody>
      </p:sp>
    </p:spTree>
    <p:extLst>
      <p:ext uri="{BB962C8B-B14F-4D97-AF65-F5344CB8AC3E}">
        <p14:creationId xmlns:p14="http://schemas.microsoft.com/office/powerpoint/2010/main" val="14863890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793038" cy="1143000"/>
          </a:xfrm>
        </p:spPr>
        <p:txBody>
          <a:bodyPr/>
          <a:lstStyle/>
          <a:p>
            <a:r>
              <a:rPr lang="en-US"/>
              <a:t>Click to edit Master title style</a:t>
            </a:r>
          </a:p>
        </p:txBody>
      </p:sp>
      <p:sp>
        <p:nvSpPr>
          <p:cNvPr id="3" name="Text Placeholder 2"/>
          <p:cNvSpPr>
            <a:spLocks noGrp="1"/>
          </p:cNvSpPr>
          <p:nvPr>
            <p:ph type="body" sz="half" idx="1"/>
          </p:nvPr>
        </p:nvSpPr>
        <p:spPr>
          <a:xfrm>
            <a:off x="13716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340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B3DA3A-E4C5-47D5-8F40-638E9E53DF45}"/>
              </a:ext>
            </a:extLst>
          </p:cNvPr>
          <p:cNvSpPr>
            <a:spLocks noGrp="1"/>
          </p:cNvSpPr>
          <p:nvPr>
            <p:ph type="dt" sz="half" idx="10"/>
          </p:nvPr>
        </p:nvSpPr>
        <p:spPr>
          <a:xfrm>
            <a:off x="914400" y="6324600"/>
            <a:ext cx="1905000" cy="457200"/>
          </a:xfrm>
        </p:spPr>
        <p:txBody>
          <a:bodyPr/>
          <a:lstStyle>
            <a:lvl1pPr>
              <a:defRPr/>
            </a:lvl1pPr>
          </a:lstStyle>
          <a:p>
            <a:pPr>
              <a:defRPr/>
            </a:pPr>
            <a:r>
              <a:rPr lang="en-US"/>
              <a:t>Dane Co. Youth Survey- McFarland Data 2005</a:t>
            </a:r>
          </a:p>
        </p:txBody>
      </p:sp>
      <p:sp>
        <p:nvSpPr>
          <p:cNvPr id="6" name="Footer Placeholder 5">
            <a:extLst>
              <a:ext uri="{FF2B5EF4-FFF2-40B4-BE49-F238E27FC236}">
                <a16:creationId xmlns:a16="http://schemas.microsoft.com/office/drawing/2014/main" id="{BD248C05-E10E-4C43-8332-95B86FF17C37}"/>
              </a:ext>
            </a:extLst>
          </p:cNvPr>
          <p:cNvSpPr>
            <a:spLocks noGrp="1"/>
          </p:cNvSpPr>
          <p:nvPr>
            <p:ph type="ftr" sz="quarter" idx="11"/>
          </p:nvPr>
        </p:nvSpPr>
        <p:spPr>
          <a:xfrm>
            <a:off x="3352800" y="6324600"/>
            <a:ext cx="2895600" cy="457200"/>
          </a:xfrm>
        </p:spPr>
        <p:txBody>
          <a:bodyPr/>
          <a:lstStyle>
            <a:lvl1pPr>
              <a:defRPr/>
            </a:lvl1pPr>
          </a:lstStyle>
          <a:p>
            <a:pPr>
              <a:defRPr/>
            </a:pPr>
            <a:r>
              <a:rPr lang="en-US"/>
              <a:t>Dane County Youth Assessment 2015</a:t>
            </a:r>
          </a:p>
        </p:txBody>
      </p:sp>
      <p:sp>
        <p:nvSpPr>
          <p:cNvPr id="7" name="Slide Number Placeholder 6">
            <a:extLst>
              <a:ext uri="{FF2B5EF4-FFF2-40B4-BE49-F238E27FC236}">
                <a16:creationId xmlns:a16="http://schemas.microsoft.com/office/drawing/2014/main" id="{3C5CB6F2-4DCC-45A9-B138-932D9A863412}"/>
              </a:ext>
            </a:extLst>
          </p:cNvPr>
          <p:cNvSpPr>
            <a:spLocks noGrp="1"/>
          </p:cNvSpPr>
          <p:nvPr>
            <p:ph type="sldNum" sz="quarter" idx="12"/>
          </p:nvPr>
        </p:nvSpPr>
        <p:spPr>
          <a:xfrm>
            <a:off x="6781800" y="6324600"/>
            <a:ext cx="1905000" cy="457200"/>
          </a:xfrm>
        </p:spPr>
        <p:txBody>
          <a:bodyPr/>
          <a:lstStyle>
            <a:lvl1pPr>
              <a:defRPr/>
            </a:lvl1pPr>
          </a:lstStyle>
          <a:p>
            <a:fld id="{48E88EF8-AB26-4166-856C-974C1513F767}" type="slidenum">
              <a:rPr lang="en-US" altLang="en-US"/>
              <a:pPr/>
              <a:t>‹#›</a:t>
            </a:fld>
            <a:endParaRPr lang="en-US" altLang="en-US"/>
          </a:p>
        </p:txBody>
      </p:sp>
    </p:spTree>
    <p:extLst>
      <p:ext uri="{BB962C8B-B14F-4D97-AF65-F5344CB8AC3E}">
        <p14:creationId xmlns:p14="http://schemas.microsoft.com/office/powerpoint/2010/main" val="3361561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pPr>
              <a:defRPr/>
            </a:pPr>
            <a:r>
              <a:rPr lang="en-US"/>
              <a:t>Dane Co. Youth Survey- McFarland Data 2005</a:t>
            </a:r>
          </a:p>
        </p:txBody>
      </p:sp>
      <p:sp>
        <p:nvSpPr>
          <p:cNvPr id="5" name="Footer Placeholder 4"/>
          <p:cNvSpPr>
            <a:spLocks noGrp="1"/>
          </p:cNvSpPr>
          <p:nvPr>
            <p:ph type="ftr" sz="quarter" idx="11"/>
          </p:nvPr>
        </p:nvSpPr>
        <p:spPr/>
        <p:txBody>
          <a:bodyPr/>
          <a:lstStyle/>
          <a:p>
            <a:pPr>
              <a:defRPr/>
            </a:pPr>
            <a:r>
              <a:rPr lang="en-US"/>
              <a:t>Dane County Youth Assessment 2015</a:t>
            </a:r>
          </a:p>
        </p:txBody>
      </p:sp>
      <p:sp>
        <p:nvSpPr>
          <p:cNvPr id="6" name="Slide Number Placeholder 5"/>
          <p:cNvSpPr>
            <a:spLocks noGrp="1"/>
          </p:cNvSpPr>
          <p:nvPr>
            <p:ph type="sldNum" sz="quarter" idx="12"/>
          </p:nvPr>
        </p:nvSpPr>
        <p:spPr/>
        <p:txBody>
          <a:bodyPr/>
          <a:lstStyle/>
          <a:p>
            <a:fld id="{CA80432F-7918-4BE5-9913-63AFF4083F47}" type="slidenum">
              <a:rPr lang="en-US" altLang="en-US" smtClean="0"/>
              <a:pPr/>
              <a:t>‹#›</a:t>
            </a:fld>
            <a:endParaRPr lang="en-US" altLang="en-US"/>
          </a:p>
        </p:txBody>
      </p:sp>
    </p:spTree>
    <p:extLst>
      <p:ext uri="{BB962C8B-B14F-4D97-AF65-F5344CB8AC3E}">
        <p14:creationId xmlns:p14="http://schemas.microsoft.com/office/powerpoint/2010/main" val="3401731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r>
              <a:rPr lang="en-US"/>
              <a:t>Dane Co. Youth Survey- McFarland Data 2005</a:t>
            </a:r>
          </a:p>
        </p:txBody>
      </p:sp>
      <p:sp>
        <p:nvSpPr>
          <p:cNvPr id="5" name="Footer Placeholder 4"/>
          <p:cNvSpPr>
            <a:spLocks noGrp="1"/>
          </p:cNvSpPr>
          <p:nvPr>
            <p:ph type="ftr" sz="quarter" idx="11"/>
          </p:nvPr>
        </p:nvSpPr>
        <p:spPr/>
        <p:txBody>
          <a:bodyPr/>
          <a:lstStyle/>
          <a:p>
            <a:pPr>
              <a:defRPr/>
            </a:pPr>
            <a:r>
              <a:rPr lang="en-US"/>
              <a:t>Dane County Youth Assessment 2015</a:t>
            </a:r>
          </a:p>
        </p:txBody>
      </p:sp>
      <p:sp>
        <p:nvSpPr>
          <p:cNvPr id="6" name="Slide Number Placeholder 5"/>
          <p:cNvSpPr>
            <a:spLocks noGrp="1"/>
          </p:cNvSpPr>
          <p:nvPr>
            <p:ph type="sldNum" sz="quarter" idx="12"/>
          </p:nvPr>
        </p:nvSpPr>
        <p:spPr/>
        <p:txBody>
          <a:bodyPr/>
          <a:lstStyle/>
          <a:p>
            <a:fld id="{034C15D3-DD8F-41E9-A5C0-C25F2FDF4959}" type="slidenum">
              <a:rPr lang="en-US" altLang="en-US" smtClean="0"/>
              <a:pPr/>
              <a:t>‹#›</a:t>
            </a:fld>
            <a:endParaRPr lang="en-US" altLang="en-US"/>
          </a:p>
        </p:txBody>
      </p:sp>
    </p:spTree>
    <p:extLst>
      <p:ext uri="{BB962C8B-B14F-4D97-AF65-F5344CB8AC3E}">
        <p14:creationId xmlns:p14="http://schemas.microsoft.com/office/powerpoint/2010/main" val="1430267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r>
              <a:rPr lang="en-US"/>
              <a:t>Dane Co. Youth Survey- McFarland Data 2005</a:t>
            </a:r>
          </a:p>
        </p:txBody>
      </p:sp>
      <p:sp>
        <p:nvSpPr>
          <p:cNvPr id="6" name="Footer Placeholder 5"/>
          <p:cNvSpPr>
            <a:spLocks noGrp="1"/>
          </p:cNvSpPr>
          <p:nvPr>
            <p:ph type="ftr" sz="quarter" idx="11"/>
          </p:nvPr>
        </p:nvSpPr>
        <p:spPr/>
        <p:txBody>
          <a:bodyPr/>
          <a:lstStyle/>
          <a:p>
            <a:pPr>
              <a:defRPr/>
            </a:pPr>
            <a:r>
              <a:rPr lang="en-US"/>
              <a:t>Dane County Youth Assessment 2015</a:t>
            </a:r>
          </a:p>
        </p:txBody>
      </p:sp>
      <p:sp>
        <p:nvSpPr>
          <p:cNvPr id="7" name="Slide Number Placeholder 6"/>
          <p:cNvSpPr>
            <a:spLocks noGrp="1"/>
          </p:cNvSpPr>
          <p:nvPr>
            <p:ph type="sldNum" sz="quarter" idx="12"/>
          </p:nvPr>
        </p:nvSpPr>
        <p:spPr/>
        <p:txBody>
          <a:bodyPr/>
          <a:lstStyle/>
          <a:p>
            <a:fld id="{7AEF1051-58C5-416C-9035-5870E9DF7AEE}" type="slidenum">
              <a:rPr lang="en-US" altLang="en-US" smtClean="0"/>
              <a:pPr/>
              <a:t>‹#›</a:t>
            </a:fld>
            <a:endParaRPr lang="en-US" altLang="en-US"/>
          </a:p>
        </p:txBody>
      </p:sp>
    </p:spTree>
    <p:extLst>
      <p:ext uri="{BB962C8B-B14F-4D97-AF65-F5344CB8AC3E}">
        <p14:creationId xmlns:p14="http://schemas.microsoft.com/office/powerpoint/2010/main" val="1344993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r>
              <a:rPr lang="en-US"/>
              <a:t>Dane Co. Youth Survey- McFarland Data 2005</a:t>
            </a:r>
          </a:p>
        </p:txBody>
      </p:sp>
      <p:sp>
        <p:nvSpPr>
          <p:cNvPr id="8" name="Footer Placeholder 7"/>
          <p:cNvSpPr>
            <a:spLocks noGrp="1"/>
          </p:cNvSpPr>
          <p:nvPr>
            <p:ph type="ftr" sz="quarter" idx="11"/>
          </p:nvPr>
        </p:nvSpPr>
        <p:spPr/>
        <p:txBody>
          <a:bodyPr/>
          <a:lstStyle/>
          <a:p>
            <a:pPr>
              <a:defRPr/>
            </a:pPr>
            <a:r>
              <a:rPr lang="en-US"/>
              <a:t>Dane County Youth Assessment 2015</a:t>
            </a:r>
          </a:p>
        </p:txBody>
      </p:sp>
      <p:sp>
        <p:nvSpPr>
          <p:cNvPr id="9" name="Slide Number Placeholder 8"/>
          <p:cNvSpPr>
            <a:spLocks noGrp="1"/>
          </p:cNvSpPr>
          <p:nvPr>
            <p:ph type="sldNum" sz="quarter" idx="12"/>
          </p:nvPr>
        </p:nvSpPr>
        <p:spPr/>
        <p:txBody>
          <a:bodyPr/>
          <a:lstStyle/>
          <a:p>
            <a:fld id="{1082D968-FA66-4F76-8463-A2404DADBF1B}" type="slidenum">
              <a:rPr lang="en-US" altLang="en-US" smtClean="0"/>
              <a:pPr/>
              <a:t>‹#›</a:t>
            </a:fld>
            <a:endParaRPr lang="en-US" altLang="en-US"/>
          </a:p>
        </p:txBody>
      </p:sp>
    </p:spTree>
    <p:extLst>
      <p:ext uri="{BB962C8B-B14F-4D97-AF65-F5344CB8AC3E}">
        <p14:creationId xmlns:p14="http://schemas.microsoft.com/office/powerpoint/2010/main" val="3796135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pPr>
              <a:defRPr/>
            </a:pPr>
            <a:r>
              <a:rPr lang="en-US"/>
              <a:t>Dane Co. Youth Survey- McFarland Data 2005</a:t>
            </a:r>
          </a:p>
        </p:txBody>
      </p:sp>
      <p:sp>
        <p:nvSpPr>
          <p:cNvPr id="5" name="Footer Placeholder 3"/>
          <p:cNvSpPr>
            <a:spLocks noGrp="1"/>
          </p:cNvSpPr>
          <p:nvPr>
            <p:ph type="ftr" sz="quarter" idx="11"/>
          </p:nvPr>
        </p:nvSpPr>
        <p:spPr/>
        <p:txBody>
          <a:bodyPr/>
          <a:lstStyle/>
          <a:p>
            <a:pPr>
              <a:defRPr/>
            </a:pPr>
            <a:r>
              <a:rPr lang="en-US"/>
              <a:t>Dane County Youth Assessment 2015</a:t>
            </a:r>
          </a:p>
        </p:txBody>
      </p:sp>
      <p:sp>
        <p:nvSpPr>
          <p:cNvPr id="6" name="Slide Number Placeholder 4"/>
          <p:cNvSpPr>
            <a:spLocks noGrp="1"/>
          </p:cNvSpPr>
          <p:nvPr>
            <p:ph type="sldNum" sz="quarter" idx="12"/>
          </p:nvPr>
        </p:nvSpPr>
        <p:spPr/>
        <p:txBody>
          <a:bodyPr/>
          <a:lstStyle/>
          <a:p>
            <a:fld id="{76481B8A-AB82-4C79-B6F1-3DEE2DEBE0B5}" type="slidenum">
              <a:rPr lang="en-US" altLang="en-US" smtClean="0"/>
              <a:pPr/>
              <a:t>‹#›</a:t>
            </a:fld>
            <a:endParaRPr lang="en-US" altLang="en-US"/>
          </a:p>
        </p:txBody>
      </p:sp>
    </p:spTree>
    <p:extLst>
      <p:ext uri="{BB962C8B-B14F-4D97-AF65-F5344CB8AC3E}">
        <p14:creationId xmlns:p14="http://schemas.microsoft.com/office/powerpoint/2010/main" val="210892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r>
              <a:rPr lang="en-US"/>
              <a:t>Dane Co. Youth Survey- McFarland Data 2005</a:t>
            </a:r>
          </a:p>
        </p:txBody>
      </p:sp>
      <p:sp>
        <p:nvSpPr>
          <p:cNvPr id="5" name="Footer Placeholder 2"/>
          <p:cNvSpPr>
            <a:spLocks noGrp="1"/>
          </p:cNvSpPr>
          <p:nvPr>
            <p:ph type="ftr" sz="quarter" idx="11"/>
          </p:nvPr>
        </p:nvSpPr>
        <p:spPr/>
        <p:txBody>
          <a:bodyPr/>
          <a:lstStyle/>
          <a:p>
            <a:pPr>
              <a:defRPr/>
            </a:pPr>
            <a:r>
              <a:rPr lang="en-US"/>
              <a:t>Dane County Youth Assessment 2015</a:t>
            </a:r>
          </a:p>
        </p:txBody>
      </p:sp>
      <p:sp>
        <p:nvSpPr>
          <p:cNvPr id="6" name="Slide Number Placeholder 3"/>
          <p:cNvSpPr>
            <a:spLocks noGrp="1"/>
          </p:cNvSpPr>
          <p:nvPr>
            <p:ph type="sldNum" sz="quarter" idx="12"/>
          </p:nvPr>
        </p:nvSpPr>
        <p:spPr/>
        <p:txBody>
          <a:bodyPr/>
          <a:lstStyle/>
          <a:p>
            <a:fld id="{29055D34-F0B1-4421-92B8-D93F001A1041}" type="slidenum">
              <a:rPr lang="en-US" altLang="en-US" smtClean="0"/>
              <a:pPr/>
              <a:t>‹#›</a:t>
            </a:fld>
            <a:endParaRPr lang="en-US" altLang="en-US"/>
          </a:p>
        </p:txBody>
      </p:sp>
    </p:spTree>
    <p:extLst>
      <p:ext uri="{BB962C8B-B14F-4D97-AF65-F5344CB8AC3E}">
        <p14:creationId xmlns:p14="http://schemas.microsoft.com/office/powerpoint/2010/main" val="3183897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pPr>
              <a:defRPr/>
            </a:pPr>
            <a:r>
              <a:rPr lang="en-US"/>
              <a:t>Dane Co. Youth Survey- McFarland Data 2005</a:t>
            </a:r>
          </a:p>
        </p:txBody>
      </p:sp>
      <p:sp>
        <p:nvSpPr>
          <p:cNvPr id="5" name="Footer Placeholder 5"/>
          <p:cNvSpPr>
            <a:spLocks noGrp="1"/>
          </p:cNvSpPr>
          <p:nvPr>
            <p:ph type="ftr" sz="quarter" idx="11"/>
          </p:nvPr>
        </p:nvSpPr>
        <p:spPr/>
        <p:txBody>
          <a:bodyPr/>
          <a:lstStyle/>
          <a:p>
            <a:pPr>
              <a:defRPr/>
            </a:pPr>
            <a:r>
              <a:rPr lang="en-US"/>
              <a:t>Dane County Youth Assessment 2015</a:t>
            </a:r>
          </a:p>
        </p:txBody>
      </p:sp>
      <p:sp>
        <p:nvSpPr>
          <p:cNvPr id="6" name="Slide Number Placeholder 6"/>
          <p:cNvSpPr>
            <a:spLocks noGrp="1"/>
          </p:cNvSpPr>
          <p:nvPr>
            <p:ph type="sldNum" sz="quarter" idx="12"/>
          </p:nvPr>
        </p:nvSpPr>
        <p:spPr/>
        <p:txBody>
          <a:bodyPr/>
          <a:lstStyle/>
          <a:p>
            <a:fld id="{7DA95888-BE06-4B80-8C4A-0A7992858308}" type="slidenum">
              <a:rPr lang="en-US" altLang="en-US" smtClean="0"/>
              <a:pPr/>
              <a:t>‹#›</a:t>
            </a:fld>
            <a:endParaRPr lang="en-US" altLang="en-US"/>
          </a:p>
        </p:txBody>
      </p:sp>
    </p:spTree>
    <p:extLst>
      <p:ext uri="{BB962C8B-B14F-4D97-AF65-F5344CB8AC3E}">
        <p14:creationId xmlns:p14="http://schemas.microsoft.com/office/powerpoint/2010/main" val="1722946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r>
              <a:rPr lang="en-US"/>
              <a:t>Dane Co. Youth Survey- McFarland Data 2005</a:t>
            </a:r>
          </a:p>
        </p:txBody>
      </p:sp>
      <p:sp>
        <p:nvSpPr>
          <p:cNvPr id="6" name="Footer Placeholder 5"/>
          <p:cNvSpPr>
            <a:spLocks noGrp="1"/>
          </p:cNvSpPr>
          <p:nvPr>
            <p:ph type="ftr" sz="quarter" idx="11"/>
          </p:nvPr>
        </p:nvSpPr>
        <p:spPr/>
        <p:txBody>
          <a:bodyPr/>
          <a:lstStyle/>
          <a:p>
            <a:pPr>
              <a:defRPr/>
            </a:pPr>
            <a:r>
              <a:rPr lang="en-US"/>
              <a:t>Dane County Youth Assessment 2015</a:t>
            </a:r>
          </a:p>
        </p:txBody>
      </p:sp>
      <p:sp>
        <p:nvSpPr>
          <p:cNvPr id="7" name="Slide Number Placeholder 6"/>
          <p:cNvSpPr>
            <a:spLocks noGrp="1"/>
          </p:cNvSpPr>
          <p:nvPr>
            <p:ph type="sldNum" sz="quarter" idx="12"/>
          </p:nvPr>
        </p:nvSpPr>
        <p:spPr/>
        <p:txBody>
          <a:bodyPr/>
          <a:lstStyle/>
          <a:p>
            <a:fld id="{E2190B0E-869C-405F-97D7-645488441ABD}" type="slidenum">
              <a:rPr lang="en-US" altLang="en-US" smtClean="0"/>
              <a:pPr/>
              <a:t>‹#›</a:t>
            </a:fld>
            <a:endParaRPr lang="en-US" altLang="en-US"/>
          </a:p>
        </p:txBody>
      </p:sp>
    </p:spTree>
    <p:extLst>
      <p:ext uri="{BB962C8B-B14F-4D97-AF65-F5344CB8AC3E}">
        <p14:creationId xmlns:p14="http://schemas.microsoft.com/office/powerpoint/2010/main" val="718166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r>
              <a:rPr lang="en-US"/>
              <a:t>Dane Co. Youth Survey- McFarland Data 2005</a:t>
            </a: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r>
              <a:rPr lang="en-US"/>
              <a:t>Dane County Youth Assessment 2015</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7620EAAC-7B89-4F5B-B2F0-030CAEF1888C}" type="slidenum">
              <a:rPr lang="en-US" altLang="en-US" smtClean="0"/>
              <a:pPr/>
              <a:t>‹#›</a:t>
            </a:fld>
            <a:endParaRPr lang="en-US" altLang="en-US"/>
          </a:p>
        </p:txBody>
      </p:sp>
    </p:spTree>
    <p:extLst>
      <p:ext uri="{BB962C8B-B14F-4D97-AF65-F5344CB8AC3E}">
        <p14:creationId xmlns:p14="http://schemas.microsoft.com/office/powerpoint/2010/main" val="2426555089"/>
      </p:ext>
    </p:extLst>
  </p:cSld>
  <p:clrMap bg1="dk1" tx1="lt1" bg2="dk2" tx2="lt2" accent1="accent1" accent2="accent2" accent3="accent3" accent4="accent4" accent5="accent5" accent6="accent6" hlink="hlink" folHlink="folHlink"/>
  <p:sldLayoutIdLst>
    <p:sldLayoutId id="2147484368" r:id="rId1"/>
    <p:sldLayoutId id="2147484369" r:id="rId2"/>
    <p:sldLayoutId id="2147484370" r:id="rId3"/>
    <p:sldLayoutId id="2147484371" r:id="rId4"/>
    <p:sldLayoutId id="2147484372" r:id="rId5"/>
    <p:sldLayoutId id="2147484373" r:id="rId6"/>
    <p:sldLayoutId id="2147484374" r:id="rId7"/>
    <p:sldLayoutId id="2147484375" r:id="rId8"/>
    <p:sldLayoutId id="2147484376" r:id="rId9"/>
    <p:sldLayoutId id="2147484377" r:id="rId10"/>
    <p:sldLayoutId id="2147484378" r:id="rId11"/>
    <p:sldLayoutId id="2147484379" r:id="rId12"/>
    <p:sldLayoutId id="2147484380" r:id="rId13"/>
    <p:sldLayoutId id="2147484381" r:id="rId14"/>
    <p:sldLayoutId id="2147484382" r:id="rId15"/>
    <p:sldLayoutId id="2147484383" r:id="rId16"/>
    <p:sldLayoutId id="2147484384" r:id="rId17"/>
    <p:sldLayoutId id="2147484385" r:id="rId18"/>
  </p:sldLayoutIdLst>
  <p:hf hd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hhs.gov/sites/default/files/surgeon-general-youth-mental-health-advisory.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2.xml"/><Relationship Id="rId7" Type="http://schemas.openxmlformats.org/officeDocument/2006/relationships/image" Target="../media/image7.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hyperlink" Target="mailto:meinen.megan@countyofdane.com" TargetMode="External"/><Relationship Id="rId2" Type="http://schemas.openxmlformats.org/officeDocument/2006/relationships/hyperlink" Target="mailto:meghan.benson@ppwi.org" TargetMode="External"/><Relationship Id="rId1" Type="http://schemas.openxmlformats.org/officeDocument/2006/relationships/slideLayout" Target="../slideLayouts/slideLayout2.xml"/><Relationship Id="rId4" Type="http://schemas.openxmlformats.org/officeDocument/2006/relationships/hyperlink" Target="mailto:bwkoenig@k12associates.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4" name="Picture 6" descr="Flag ribbon Welcome Old school flag banner Flag ribbon Welcome. Old school flag banner with text Welcome. Ribbon flag in vintage style with linear drawing light rays, sunburst and rays of sun, text welcome. Vector Illustration welcome banner stock illustrations">
            <a:extLst>
              <a:ext uri="{FF2B5EF4-FFF2-40B4-BE49-F238E27FC236}">
                <a16:creationId xmlns:a16="http://schemas.microsoft.com/office/drawing/2014/main" id="{3B8C2268-DBBB-4BF8-B6F2-718BB70B705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6625" r="-2" b="2247"/>
          <a:stretch/>
        </p:blipFill>
        <p:spPr bwMode="auto">
          <a:xfrm>
            <a:off x="20" y="-5"/>
            <a:ext cx="9143752" cy="5020241"/>
          </a:xfrm>
          <a:custGeom>
            <a:avLst/>
            <a:gdLst/>
            <a:ahLst/>
            <a:cxnLst/>
            <a:rect l="l" t="t" r="r" b="b"/>
            <a:pathLst>
              <a:path w="12191695" h="5020241">
                <a:moveTo>
                  <a:pt x="0" y="0"/>
                </a:moveTo>
                <a:lnTo>
                  <a:pt x="12191695" y="0"/>
                </a:lnTo>
                <a:lnTo>
                  <a:pt x="12191695" y="4057991"/>
                </a:lnTo>
                <a:lnTo>
                  <a:pt x="11914945" y="4110187"/>
                </a:lnTo>
                <a:lnTo>
                  <a:pt x="11639412" y="4159931"/>
                </a:lnTo>
                <a:lnTo>
                  <a:pt x="11362661" y="4208624"/>
                </a:lnTo>
                <a:lnTo>
                  <a:pt x="11084690" y="4250310"/>
                </a:lnTo>
                <a:lnTo>
                  <a:pt x="10807939" y="4292347"/>
                </a:lnTo>
                <a:lnTo>
                  <a:pt x="10529968" y="4331582"/>
                </a:lnTo>
                <a:lnTo>
                  <a:pt x="10255655" y="4365211"/>
                </a:lnTo>
                <a:lnTo>
                  <a:pt x="9977684" y="4397089"/>
                </a:lnTo>
                <a:lnTo>
                  <a:pt x="9700933" y="4426165"/>
                </a:lnTo>
                <a:lnTo>
                  <a:pt x="9429058" y="4451387"/>
                </a:lnTo>
                <a:lnTo>
                  <a:pt x="9153526" y="4476609"/>
                </a:lnTo>
                <a:lnTo>
                  <a:pt x="8881651" y="4497628"/>
                </a:lnTo>
                <a:lnTo>
                  <a:pt x="8609776" y="4514092"/>
                </a:lnTo>
                <a:lnTo>
                  <a:pt x="8339121" y="4531258"/>
                </a:lnTo>
                <a:lnTo>
                  <a:pt x="8070903" y="4545620"/>
                </a:lnTo>
                <a:lnTo>
                  <a:pt x="7805124" y="4555779"/>
                </a:lnTo>
                <a:lnTo>
                  <a:pt x="7539345" y="4564537"/>
                </a:lnTo>
                <a:lnTo>
                  <a:pt x="7276005" y="4572944"/>
                </a:lnTo>
                <a:lnTo>
                  <a:pt x="7016322" y="4576798"/>
                </a:lnTo>
                <a:lnTo>
                  <a:pt x="6756639" y="4581001"/>
                </a:lnTo>
                <a:lnTo>
                  <a:pt x="6500613" y="4583103"/>
                </a:lnTo>
                <a:lnTo>
                  <a:pt x="6247026" y="4581001"/>
                </a:lnTo>
                <a:lnTo>
                  <a:pt x="5995877" y="4581001"/>
                </a:lnTo>
                <a:lnTo>
                  <a:pt x="5747167" y="4576798"/>
                </a:lnTo>
                <a:lnTo>
                  <a:pt x="5503333" y="4570492"/>
                </a:lnTo>
                <a:lnTo>
                  <a:pt x="5261938" y="4564537"/>
                </a:lnTo>
                <a:lnTo>
                  <a:pt x="5025418" y="4557881"/>
                </a:lnTo>
                <a:lnTo>
                  <a:pt x="4790118" y="4547722"/>
                </a:lnTo>
                <a:lnTo>
                  <a:pt x="4558477" y="4536862"/>
                </a:lnTo>
                <a:lnTo>
                  <a:pt x="4331710" y="4527054"/>
                </a:lnTo>
                <a:lnTo>
                  <a:pt x="3889152" y="4499379"/>
                </a:lnTo>
                <a:lnTo>
                  <a:pt x="3464881" y="4469954"/>
                </a:lnTo>
                <a:lnTo>
                  <a:pt x="3057678" y="4439126"/>
                </a:lnTo>
                <a:lnTo>
                  <a:pt x="2672421" y="4405147"/>
                </a:lnTo>
                <a:lnTo>
                  <a:pt x="2304232" y="4369765"/>
                </a:lnTo>
                <a:lnTo>
                  <a:pt x="1962864" y="4331582"/>
                </a:lnTo>
                <a:lnTo>
                  <a:pt x="1642223" y="4294099"/>
                </a:lnTo>
                <a:lnTo>
                  <a:pt x="1347183" y="4256616"/>
                </a:lnTo>
                <a:lnTo>
                  <a:pt x="1076528" y="4221235"/>
                </a:lnTo>
                <a:lnTo>
                  <a:pt x="836351" y="4187605"/>
                </a:lnTo>
                <a:lnTo>
                  <a:pt x="619339" y="4155727"/>
                </a:lnTo>
                <a:lnTo>
                  <a:pt x="436464" y="4129104"/>
                </a:lnTo>
                <a:lnTo>
                  <a:pt x="282848" y="4103881"/>
                </a:lnTo>
                <a:lnTo>
                  <a:pt x="71932" y="4067800"/>
                </a:lnTo>
                <a:lnTo>
                  <a:pt x="1" y="4055539"/>
                </a:lnTo>
                <a:lnTo>
                  <a:pt x="1" y="5020241"/>
                </a:lnTo>
                <a:lnTo>
                  <a:pt x="0" y="5020241"/>
                </a:lnTo>
                <a:close/>
              </a:path>
            </a:pathLst>
          </a:custGeom>
          <a:noFill/>
          <a:extLst>
            <a:ext uri="{909E8E84-426E-40DD-AFC4-6F175D3DCCD1}">
              <a14:hiddenFill xmlns:a14="http://schemas.microsoft.com/office/drawing/2010/main">
                <a:solidFill>
                  <a:srgbClr val="FFFFFF"/>
                </a:solidFill>
              </a14:hiddenFill>
            </a:ext>
          </a:extLst>
        </p:spPr>
      </p:pic>
      <p:sp>
        <p:nvSpPr>
          <p:cNvPr id="9" name="Freeform 16">
            <a:extLst>
              <a:ext uri="{FF2B5EF4-FFF2-40B4-BE49-F238E27FC236}">
                <a16:creationId xmlns:a16="http://schemas.microsoft.com/office/drawing/2014/main" id="{E4F17063-EDA4-417B-946F-BA357F3B3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954" y="3753695"/>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2">
              <a:alpha val="40000"/>
            </a:schemeClr>
          </a:solidFill>
          <a:ln>
            <a:noFill/>
          </a:ln>
        </p:spPr>
        <p:txBody>
          <a:bodyPr rtlCol="0" anchor="ctr"/>
          <a:lstStyle/>
          <a:p>
            <a:pPr algn="ctr"/>
            <a:endParaRPr lang="en-US">
              <a:solidFill>
                <a:schemeClr val="tx1"/>
              </a:solidFill>
            </a:endParaRPr>
          </a:p>
        </p:txBody>
      </p:sp>
      <p:sp>
        <p:nvSpPr>
          <p:cNvPr id="11" name="Freeform: Shape 10">
            <a:extLst>
              <a:ext uri="{FF2B5EF4-FFF2-40B4-BE49-F238E27FC236}">
                <a16:creationId xmlns:a16="http://schemas.microsoft.com/office/drawing/2014/main" id="{D36F3EEA-55D4-4677-80E7-92D00B8F34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9144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F49F83-6CAF-4BC6-88E8-B4E3E947B29E}"/>
              </a:ext>
            </a:extLst>
          </p:cNvPr>
          <p:cNvSpPr>
            <a:spLocks noGrp="1"/>
          </p:cNvSpPr>
          <p:nvPr>
            <p:ph type="ctrTitle"/>
          </p:nvPr>
        </p:nvSpPr>
        <p:spPr>
          <a:xfrm>
            <a:off x="477687" y="4854346"/>
            <a:ext cx="8285313" cy="1061114"/>
          </a:xfrm>
        </p:spPr>
        <p:txBody>
          <a:bodyPr>
            <a:noAutofit/>
          </a:bodyPr>
          <a:lstStyle/>
          <a:p>
            <a:pPr algn="ctr"/>
            <a:r>
              <a:rPr lang="en-US" sz="3200" b="1" dirty="0">
                <a:solidFill>
                  <a:srgbClr val="EBEBEB"/>
                </a:solidFill>
              </a:rPr>
              <a:t>Thank you for joining this webinar on the 2021 Dane County Youth Assessment</a:t>
            </a:r>
          </a:p>
        </p:txBody>
      </p:sp>
      <p:sp>
        <p:nvSpPr>
          <p:cNvPr id="3" name="Subtitle 2">
            <a:extLst>
              <a:ext uri="{FF2B5EF4-FFF2-40B4-BE49-F238E27FC236}">
                <a16:creationId xmlns:a16="http://schemas.microsoft.com/office/drawing/2014/main" id="{7FAD18AE-CF4A-47D9-B4B9-992806A7D901}"/>
              </a:ext>
            </a:extLst>
          </p:cNvPr>
          <p:cNvSpPr>
            <a:spLocks noGrp="1"/>
          </p:cNvSpPr>
          <p:nvPr>
            <p:ph type="subTitle" idx="1"/>
          </p:nvPr>
        </p:nvSpPr>
        <p:spPr>
          <a:xfrm>
            <a:off x="669045" y="6096000"/>
            <a:ext cx="7805702" cy="487924"/>
          </a:xfrm>
        </p:spPr>
        <p:txBody>
          <a:bodyPr>
            <a:normAutofit/>
          </a:bodyPr>
          <a:lstStyle/>
          <a:p>
            <a:pPr algn="ctr"/>
            <a:r>
              <a:rPr lang="en-US" dirty="0">
                <a:solidFill>
                  <a:schemeClr val="tx2">
                    <a:lumMod val="40000"/>
                    <a:lumOff val="60000"/>
                  </a:schemeClr>
                </a:solidFill>
              </a:rPr>
              <a:t>We plan to begin shortly after 11:00 AM</a:t>
            </a:r>
          </a:p>
        </p:txBody>
      </p:sp>
    </p:spTree>
    <p:extLst>
      <p:ext uri="{BB962C8B-B14F-4D97-AF65-F5344CB8AC3E}">
        <p14:creationId xmlns:p14="http://schemas.microsoft.com/office/powerpoint/2010/main" val="1078539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83F5C-FD23-43D1-B352-486307309D12}"/>
              </a:ext>
            </a:extLst>
          </p:cNvPr>
          <p:cNvSpPr>
            <a:spLocks noGrp="1"/>
          </p:cNvSpPr>
          <p:nvPr>
            <p:ph type="title"/>
          </p:nvPr>
        </p:nvSpPr>
        <p:spPr>
          <a:xfrm>
            <a:off x="914400" y="399948"/>
            <a:ext cx="6781800" cy="969963"/>
          </a:xfrm>
        </p:spPr>
        <p:txBody>
          <a:bodyPr>
            <a:normAutofit fontScale="90000"/>
          </a:bodyPr>
          <a:lstStyle/>
          <a:p>
            <a:pPr eaLnBrk="1" fontAlgn="auto" hangingPunct="1">
              <a:spcAft>
                <a:spcPts val="0"/>
              </a:spcAft>
              <a:defRPr/>
            </a:pPr>
            <a:r>
              <a:rPr lang="en-US" sz="3600" dirty="0">
                <a:solidFill>
                  <a:schemeClr val="tx2"/>
                </a:solidFill>
              </a:rPr>
              <a:t>Alcohol Consumption by Grade</a:t>
            </a:r>
            <a:br>
              <a:rPr lang="en-US" dirty="0">
                <a:solidFill>
                  <a:schemeClr val="tx2"/>
                </a:solidFill>
              </a:rPr>
            </a:br>
            <a:r>
              <a:rPr lang="en-US" sz="2200" dirty="0">
                <a:solidFill>
                  <a:schemeClr val="tx2"/>
                </a:solidFill>
              </a:rPr>
              <a:t>Any Alcohol Last 12 mos. (9</a:t>
            </a:r>
            <a:r>
              <a:rPr lang="en-US" sz="2200" baseline="30000" dirty="0">
                <a:solidFill>
                  <a:schemeClr val="tx2"/>
                </a:solidFill>
              </a:rPr>
              <a:t>th</a:t>
            </a:r>
            <a:r>
              <a:rPr lang="en-US" sz="2200" dirty="0">
                <a:solidFill>
                  <a:schemeClr val="tx2"/>
                </a:solidFill>
              </a:rPr>
              <a:t>-12</a:t>
            </a:r>
            <a:r>
              <a:rPr lang="en-US" sz="2200" baseline="30000" dirty="0">
                <a:solidFill>
                  <a:schemeClr val="tx2"/>
                </a:solidFill>
              </a:rPr>
              <a:t>th  grades</a:t>
            </a:r>
            <a:r>
              <a:rPr lang="en-US" sz="2200" dirty="0">
                <a:solidFill>
                  <a:schemeClr val="tx2"/>
                </a:solidFill>
              </a:rPr>
              <a:t>)</a:t>
            </a:r>
          </a:p>
        </p:txBody>
      </p:sp>
      <p:graphicFrame>
        <p:nvGraphicFramePr>
          <p:cNvPr id="4" name="Content Placeholder 5">
            <a:extLst>
              <a:ext uri="{FF2B5EF4-FFF2-40B4-BE49-F238E27FC236}">
                <a16:creationId xmlns:a16="http://schemas.microsoft.com/office/drawing/2014/main" id="{26376CFA-507B-4B35-8252-45C2378B38A1}"/>
              </a:ext>
            </a:extLst>
          </p:cNvPr>
          <p:cNvGraphicFramePr>
            <a:graphicFrameLocks noGrp="1"/>
          </p:cNvGraphicFramePr>
          <p:nvPr>
            <p:ph idx="1"/>
            <p:extLst>
              <p:ext uri="{D42A27DB-BD31-4B8C-83A1-F6EECF244321}">
                <p14:modId xmlns:p14="http://schemas.microsoft.com/office/powerpoint/2010/main" val="1557280201"/>
              </p:ext>
            </p:extLst>
          </p:nvPr>
        </p:nvGraphicFramePr>
        <p:xfrm>
          <a:off x="381001" y="1676400"/>
          <a:ext cx="7667902" cy="4565650"/>
        </p:xfrm>
        <a:graphic>
          <a:graphicData uri="http://schemas.openxmlformats.org/drawingml/2006/chart">
            <c:chart xmlns:c="http://schemas.openxmlformats.org/drawingml/2006/chart" xmlns:r="http://schemas.openxmlformats.org/officeDocument/2006/relationships" r:id="rId2"/>
          </a:graphicData>
        </a:graphic>
      </p:graphicFrame>
      <p:sp>
        <p:nvSpPr>
          <p:cNvPr id="13316" name="Slide Number Placeholder 3">
            <a:extLst>
              <a:ext uri="{FF2B5EF4-FFF2-40B4-BE49-F238E27FC236}">
                <a16:creationId xmlns:a16="http://schemas.microsoft.com/office/drawing/2014/main" id="{B464091A-47B0-42E6-BB10-D20EEC7F51F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rIns="91440"/>
          <a:lstStyle>
            <a:lvl1pPr>
              <a:spcBef>
                <a:spcPct val="20000"/>
              </a:spcBef>
              <a:buClr>
                <a:srgbClr val="F9F9F9"/>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buClr>
                <a:schemeClr val="folHlink"/>
              </a:buClr>
              <a:buSzPct val="60000"/>
              <a:buNone/>
            </a:pPr>
            <a:fld id="{A484E062-B406-4DE3-802A-73874613ECA3}" type="slidenum">
              <a:rPr lang="en-US" altLang="en-US">
                <a:solidFill>
                  <a:schemeClr val="tx2"/>
                </a:solidFill>
                <a:latin typeface="+mn-lt"/>
              </a:rPr>
              <a:pPr>
                <a:buClr>
                  <a:schemeClr val="folHlink"/>
                </a:buClr>
                <a:buSzPct val="60000"/>
                <a:buNone/>
              </a:pPr>
              <a:t>10</a:t>
            </a:fld>
            <a:endParaRPr lang="en-US" altLang="en-US" dirty="0">
              <a:solidFill>
                <a:schemeClr val="tx2"/>
              </a:solidFill>
              <a:latin typeface="+mn-lt"/>
            </a:endParaRPr>
          </a:p>
        </p:txBody>
      </p:sp>
      <p:sp>
        <p:nvSpPr>
          <p:cNvPr id="3" name="Footer Placeholder 2">
            <a:extLst>
              <a:ext uri="{FF2B5EF4-FFF2-40B4-BE49-F238E27FC236}">
                <a16:creationId xmlns:a16="http://schemas.microsoft.com/office/drawing/2014/main" id="{219EB172-E84C-4693-BEE2-0CC952FCDEE1}"/>
              </a:ext>
            </a:extLst>
          </p:cNvPr>
          <p:cNvSpPr>
            <a:spLocks noGrp="1"/>
          </p:cNvSpPr>
          <p:nvPr>
            <p:ph type="ftr" sz="quarter" idx="11"/>
          </p:nvPr>
        </p:nvSpPr>
        <p:spPr/>
        <p:txBody>
          <a:bodyPr/>
          <a:lstStyle/>
          <a:p>
            <a:pPr>
              <a:defRPr/>
            </a:pPr>
            <a:r>
              <a:rPr lang="en-US" dirty="0"/>
              <a:t>Dane County Youth Assessment 2021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70BF2-FE32-449D-BDA5-2B05097A5C0A}"/>
              </a:ext>
            </a:extLst>
          </p:cNvPr>
          <p:cNvSpPr>
            <a:spLocks noGrp="1"/>
          </p:cNvSpPr>
          <p:nvPr>
            <p:ph type="title"/>
          </p:nvPr>
        </p:nvSpPr>
        <p:spPr>
          <a:xfrm>
            <a:off x="457200" y="274638"/>
            <a:ext cx="8229600" cy="868362"/>
          </a:xfrm>
        </p:spPr>
        <p:txBody>
          <a:bodyPr>
            <a:normAutofit fontScale="90000"/>
          </a:bodyPr>
          <a:lstStyle/>
          <a:p>
            <a:pPr algn="ctr">
              <a:defRPr/>
            </a:pPr>
            <a:r>
              <a:rPr lang="en-US" dirty="0">
                <a:solidFill>
                  <a:schemeClr val="tx1"/>
                </a:solidFill>
                <a:latin typeface="+mn-lt"/>
              </a:rPr>
              <a:t>Alcohol Use</a:t>
            </a:r>
            <a:br>
              <a:rPr lang="en-US" dirty="0">
                <a:solidFill>
                  <a:schemeClr val="tx1"/>
                </a:solidFill>
                <a:latin typeface="+mn-lt"/>
              </a:rPr>
            </a:br>
            <a:r>
              <a:rPr lang="en-US" sz="3100" dirty="0">
                <a:solidFill>
                  <a:schemeClr val="tx1"/>
                </a:solidFill>
                <a:latin typeface="+mn-lt"/>
              </a:rPr>
              <a:t>9</a:t>
            </a:r>
            <a:r>
              <a:rPr lang="en-US" sz="3100" baseline="30000" dirty="0">
                <a:solidFill>
                  <a:schemeClr val="tx1"/>
                </a:solidFill>
                <a:latin typeface="+mn-lt"/>
              </a:rPr>
              <a:t>th</a:t>
            </a:r>
            <a:r>
              <a:rPr lang="en-US" sz="3100" dirty="0">
                <a:solidFill>
                  <a:schemeClr val="tx1"/>
                </a:solidFill>
                <a:latin typeface="+mn-lt"/>
              </a:rPr>
              <a:t>-12</a:t>
            </a:r>
            <a:r>
              <a:rPr lang="en-US" sz="3100" baseline="30000" dirty="0">
                <a:solidFill>
                  <a:schemeClr val="tx1"/>
                </a:solidFill>
                <a:latin typeface="+mn-lt"/>
              </a:rPr>
              <a:t>th grades</a:t>
            </a:r>
            <a:endParaRPr lang="en-US" sz="3100" dirty="0">
              <a:solidFill>
                <a:schemeClr val="tx1"/>
              </a:solidFill>
              <a:latin typeface="+mn-lt"/>
            </a:endParaRPr>
          </a:p>
        </p:txBody>
      </p:sp>
      <p:sp>
        <p:nvSpPr>
          <p:cNvPr id="14339" name="Content Placeholder 2">
            <a:extLst>
              <a:ext uri="{FF2B5EF4-FFF2-40B4-BE49-F238E27FC236}">
                <a16:creationId xmlns:a16="http://schemas.microsoft.com/office/drawing/2014/main" id="{65E98FBD-60DF-4D88-9D00-EA13CC58B305}"/>
              </a:ext>
            </a:extLst>
          </p:cNvPr>
          <p:cNvSpPr>
            <a:spLocks noGrp="1"/>
          </p:cNvSpPr>
          <p:nvPr>
            <p:ph idx="1"/>
          </p:nvPr>
        </p:nvSpPr>
        <p:spPr>
          <a:xfrm>
            <a:off x="381000" y="1447803"/>
            <a:ext cx="7591702" cy="4952999"/>
          </a:xfrm>
        </p:spPr>
        <p:txBody>
          <a:bodyPr>
            <a:normAutofit fontScale="92500"/>
          </a:bodyPr>
          <a:lstStyle/>
          <a:p>
            <a:r>
              <a:rPr lang="en-US" altLang="en-US" sz="2400" dirty="0">
                <a:cs typeface="Arial" panose="020B0604020202020204" pitchFamily="34" charset="0"/>
              </a:rPr>
              <a:t>High school alcohol consumption (last 12 months) has decreased county wide from 2012, 2015, 2018 and now in 2021 (43%, 35%, 31% to 23%)</a:t>
            </a:r>
          </a:p>
          <a:p>
            <a:pPr marL="136525" indent="0">
              <a:buNone/>
            </a:pPr>
            <a:endParaRPr lang="en-US" altLang="en-US" sz="2400" dirty="0"/>
          </a:p>
          <a:p>
            <a:r>
              <a:rPr lang="en-US" altLang="en-US" sz="2400" dirty="0">
                <a:cs typeface="Arial" panose="020B0604020202020204" pitchFamily="34" charset="0"/>
              </a:rPr>
              <a:t>On CRAFFT addiction screener 9% of HS students were at risk of addiction (13% 2018 and19% in 2015)</a:t>
            </a:r>
          </a:p>
          <a:p>
            <a:endParaRPr lang="en-US" altLang="en-US" sz="2400" dirty="0">
              <a:cs typeface="Arial" panose="020B0604020202020204" pitchFamily="34" charset="0"/>
            </a:endParaRPr>
          </a:p>
          <a:p>
            <a:r>
              <a:rPr lang="en-US" altLang="en-US" sz="2400" dirty="0">
                <a:cs typeface="Arial" panose="020B0604020202020204" pitchFamily="34" charset="0"/>
              </a:rPr>
              <a:t>However, nearly 30% of HS drinkers were at risk of addiction (3 or more on CRAFFT)</a:t>
            </a:r>
          </a:p>
          <a:p>
            <a:endParaRPr lang="en-US" altLang="en-US" sz="2400" dirty="0">
              <a:cs typeface="Arial" panose="020B0604020202020204" pitchFamily="34" charset="0"/>
            </a:endParaRPr>
          </a:p>
          <a:p>
            <a:r>
              <a:rPr lang="en-US" sz="2400" dirty="0"/>
              <a:t>Also, 45% of drinkers are using marijuana (last 12 months)</a:t>
            </a:r>
          </a:p>
          <a:p>
            <a:endParaRPr lang="en-US" sz="2400" dirty="0"/>
          </a:p>
        </p:txBody>
      </p:sp>
      <p:sp>
        <p:nvSpPr>
          <p:cNvPr id="14340" name="Slide Number Placeholder 3">
            <a:extLst>
              <a:ext uri="{FF2B5EF4-FFF2-40B4-BE49-F238E27FC236}">
                <a16:creationId xmlns:a16="http://schemas.microsoft.com/office/drawing/2014/main" id="{7335F285-51A7-40C0-90B8-24EF61C2D62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9F9F9"/>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E2017D0A-DA8C-47A2-8EDA-0677C347241C}" type="slidenum">
              <a:rPr lang="en-US" altLang="en-US">
                <a:solidFill>
                  <a:srgbClr val="BCBCBC"/>
                </a:solidFill>
                <a:latin typeface="+mn-lt"/>
              </a:rPr>
              <a:pPr>
                <a:spcBef>
                  <a:spcPct val="0"/>
                </a:spcBef>
                <a:buClrTx/>
                <a:buSzTx/>
                <a:buFontTx/>
                <a:buNone/>
              </a:pPr>
              <a:t>11</a:t>
            </a:fld>
            <a:endParaRPr lang="en-US" altLang="en-US" dirty="0">
              <a:solidFill>
                <a:srgbClr val="BCBCBC"/>
              </a:solidFill>
              <a:latin typeface="+mn-lt"/>
            </a:endParaRPr>
          </a:p>
        </p:txBody>
      </p:sp>
      <p:sp>
        <p:nvSpPr>
          <p:cNvPr id="3" name="Footer Placeholder 2">
            <a:extLst>
              <a:ext uri="{FF2B5EF4-FFF2-40B4-BE49-F238E27FC236}">
                <a16:creationId xmlns:a16="http://schemas.microsoft.com/office/drawing/2014/main" id="{7338CC04-89B0-4B01-94BF-64E40EDD47AD}"/>
              </a:ext>
            </a:extLst>
          </p:cNvPr>
          <p:cNvSpPr>
            <a:spLocks noGrp="1"/>
          </p:cNvSpPr>
          <p:nvPr>
            <p:ph type="ftr" sz="quarter" idx="11"/>
          </p:nvPr>
        </p:nvSpPr>
        <p:spPr/>
        <p:txBody>
          <a:bodyPr/>
          <a:lstStyle/>
          <a:p>
            <a:pPr>
              <a:defRPr/>
            </a:pPr>
            <a:r>
              <a:rPr lang="en-US" dirty="0"/>
              <a:t>Dane County Youth Assessment 2018</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F4EB6-4898-4DA2-8F07-BC78A78DB516}"/>
              </a:ext>
            </a:extLst>
          </p:cNvPr>
          <p:cNvSpPr>
            <a:spLocks noGrp="1"/>
          </p:cNvSpPr>
          <p:nvPr>
            <p:ph type="title"/>
          </p:nvPr>
        </p:nvSpPr>
        <p:spPr>
          <a:xfrm>
            <a:off x="381000" y="76200"/>
            <a:ext cx="7055380" cy="918882"/>
          </a:xfrm>
        </p:spPr>
        <p:txBody>
          <a:bodyPr/>
          <a:lstStyle/>
          <a:p>
            <a:pPr algn="ctr"/>
            <a:r>
              <a:rPr lang="en-US" dirty="0">
                <a:solidFill>
                  <a:schemeClr val="tx1"/>
                </a:solidFill>
                <a:latin typeface="+mn-lt"/>
              </a:rPr>
              <a:t>Alcohol Use</a:t>
            </a:r>
            <a:br>
              <a:rPr lang="en-US" dirty="0">
                <a:solidFill>
                  <a:schemeClr val="tx1"/>
                </a:solidFill>
                <a:latin typeface="+mn-lt"/>
              </a:rPr>
            </a:br>
            <a:r>
              <a:rPr lang="en-US" sz="2000" dirty="0">
                <a:solidFill>
                  <a:schemeClr val="tx1"/>
                </a:solidFill>
                <a:latin typeface="+mn-lt"/>
              </a:rPr>
              <a:t>Subgroups (9</a:t>
            </a:r>
            <a:r>
              <a:rPr lang="en-US" sz="2000" baseline="30000" dirty="0">
                <a:solidFill>
                  <a:schemeClr val="tx1"/>
                </a:solidFill>
                <a:latin typeface="+mn-lt"/>
              </a:rPr>
              <a:t>th</a:t>
            </a:r>
            <a:r>
              <a:rPr lang="en-US" sz="2000" dirty="0">
                <a:solidFill>
                  <a:schemeClr val="tx1"/>
                </a:solidFill>
                <a:latin typeface="+mn-lt"/>
              </a:rPr>
              <a:t>-12</a:t>
            </a:r>
            <a:r>
              <a:rPr lang="en-US" sz="2000" baseline="30000" dirty="0">
                <a:solidFill>
                  <a:schemeClr val="tx1"/>
                </a:solidFill>
                <a:latin typeface="+mn-lt"/>
              </a:rPr>
              <a:t>th</a:t>
            </a:r>
            <a:r>
              <a:rPr lang="en-US" sz="2000" dirty="0">
                <a:solidFill>
                  <a:schemeClr val="tx1"/>
                </a:solidFill>
                <a:latin typeface="+mn-lt"/>
              </a:rPr>
              <a:t> grades)</a:t>
            </a:r>
          </a:p>
        </p:txBody>
      </p:sp>
      <p:sp>
        <p:nvSpPr>
          <p:cNvPr id="3" name="Content Placeholder 2">
            <a:extLst>
              <a:ext uri="{FF2B5EF4-FFF2-40B4-BE49-F238E27FC236}">
                <a16:creationId xmlns:a16="http://schemas.microsoft.com/office/drawing/2014/main" id="{2D28AC70-E3EB-4924-AA76-BC9D5EA1411D}"/>
              </a:ext>
            </a:extLst>
          </p:cNvPr>
          <p:cNvSpPr>
            <a:spLocks noGrp="1"/>
          </p:cNvSpPr>
          <p:nvPr>
            <p:ph idx="1"/>
          </p:nvPr>
        </p:nvSpPr>
        <p:spPr>
          <a:xfrm>
            <a:off x="828436" y="1295400"/>
            <a:ext cx="6711654" cy="5410200"/>
          </a:xfrm>
        </p:spPr>
        <p:txBody>
          <a:bodyPr>
            <a:normAutofit fontScale="92500" lnSpcReduction="20000"/>
          </a:bodyPr>
          <a:lstStyle/>
          <a:p>
            <a:r>
              <a:rPr lang="en-US" altLang="en-US" dirty="0"/>
              <a:t>38% of HS seniors have been drinking in the last 12 months, down from 51% in 2018</a:t>
            </a:r>
          </a:p>
          <a:p>
            <a:endParaRPr lang="en-US" altLang="en-US" dirty="0"/>
          </a:p>
          <a:p>
            <a:r>
              <a:rPr lang="en-US" altLang="en-US" dirty="0"/>
              <a:t>27% of HS girls drank in the last 12 months and 19% of boys (31% of boys and 30% of girls 2018)</a:t>
            </a:r>
          </a:p>
          <a:p>
            <a:endParaRPr lang="en-US" altLang="en-US" dirty="0"/>
          </a:p>
          <a:p>
            <a:r>
              <a:rPr lang="en-US" altLang="en-US" dirty="0"/>
              <a:t>Alcohol use highest among white and multi-racial students (25% and 24% respectively)</a:t>
            </a:r>
          </a:p>
          <a:p>
            <a:endParaRPr lang="en-US" altLang="en-US" dirty="0"/>
          </a:p>
          <a:p>
            <a:r>
              <a:rPr lang="en-US" altLang="en-US" dirty="0"/>
              <a:t>Alcohol use lower for Hispanic and African-American students at 17% and 12% respectively</a:t>
            </a:r>
          </a:p>
          <a:p>
            <a:endParaRPr lang="en-US" altLang="en-US" dirty="0"/>
          </a:p>
          <a:p>
            <a:r>
              <a:rPr lang="en-US" altLang="en-US" dirty="0"/>
              <a:t>Among students who drank during COVID the most common source was parents (36% of drinkers)</a:t>
            </a:r>
          </a:p>
          <a:p>
            <a:endParaRPr lang="en-US" altLang="en-US" dirty="0"/>
          </a:p>
          <a:p>
            <a:r>
              <a:rPr lang="en-US" altLang="en-US" dirty="0"/>
              <a:t>55% of the drinkers were at a home where the parents knew kids were drinking</a:t>
            </a:r>
          </a:p>
          <a:p>
            <a:endParaRPr lang="en-US" altLang="en-US" dirty="0"/>
          </a:p>
          <a:p>
            <a:endParaRPr lang="en-US" altLang="en-US" dirty="0"/>
          </a:p>
          <a:p>
            <a:endParaRPr lang="en-US" altLang="en-US" dirty="0"/>
          </a:p>
          <a:p>
            <a:endParaRPr lang="en-US" dirty="0"/>
          </a:p>
        </p:txBody>
      </p:sp>
      <p:sp>
        <p:nvSpPr>
          <p:cNvPr id="4" name="Footer Placeholder 3">
            <a:extLst>
              <a:ext uri="{FF2B5EF4-FFF2-40B4-BE49-F238E27FC236}">
                <a16:creationId xmlns:a16="http://schemas.microsoft.com/office/drawing/2014/main" id="{881608A2-8C21-46CC-AC66-3F64BBC7E703}"/>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E0D95717-2D9E-4B11-BAB9-BE730C67428E}"/>
              </a:ext>
            </a:extLst>
          </p:cNvPr>
          <p:cNvSpPr>
            <a:spLocks noGrp="1"/>
          </p:cNvSpPr>
          <p:nvPr>
            <p:ph type="sldNum" sz="quarter" idx="12"/>
          </p:nvPr>
        </p:nvSpPr>
        <p:spPr/>
        <p:txBody>
          <a:bodyPr/>
          <a:lstStyle/>
          <a:p>
            <a:fld id="{CA80432F-7918-4BE5-9913-63AFF4083F47}" type="slidenum">
              <a:rPr lang="en-US" altLang="en-US" smtClean="0"/>
              <a:pPr/>
              <a:t>12</a:t>
            </a:fld>
            <a:endParaRPr lang="en-US" altLang="en-US"/>
          </a:p>
        </p:txBody>
      </p:sp>
    </p:spTree>
    <p:extLst>
      <p:ext uri="{BB962C8B-B14F-4D97-AF65-F5344CB8AC3E}">
        <p14:creationId xmlns:p14="http://schemas.microsoft.com/office/powerpoint/2010/main" val="1702708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0570D-5828-47B3-B0C1-194F7EF5DBFB}"/>
              </a:ext>
            </a:extLst>
          </p:cNvPr>
          <p:cNvSpPr>
            <a:spLocks noGrp="1"/>
          </p:cNvSpPr>
          <p:nvPr>
            <p:ph type="title"/>
          </p:nvPr>
        </p:nvSpPr>
        <p:spPr>
          <a:xfrm>
            <a:off x="291616" y="312532"/>
            <a:ext cx="7772400" cy="969963"/>
          </a:xfrm>
        </p:spPr>
        <p:txBody>
          <a:bodyPr>
            <a:normAutofit fontScale="90000"/>
          </a:bodyPr>
          <a:lstStyle/>
          <a:p>
            <a:pPr algn="ctr" eaLnBrk="1" fontAlgn="auto" hangingPunct="1">
              <a:spcAft>
                <a:spcPts val="0"/>
              </a:spcAft>
              <a:defRPr/>
            </a:pPr>
            <a:r>
              <a:rPr lang="en-US" dirty="0">
                <a:solidFill>
                  <a:schemeClr val="tx2"/>
                </a:solidFill>
              </a:rPr>
              <a:t>Marijuana Use by Grade</a:t>
            </a:r>
            <a:br>
              <a:rPr lang="en-US" dirty="0">
                <a:solidFill>
                  <a:schemeClr val="tx2"/>
                </a:solidFill>
              </a:rPr>
            </a:br>
            <a:r>
              <a:rPr lang="en-US" sz="2800" dirty="0">
                <a:solidFill>
                  <a:schemeClr val="tx2"/>
                </a:solidFill>
              </a:rPr>
              <a:t>Marijuana Last 12 mos. (9</a:t>
            </a:r>
            <a:r>
              <a:rPr lang="en-US" sz="2800" baseline="30000" dirty="0">
                <a:solidFill>
                  <a:schemeClr val="tx2"/>
                </a:solidFill>
              </a:rPr>
              <a:t>th</a:t>
            </a:r>
            <a:r>
              <a:rPr lang="en-US" sz="2800" dirty="0">
                <a:solidFill>
                  <a:schemeClr val="tx2"/>
                </a:solidFill>
              </a:rPr>
              <a:t>-12</a:t>
            </a:r>
            <a:r>
              <a:rPr lang="en-US" sz="2800" baseline="30000" dirty="0">
                <a:solidFill>
                  <a:schemeClr val="tx2"/>
                </a:solidFill>
              </a:rPr>
              <a:t>th grades</a:t>
            </a:r>
            <a:r>
              <a:rPr lang="en-US" sz="2800" dirty="0">
                <a:solidFill>
                  <a:schemeClr val="tx2"/>
                </a:solidFill>
              </a:rPr>
              <a:t>)</a:t>
            </a:r>
          </a:p>
        </p:txBody>
      </p:sp>
      <p:graphicFrame>
        <p:nvGraphicFramePr>
          <p:cNvPr id="4" name="Content Placeholder 5">
            <a:extLst>
              <a:ext uri="{FF2B5EF4-FFF2-40B4-BE49-F238E27FC236}">
                <a16:creationId xmlns:a16="http://schemas.microsoft.com/office/drawing/2014/main" id="{C4635BEC-1B09-4A21-8EC9-B070F8E9807E}"/>
              </a:ext>
            </a:extLst>
          </p:cNvPr>
          <p:cNvGraphicFramePr>
            <a:graphicFrameLocks noGrp="1"/>
          </p:cNvGraphicFramePr>
          <p:nvPr>
            <p:ph idx="1"/>
            <p:extLst>
              <p:ext uri="{D42A27DB-BD31-4B8C-83A1-F6EECF244321}">
                <p14:modId xmlns:p14="http://schemas.microsoft.com/office/powerpoint/2010/main" val="270940135"/>
              </p:ext>
            </p:extLst>
          </p:nvPr>
        </p:nvGraphicFramePr>
        <p:xfrm>
          <a:off x="276503" y="1666875"/>
          <a:ext cx="7953097" cy="4733925"/>
        </p:xfrm>
        <a:graphic>
          <a:graphicData uri="http://schemas.openxmlformats.org/drawingml/2006/chart">
            <c:chart xmlns:c="http://schemas.openxmlformats.org/drawingml/2006/chart" xmlns:r="http://schemas.openxmlformats.org/officeDocument/2006/relationships" r:id="rId2"/>
          </a:graphicData>
        </a:graphic>
      </p:graphicFrame>
      <p:sp>
        <p:nvSpPr>
          <p:cNvPr id="15364" name="Slide Number Placeholder 3">
            <a:extLst>
              <a:ext uri="{FF2B5EF4-FFF2-40B4-BE49-F238E27FC236}">
                <a16:creationId xmlns:a16="http://schemas.microsoft.com/office/drawing/2014/main" id="{010FBBC2-A35A-4B0D-9CA6-470AD360D37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rIns="91440"/>
          <a:lstStyle>
            <a:lvl1pPr>
              <a:spcBef>
                <a:spcPct val="20000"/>
              </a:spcBef>
              <a:buClr>
                <a:srgbClr val="F9F9F9"/>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buClr>
                <a:srgbClr val="932968"/>
              </a:buClr>
              <a:buSzPct val="60000"/>
              <a:buNone/>
            </a:pPr>
            <a:fld id="{234C8F57-2956-4BDD-96F9-8F75B5BEA6FA}" type="slidenum">
              <a:rPr lang="en-US" altLang="en-US">
                <a:solidFill>
                  <a:srgbClr val="C9C2D1"/>
                </a:solidFill>
                <a:latin typeface="+mn-lt"/>
              </a:rPr>
              <a:pPr>
                <a:buClr>
                  <a:srgbClr val="932968"/>
                </a:buClr>
                <a:buSzPct val="60000"/>
                <a:buNone/>
              </a:pPr>
              <a:t>13</a:t>
            </a:fld>
            <a:endParaRPr lang="en-US" altLang="en-US" dirty="0">
              <a:solidFill>
                <a:srgbClr val="C9C2D1"/>
              </a:solidFill>
              <a:latin typeface="+mn-lt"/>
            </a:endParaRPr>
          </a:p>
        </p:txBody>
      </p:sp>
      <p:sp>
        <p:nvSpPr>
          <p:cNvPr id="3" name="Footer Placeholder 2">
            <a:extLst>
              <a:ext uri="{FF2B5EF4-FFF2-40B4-BE49-F238E27FC236}">
                <a16:creationId xmlns:a16="http://schemas.microsoft.com/office/drawing/2014/main" id="{D1466F32-78A0-49B4-969C-D2F27FDF06DA}"/>
              </a:ext>
            </a:extLst>
          </p:cNvPr>
          <p:cNvSpPr>
            <a:spLocks noGrp="1"/>
          </p:cNvSpPr>
          <p:nvPr>
            <p:ph type="ftr" sz="quarter" idx="11"/>
          </p:nvPr>
        </p:nvSpPr>
        <p:spPr/>
        <p:txBody>
          <a:bodyPr/>
          <a:lstStyle/>
          <a:p>
            <a:pPr>
              <a:defRPr/>
            </a:pPr>
            <a:r>
              <a:rPr lang="en-US" dirty="0"/>
              <a:t>Dane County Youth Assessment 2021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F4EB6-4898-4DA2-8F07-BC78A78DB516}"/>
              </a:ext>
            </a:extLst>
          </p:cNvPr>
          <p:cNvSpPr>
            <a:spLocks noGrp="1"/>
          </p:cNvSpPr>
          <p:nvPr>
            <p:ph type="title"/>
          </p:nvPr>
        </p:nvSpPr>
        <p:spPr>
          <a:xfrm>
            <a:off x="484710" y="452718"/>
            <a:ext cx="7055380" cy="918882"/>
          </a:xfrm>
        </p:spPr>
        <p:txBody>
          <a:bodyPr/>
          <a:lstStyle/>
          <a:p>
            <a:pPr algn="ctr"/>
            <a:r>
              <a:rPr lang="en-US" dirty="0">
                <a:solidFill>
                  <a:schemeClr val="tx1"/>
                </a:solidFill>
                <a:latin typeface="+mn-lt"/>
              </a:rPr>
              <a:t>Marijuana Use </a:t>
            </a:r>
            <a:br>
              <a:rPr lang="en-US" dirty="0">
                <a:solidFill>
                  <a:schemeClr val="tx1"/>
                </a:solidFill>
                <a:latin typeface="+mn-lt"/>
              </a:rPr>
            </a:br>
            <a:r>
              <a:rPr lang="en-US" sz="2000" dirty="0">
                <a:solidFill>
                  <a:schemeClr val="tx1"/>
                </a:solidFill>
                <a:latin typeface="+mn-lt"/>
              </a:rPr>
              <a:t>Subgroups (9</a:t>
            </a:r>
            <a:r>
              <a:rPr lang="en-US" sz="2000" baseline="30000" dirty="0">
                <a:solidFill>
                  <a:schemeClr val="tx1"/>
                </a:solidFill>
                <a:latin typeface="+mn-lt"/>
              </a:rPr>
              <a:t>th</a:t>
            </a:r>
            <a:r>
              <a:rPr lang="en-US" sz="2000" dirty="0">
                <a:solidFill>
                  <a:schemeClr val="tx1"/>
                </a:solidFill>
                <a:latin typeface="+mn-lt"/>
              </a:rPr>
              <a:t>-12</a:t>
            </a:r>
            <a:r>
              <a:rPr lang="en-US" sz="2000" baseline="30000" dirty="0">
                <a:solidFill>
                  <a:schemeClr val="tx1"/>
                </a:solidFill>
                <a:latin typeface="+mn-lt"/>
              </a:rPr>
              <a:t>th</a:t>
            </a:r>
            <a:r>
              <a:rPr lang="en-US" sz="2000" dirty="0">
                <a:solidFill>
                  <a:schemeClr val="tx1"/>
                </a:solidFill>
                <a:latin typeface="+mn-lt"/>
              </a:rPr>
              <a:t> grades)</a:t>
            </a:r>
          </a:p>
        </p:txBody>
      </p:sp>
      <p:sp>
        <p:nvSpPr>
          <p:cNvPr id="3" name="Content Placeholder 2">
            <a:extLst>
              <a:ext uri="{FF2B5EF4-FFF2-40B4-BE49-F238E27FC236}">
                <a16:creationId xmlns:a16="http://schemas.microsoft.com/office/drawing/2014/main" id="{2D28AC70-E3EB-4924-AA76-BC9D5EA1411D}"/>
              </a:ext>
            </a:extLst>
          </p:cNvPr>
          <p:cNvSpPr>
            <a:spLocks noGrp="1"/>
          </p:cNvSpPr>
          <p:nvPr>
            <p:ph idx="1"/>
          </p:nvPr>
        </p:nvSpPr>
        <p:spPr>
          <a:xfrm>
            <a:off x="828436" y="2133600"/>
            <a:ext cx="6711654" cy="3962400"/>
          </a:xfrm>
        </p:spPr>
        <p:txBody>
          <a:bodyPr>
            <a:normAutofit/>
          </a:bodyPr>
          <a:lstStyle/>
          <a:p>
            <a:r>
              <a:rPr lang="en-US" altLang="en-US" dirty="0"/>
              <a:t>16% of HS girls used marijuana (last 12 months) and 12% of boys (22% of boys and 20% of girls 2018)</a:t>
            </a:r>
          </a:p>
          <a:p>
            <a:endParaRPr lang="en-US" altLang="en-US" dirty="0"/>
          </a:p>
          <a:p>
            <a:r>
              <a:rPr lang="en-US" altLang="en-US" dirty="0"/>
              <a:t>Marijuana use highest among multi-racial students at 20%.  White, Hispanic and African-America all about 15%.</a:t>
            </a:r>
          </a:p>
          <a:p>
            <a:pPr marL="0" indent="0">
              <a:buNone/>
            </a:pPr>
            <a:endParaRPr lang="en-US" altLang="en-US" dirty="0"/>
          </a:p>
          <a:p>
            <a:r>
              <a:rPr lang="en-US" altLang="en-US" dirty="0"/>
              <a:t>63% of kids who’ve used marijuana (or THC) have used it in a vaping device.</a:t>
            </a:r>
          </a:p>
          <a:p>
            <a:pPr marL="0" indent="0">
              <a:buNone/>
            </a:pPr>
            <a:endParaRPr lang="en-US" altLang="en-US" dirty="0"/>
          </a:p>
          <a:p>
            <a:endParaRPr lang="en-US" altLang="en-US" dirty="0"/>
          </a:p>
          <a:p>
            <a:endParaRPr lang="en-US" dirty="0"/>
          </a:p>
        </p:txBody>
      </p:sp>
      <p:sp>
        <p:nvSpPr>
          <p:cNvPr id="4" name="Footer Placeholder 3">
            <a:extLst>
              <a:ext uri="{FF2B5EF4-FFF2-40B4-BE49-F238E27FC236}">
                <a16:creationId xmlns:a16="http://schemas.microsoft.com/office/drawing/2014/main" id="{881608A2-8C21-46CC-AC66-3F64BBC7E703}"/>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E0D95717-2D9E-4B11-BAB9-BE730C67428E}"/>
              </a:ext>
            </a:extLst>
          </p:cNvPr>
          <p:cNvSpPr>
            <a:spLocks noGrp="1"/>
          </p:cNvSpPr>
          <p:nvPr>
            <p:ph type="sldNum" sz="quarter" idx="12"/>
          </p:nvPr>
        </p:nvSpPr>
        <p:spPr/>
        <p:txBody>
          <a:bodyPr/>
          <a:lstStyle/>
          <a:p>
            <a:fld id="{CA80432F-7918-4BE5-9913-63AFF4083F47}" type="slidenum">
              <a:rPr lang="en-US" altLang="en-US" smtClean="0"/>
              <a:pPr/>
              <a:t>14</a:t>
            </a:fld>
            <a:endParaRPr lang="en-US" altLang="en-US"/>
          </a:p>
        </p:txBody>
      </p:sp>
    </p:spTree>
    <p:extLst>
      <p:ext uri="{BB962C8B-B14F-4D97-AF65-F5344CB8AC3E}">
        <p14:creationId xmlns:p14="http://schemas.microsoft.com/office/powerpoint/2010/main" val="4271623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2FF12-7B5A-4F6E-91BF-3D503605E3FE}"/>
              </a:ext>
            </a:extLst>
          </p:cNvPr>
          <p:cNvSpPr>
            <a:spLocks noGrp="1"/>
          </p:cNvSpPr>
          <p:nvPr>
            <p:ph type="title"/>
          </p:nvPr>
        </p:nvSpPr>
        <p:spPr>
          <a:xfrm>
            <a:off x="484710" y="452718"/>
            <a:ext cx="7055380" cy="1071282"/>
          </a:xfrm>
        </p:spPr>
        <p:txBody>
          <a:bodyPr>
            <a:normAutofit fontScale="90000"/>
          </a:bodyPr>
          <a:lstStyle/>
          <a:p>
            <a:pPr algn="ctr">
              <a:defRPr/>
            </a:pPr>
            <a:r>
              <a:rPr lang="en-US" dirty="0">
                <a:solidFill>
                  <a:schemeClr val="tx1"/>
                </a:solidFill>
                <a:latin typeface="+mn-lt"/>
              </a:rPr>
              <a:t>Other Drugs</a:t>
            </a:r>
            <a:br>
              <a:rPr lang="en-US" dirty="0">
                <a:solidFill>
                  <a:schemeClr val="tx1"/>
                </a:solidFill>
                <a:latin typeface="+mn-lt"/>
              </a:rPr>
            </a:br>
            <a:r>
              <a:rPr lang="en-US" sz="2400" dirty="0">
                <a:solidFill>
                  <a:schemeClr val="tx1"/>
                </a:solidFill>
                <a:latin typeface="+mn-lt"/>
              </a:rPr>
              <a:t>9</a:t>
            </a:r>
            <a:r>
              <a:rPr lang="en-US" sz="2400" baseline="30000" dirty="0">
                <a:solidFill>
                  <a:schemeClr val="tx1"/>
                </a:solidFill>
                <a:latin typeface="+mn-lt"/>
              </a:rPr>
              <a:t>th</a:t>
            </a:r>
            <a:r>
              <a:rPr lang="en-US" sz="2400" dirty="0">
                <a:solidFill>
                  <a:schemeClr val="tx1"/>
                </a:solidFill>
                <a:latin typeface="+mn-lt"/>
              </a:rPr>
              <a:t>-12</a:t>
            </a:r>
            <a:r>
              <a:rPr lang="en-US" sz="2400" baseline="30000" dirty="0">
                <a:solidFill>
                  <a:schemeClr val="tx1"/>
                </a:solidFill>
                <a:latin typeface="+mn-lt"/>
              </a:rPr>
              <a:t>th grades</a:t>
            </a:r>
            <a:r>
              <a:rPr lang="en-US" sz="3700" dirty="0">
                <a:solidFill>
                  <a:schemeClr val="tx1"/>
                </a:solidFill>
                <a:latin typeface="+mn-lt"/>
              </a:rPr>
              <a:t> </a:t>
            </a:r>
            <a:endParaRPr lang="en-US" dirty="0">
              <a:solidFill>
                <a:schemeClr val="tx1"/>
              </a:solidFill>
              <a:latin typeface="+mn-lt"/>
            </a:endParaRPr>
          </a:p>
        </p:txBody>
      </p:sp>
      <p:sp>
        <p:nvSpPr>
          <p:cNvPr id="17411" name="Content Placeholder 2">
            <a:extLst>
              <a:ext uri="{FF2B5EF4-FFF2-40B4-BE49-F238E27FC236}">
                <a16:creationId xmlns:a16="http://schemas.microsoft.com/office/drawing/2014/main" id="{0C842F49-06C4-43C5-96E8-90D5E6C141C7}"/>
              </a:ext>
            </a:extLst>
          </p:cNvPr>
          <p:cNvSpPr>
            <a:spLocks noGrp="1"/>
          </p:cNvSpPr>
          <p:nvPr>
            <p:ph idx="1"/>
          </p:nvPr>
        </p:nvSpPr>
        <p:spPr>
          <a:xfrm>
            <a:off x="304800" y="1828800"/>
            <a:ext cx="7601107" cy="3810000"/>
          </a:xfrm>
        </p:spPr>
        <p:txBody>
          <a:bodyPr>
            <a:normAutofit/>
          </a:bodyPr>
          <a:lstStyle/>
          <a:p>
            <a:r>
              <a:rPr lang="en-US" altLang="en-US" dirty="0"/>
              <a:t>Non-prescription 2.4% (6.3% 2018, 5.0% 2015)</a:t>
            </a:r>
          </a:p>
          <a:p>
            <a:r>
              <a:rPr lang="en-US" altLang="en-US" dirty="0"/>
              <a:t>Prescription medication abuse 1.6% (4.5% 2018, 4.4% 2015)</a:t>
            </a:r>
          </a:p>
          <a:p>
            <a:r>
              <a:rPr lang="en-US" altLang="en-US" dirty="0"/>
              <a:t>All other drugs at or below 1%.</a:t>
            </a:r>
          </a:p>
          <a:p>
            <a:endParaRPr lang="en-US" altLang="en-US" dirty="0"/>
          </a:p>
          <a:p>
            <a:r>
              <a:rPr lang="en-US" altLang="en-US" dirty="0"/>
              <a:t>75% of HS students with prescription drugs in their home, say they are kept in a place they can easily access them. (78% in 2018)</a:t>
            </a:r>
          </a:p>
          <a:p>
            <a:endParaRPr lang="en-US" altLang="en-US" dirty="0"/>
          </a:p>
          <a:p>
            <a:pPr marL="0" indent="0">
              <a:buNone/>
            </a:pPr>
            <a:endParaRPr lang="en-US" altLang="en-US" dirty="0"/>
          </a:p>
          <a:p>
            <a:pPr marL="0" indent="0">
              <a:buNone/>
            </a:pPr>
            <a:endParaRPr lang="en-US" altLang="en-US" dirty="0"/>
          </a:p>
        </p:txBody>
      </p:sp>
      <p:sp>
        <p:nvSpPr>
          <p:cNvPr id="3" name="Footer Placeholder 2">
            <a:extLst>
              <a:ext uri="{FF2B5EF4-FFF2-40B4-BE49-F238E27FC236}">
                <a16:creationId xmlns:a16="http://schemas.microsoft.com/office/drawing/2014/main" id="{0D71BB35-36B3-4379-BAAD-43B95020F6A9}"/>
              </a:ext>
            </a:extLst>
          </p:cNvPr>
          <p:cNvSpPr>
            <a:spLocks noGrp="1"/>
          </p:cNvSpPr>
          <p:nvPr>
            <p:ph type="ftr" sz="quarter" idx="11"/>
          </p:nvPr>
        </p:nvSpPr>
        <p:spPr/>
        <p:txBody>
          <a:bodyPr/>
          <a:lstStyle/>
          <a:p>
            <a:pPr>
              <a:defRPr/>
            </a:pPr>
            <a:r>
              <a:rPr lang="en-US" dirty="0"/>
              <a:t>Dane County Youth Assessment 2021</a:t>
            </a:r>
          </a:p>
        </p:txBody>
      </p:sp>
      <p:sp>
        <p:nvSpPr>
          <p:cNvPr id="17412" name="Slide Number Placeholder 3">
            <a:extLst>
              <a:ext uri="{FF2B5EF4-FFF2-40B4-BE49-F238E27FC236}">
                <a16:creationId xmlns:a16="http://schemas.microsoft.com/office/drawing/2014/main" id="{3881EAB6-8914-400E-8191-FACA94D52FC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9F9F9"/>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AA6AB8A9-B289-4156-BEF5-6EB91803FB13}" type="slidenum">
              <a:rPr lang="en-US" altLang="en-US">
                <a:solidFill>
                  <a:srgbClr val="BCBCBC"/>
                </a:solidFill>
                <a:latin typeface="+mn-lt"/>
              </a:rPr>
              <a:pPr>
                <a:spcBef>
                  <a:spcPct val="0"/>
                </a:spcBef>
                <a:buClrTx/>
                <a:buSzTx/>
                <a:buFontTx/>
                <a:buNone/>
              </a:pPr>
              <a:t>15</a:t>
            </a:fld>
            <a:endParaRPr lang="en-US" altLang="en-US" dirty="0">
              <a:solidFill>
                <a:srgbClr val="BCBCBC"/>
              </a:solidFill>
              <a:latin typeface="+mn-lt"/>
            </a:endParaRPr>
          </a:p>
        </p:txBody>
      </p:sp>
      <p:pic>
        <p:nvPicPr>
          <p:cNvPr id="2056" name="Picture 8" descr="Image result for cartoon prescription meds">
            <a:extLst>
              <a:ext uri="{FF2B5EF4-FFF2-40B4-BE49-F238E27FC236}">
                <a16:creationId xmlns:a16="http://schemas.microsoft.com/office/drawing/2014/main" id="{D68B9AE1-BDAB-4F25-A74D-552ADD469F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5613" y="4578848"/>
            <a:ext cx="1922985" cy="182643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964A2-ACD2-4646-83B6-BB6BF878305B}"/>
              </a:ext>
            </a:extLst>
          </p:cNvPr>
          <p:cNvSpPr>
            <a:spLocks noGrp="1"/>
          </p:cNvSpPr>
          <p:nvPr>
            <p:ph type="title"/>
          </p:nvPr>
        </p:nvSpPr>
        <p:spPr>
          <a:xfrm>
            <a:off x="484710" y="452718"/>
            <a:ext cx="7055380" cy="1071282"/>
          </a:xfrm>
        </p:spPr>
        <p:txBody>
          <a:bodyPr>
            <a:normAutofit/>
          </a:bodyPr>
          <a:lstStyle/>
          <a:p>
            <a:pPr algn="ctr">
              <a:defRPr/>
            </a:pPr>
            <a:r>
              <a:rPr lang="en-US" sz="3200" dirty="0">
                <a:solidFill>
                  <a:schemeClr val="tx1"/>
                </a:solidFill>
                <a:latin typeface="+mn-lt"/>
              </a:rPr>
              <a:t>Tobacco, E-cigarettes</a:t>
            </a:r>
            <a:br>
              <a:rPr lang="en-US" sz="2800" dirty="0">
                <a:solidFill>
                  <a:schemeClr val="tx1"/>
                </a:solidFill>
                <a:latin typeface="+mn-lt"/>
              </a:rPr>
            </a:br>
            <a:r>
              <a:rPr lang="en-US" sz="2400" dirty="0">
                <a:solidFill>
                  <a:schemeClr val="tx1"/>
                </a:solidFill>
                <a:latin typeface="+mn-lt"/>
              </a:rPr>
              <a:t>9</a:t>
            </a:r>
            <a:r>
              <a:rPr lang="en-US" sz="2400" baseline="30000" dirty="0">
                <a:solidFill>
                  <a:schemeClr val="tx1"/>
                </a:solidFill>
                <a:latin typeface="+mn-lt"/>
              </a:rPr>
              <a:t>th</a:t>
            </a:r>
            <a:r>
              <a:rPr lang="en-US" sz="2400" dirty="0">
                <a:solidFill>
                  <a:schemeClr val="tx1"/>
                </a:solidFill>
                <a:latin typeface="+mn-lt"/>
              </a:rPr>
              <a:t>-12</a:t>
            </a:r>
            <a:r>
              <a:rPr lang="en-US" sz="2400" baseline="30000" dirty="0">
                <a:solidFill>
                  <a:schemeClr val="tx1"/>
                </a:solidFill>
                <a:latin typeface="+mn-lt"/>
              </a:rPr>
              <a:t>th</a:t>
            </a:r>
            <a:r>
              <a:rPr lang="en-US" sz="2400" dirty="0">
                <a:solidFill>
                  <a:schemeClr val="tx1"/>
                </a:solidFill>
                <a:latin typeface="+mn-lt"/>
              </a:rPr>
              <a:t> grades</a:t>
            </a:r>
          </a:p>
        </p:txBody>
      </p:sp>
      <p:sp>
        <p:nvSpPr>
          <p:cNvPr id="18435" name="Content Placeholder 2">
            <a:extLst>
              <a:ext uri="{FF2B5EF4-FFF2-40B4-BE49-F238E27FC236}">
                <a16:creationId xmlns:a16="http://schemas.microsoft.com/office/drawing/2014/main" id="{0788328D-C55F-403D-A20B-BD5830461873}"/>
              </a:ext>
            </a:extLst>
          </p:cNvPr>
          <p:cNvSpPr>
            <a:spLocks noGrp="1"/>
          </p:cNvSpPr>
          <p:nvPr>
            <p:ph idx="1"/>
          </p:nvPr>
        </p:nvSpPr>
        <p:spPr>
          <a:xfrm>
            <a:off x="682476" y="1981200"/>
            <a:ext cx="7055380" cy="4195481"/>
          </a:xfrm>
        </p:spPr>
        <p:txBody>
          <a:bodyPr>
            <a:normAutofit lnSpcReduction="10000"/>
          </a:bodyPr>
          <a:lstStyle/>
          <a:p>
            <a:pPr>
              <a:defRPr/>
            </a:pPr>
            <a:r>
              <a:rPr lang="en-US" altLang="en-US" sz="2400" dirty="0"/>
              <a:t>8% of HS students used electronic vapor cigarettes in the last 30 days (19% 2018,16% 2015)</a:t>
            </a:r>
          </a:p>
          <a:p>
            <a:pPr>
              <a:defRPr/>
            </a:pPr>
            <a:endParaRPr lang="en-US" altLang="en-US" sz="2400" dirty="0"/>
          </a:p>
          <a:p>
            <a:pPr>
              <a:defRPr/>
            </a:pPr>
            <a:r>
              <a:rPr lang="en-US" altLang="en-US" sz="2400" dirty="0"/>
              <a:t>15% of 12</a:t>
            </a:r>
            <a:r>
              <a:rPr lang="en-US" altLang="en-US" sz="2400" baseline="30000" dirty="0"/>
              <a:t>th</a:t>
            </a:r>
            <a:r>
              <a:rPr lang="en-US" altLang="en-US" sz="2400" dirty="0"/>
              <a:t> graders are vaping (27% 2018, 23% 2015)</a:t>
            </a:r>
          </a:p>
          <a:p>
            <a:pPr marL="0" indent="0">
              <a:buNone/>
              <a:defRPr/>
            </a:pPr>
            <a:endParaRPr lang="en-US" altLang="en-US" sz="2400" dirty="0"/>
          </a:p>
          <a:p>
            <a:pPr>
              <a:defRPr/>
            </a:pPr>
            <a:r>
              <a:rPr lang="en-US" altLang="en-US" sz="2400" dirty="0"/>
              <a:t>About 1% HS students are using regular cigarettes down from 3% in 2018</a:t>
            </a:r>
          </a:p>
          <a:p>
            <a:pPr marL="136525" indent="0">
              <a:buFont typeface="Wingdings 2" panose="05020102010507070707" pitchFamily="18" charset="2"/>
              <a:buNone/>
              <a:defRPr/>
            </a:pPr>
            <a:r>
              <a:rPr lang="en-US" altLang="en-US" sz="3200" dirty="0"/>
              <a:t> </a:t>
            </a:r>
          </a:p>
        </p:txBody>
      </p:sp>
      <p:sp>
        <p:nvSpPr>
          <p:cNvPr id="3" name="Footer Placeholder 2">
            <a:extLst>
              <a:ext uri="{FF2B5EF4-FFF2-40B4-BE49-F238E27FC236}">
                <a16:creationId xmlns:a16="http://schemas.microsoft.com/office/drawing/2014/main" id="{A30B1E5C-13B9-4076-B467-A57ABD2A1DF9}"/>
              </a:ext>
            </a:extLst>
          </p:cNvPr>
          <p:cNvSpPr>
            <a:spLocks noGrp="1"/>
          </p:cNvSpPr>
          <p:nvPr>
            <p:ph type="ftr" sz="quarter" idx="11"/>
          </p:nvPr>
        </p:nvSpPr>
        <p:spPr/>
        <p:txBody>
          <a:bodyPr/>
          <a:lstStyle/>
          <a:p>
            <a:pPr>
              <a:defRPr/>
            </a:pPr>
            <a:r>
              <a:rPr lang="en-US" dirty="0"/>
              <a:t>Dane County Youth Assessment 2021</a:t>
            </a:r>
          </a:p>
        </p:txBody>
      </p:sp>
      <p:sp>
        <p:nvSpPr>
          <p:cNvPr id="18436" name="Slide Number Placeholder 3">
            <a:extLst>
              <a:ext uri="{FF2B5EF4-FFF2-40B4-BE49-F238E27FC236}">
                <a16:creationId xmlns:a16="http://schemas.microsoft.com/office/drawing/2014/main" id="{0DA93232-D5E5-4018-9C60-740379B7D43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9F9F9"/>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ACBFED43-2C6B-46BF-AE77-F3036B7E4265}" type="slidenum">
              <a:rPr lang="en-US" altLang="en-US">
                <a:solidFill>
                  <a:srgbClr val="BCBCBC"/>
                </a:solidFill>
                <a:latin typeface="+mn-lt"/>
              </a:rPr>
              <a:pPr>
                <a:spcBef>
                  <a:spcPct val="0"/>
                </a:spcBef>
                <a:buClrTx/>
                <a:buSzTx/>
                <a:buFontTx/>
                <a:buNone/>
              </a:pPr>
              <a:t>16</a:t>
            </a:fld>
            <a:endParaRPr lang="en-US" altLang="en-US" dirty="0">
              <a:solidFill>
                <a:srgbClr val="BCBCBC"/>
              </a:solidFill>
              <a:latin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15EE4-8F30-42AA-90CA-3354062A0D86}"/>
              </a:ext>
            </a:extLst>
          </p:cNvPr>
          <p:cNvSpPr>
            <a:spLocks noGrp="1"/>
          </p:cNvSpPr>
          <p:nvPr>
            <p:ph type="title"/>
          </p:nvPr>
        </p:nvSpPr>
        <p:spPr/>
        <p:txBody>
          <a:bodyPr/>
          <a:lstStyle/>
          <a:p>
            <a:r>
              <a:rPr lang="en-US" dirty="0"/>
              <a:t>Reflection Questions</a:t>
            </a:r>
          </a:p>
        </p:txBody>
      </p:sp>
      <p:sp>
        <p:nvSpPr>
          <p:cNvPr id="3" name="Content Placeholder 2">
            <a:extLst>
              <a:ext uri="{FF2B5EF4-FFF2-40B4-BE49-F238E27FC236}">
                <a16:creationId xmlns:a16="http://schemas.microsoft.com/office/drawing/2014/main" id="{416F618E-4F08-48A4-A771-D81D0A87A087}"/>
              </a:ext>
            </a:extLst>
          </p:cNvPr>
          <p:cNvSpPr>
            <a:spLocks noGrp="1"/>
          </p:cNvSpPr>
          <p:nvPr>
            <p:ph idx="1"/>
          </p:nvPr>
        </p:nvSpPr>
        <p:spPr/>
        <p:txBody>
          <a:bodyPr/>
          <a:lstStyle/>
          <a:p>
            <a:r>
              <a:rPr lang="en-US" dirty="0"/>
              <a:t>While self-reported alcohol, drug, and tobacco use by HS students was already on a downward trend prior to 2021, the COVID-19 pandemic likely further impacted this decline as students were isolated from their friends, other peers, schools, and the community.</a:t>
            </a:r>
          </a:p>
          <a:p>
            <a:endParaRPr lang="en-US" dirty="0"/>
          </a:p>
          <a:p>
            <a:r>
              <a:rPr lang="en-US" dirty="0"/>
              <a:t>Since the return to in-person classes and out-of-school-time activities, have you seen – or do you anticipate seeing – any changes to these youth substance use trends?    </a:t>
            </a:r>
          </a:p>
        </p:txBody>
      </p:sp>
      <p:sp>
        <p:nvSpPr>
          <p:cNvPr id="4" name="Footer Placeholder 3">
            <a:extLst>
              <a:ext uri="{FF2B5EF4-FFF2-40B4-BE49-F238E27FC236}">
                <a16:creationId xmlns:a16="http://schemas.microsoft.com/office/drawing/2014/main" id="{5421540D-FB3E-4015-A3DF-8171A65A2DB1}"/>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169181D0-5DC5-4D41-A093-E9116F441E59}"/>
              </a:ext>
            </a:extLst>
          </p:cNvPr>
          <p:cNvSpPr>
            <a:spLocks noGrp="1"/>
          </p:cNvSpPr>
          <p:nvPr>
            <p:ph type="sldNum" sz="quarter" idx="12"/>
          </p:nvPr>
        </p:nvSpPr>
        <p:spPr/>
        <p:txBody>
          <a:bodyPr/>
          <a:lstStyle/>
          <a:p>
            <a:fld id="{CA80432F-7918-4BE5-9913-63AFF4083F47}" type="slidenum">
              <a:rPr lang="en-US" altLang="en-US" smtClean="0"/>
              <a:pPr/>
              <a:t>17</a:t>
            </a:fld>
            <a:endParaRPr lang="en-US" altLang="en-US"/>
          </a:p>
        </p:txBody>
      </p:sp>
    </p:spTree>
    <p:extLst>
      <p:ext uri="{BB962C8B-B14F-4D97-AF65-F5344CB8AC3E}">
        <p14:creationId xmlns:p14="http://schemas.microsoft.com/office/powerpoint/2010/main" val="71389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E9CDE-DA3D-4744-860C-D06AE0FAF8B9}"/>
              </a:ext>
            </a:extLst>
          </p:cNvPr>
          <p:cNvSpPr>
            <a:spLocks noGrp="1"/>
          </p:cNvSpPr>
          <p:nvPr>
            <p:ph type="title"/>
          </p:nvPr>
        </p:nvSpPr>
        <p:spPr>
          <a:xfrm>
            <a:off x="914400" y="228600"/>
            <a:ext cx="6781800" cy="914400"/>
          </a:xfrm>
        </p:spPr>
        <p:txBody>
          <a:bodyPr>
            <a:normAutofit fontScale="90000"/>
          </a:bodyPr>
          <a:lstStyle/>
          <a:p>
            <a:pPr algn="ctr" eaLnBrk="1" fontAlgn="auto" hangingPunct="1">
              <a:spcAft>
                <a:spcPts val="0"/>
              </a:spcAft>
              <a:defRPr/>
            </a:pPr>
            <a:r>
              <a:rPr lang="en-US" dirty="0">
                <a:solidFill>
                  <a:schemeClr val="tx1"/>
                </a:solidFill>
              </a:rPr>
              <a:t>Up Past 11pm School Nights</a:t>
            </a:r>
            <a:br>
              <a:rPr lang="en-US" dirty="0">
                <a:solidFill>
                  <a:schemeClr val="tx1"/>
                </a:solidFill>
              </a:rPr>
            </a:br>
            <a:r>
              <a:rPr lang="en-US" sz="1800" dirty="0">
                <a:solidFill>
                  <a:schemeClr val="tx1"/>
                </a:solidFill>
              </a:rPr>
              <a:t>9th-12</a:t>
            </a:r>
            <a:r>
              <a:rPr lang="en-US" sz="1800" baseline="30000" dirty="0">
                <a:solidFill>
                  <a:schemeClr val="tx1"/>
                </a:solidFill>
              </a:rPr>
              <a:t>th</a:t>
            </a:r>
            <a:r>
              <a:rPr lang="en-US" sz="1800" dirty="0">
                <a:solidFill>
                  <a:schemeClr val="tx1"/>
                </a:solidFill>
              </a:rPr>
              <a:t> grades </a:t>
            </a:r>
          </a:p>
        </p:txBody>
      </p:sp>
      <p:graphicFrame>
        <p:nvGraphicFramePr>
          <p:cNvPr id="3" name="Content Placeholder 4">
            <a:extLst>
              <a:ext uri="{FF2B5EF4-FFF2-40B4-BE49-F238E27FC236}">
                <a16:creationId xmlns:a16="http://schemas.microsoft.com/office/drawing/2014/main" id="{63231907-77F0-480D-9F92-831B852F402C}"/>
              </a:ext>
            </a:extLst>
          </p:cNvPr>
          <p:cNvGraphicFramePr>
            <a:graphicFrameLocks noGrp="1"/>
          </p:cNvGraphicFramePr>
          <p:nvPr>
            <p:ph idx="1"/>
            <p:extLst>
              <p:ext uri="{D42A27DB-BD31-4B8C-83A1-F6EECF244321}">
                <p14:modId xmlns:p14="http://schemas.microsoft.com/office/powerpoint/2010/main" val="2699161687"/>
              </p:ext>
            </p:extLst>
          </p:nvPr>
        </p:nvGraphicFramePr>
        <p:xfrm>
          <a:off x="838200" y="1447800"/>
          <a:ext cx="76200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11268" name="Slide Number Placeholder 3">
            <a:extLst>
              <a:ext uri="{FF2B5EF4-FFF2-40B4-BE49-F238E27FC236}">
                <a16:creationId xmlns:a16="http://schemas.microsoft.com/office/drawing/2014/main" id="{AC8B01B0-A8E9-4251-A897-4081EE96B56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rIns="91440"/>
          <a:lstStyle>
            <a:lvl1pPr eaLnBrk="0" hangingPunct="0">
              <a:spcBef>
                <a:spcPct val="20000"/>
              </a:spcBef>
              <a:buClr>
                <a:srgbClr val="F9F9F9"/>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eaLnBrk="0" hangingPunct="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eaLnBrk="0" hangingPunct="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eaLnBrk="0" hangingPunct="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eaLnBrk="0" hangingPunct="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eaLnBrk="1" hangingPunct="1">
              <a:buClr>
                <a:schemeClr val="folHlink"/>
              </a:buClr>
              <a:buSzPct val="60000"/>
              <a:buNone/>
            </a:pPr>
            <a:fld id="{53AFD9FC-7C41-431C-8CB1-63F0A4E878D4}" type="slidenum">
              <a:rPr lang="en-US" altLang="en-US">
                <a:solidFill>
                  <a:schemeClr val="tx2"/>
                </a:solidFill>
                <a:latin typeface="+mn-lt"/>
              </a:rPr>
              <a:pPr eaLnBrk="1" hangingPunct="1">
                <a:buClr>
                  <a:schemeClr val="folHlink"/>
                </a:buClr>
                <a:buSzPct val="60000"/>
                <a:buNone/>
              </a:pPr>
              <a:t>18</a:t>
            </a:fld>
            <a:endParaRPr lang="en-US" altLang="en-US" dirty="0">
              <a:solidFill>
                <a:schemeClr val="tx2"/>
              </a:solidFill>
              <a:latin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4A55A-8024-4755-89C8-F9F4013C2002}"/>
              </a:ext>
            </a:extLst>
          </p:cNvPr>
          <p:cNvSpPr>
            <a:spLocks noGrp="1"/>
          </p:cNvSpPr>
          <p:nvPr>
            <p:ph type="title"/>
          </p:nvPr>
        </p:nvSpPr>
        <p:spPr/>
        <p:txBody>
          <a:bodyPr/>
          <a:lstStyle/>
          <a:p>
            <a:pPr algn="ctr">
              <a:defRPr/>
            </a:pPr>
            <a:r>
              <a:rPr lang="en-US" dirty="0">
                <a:solidFill>
                  <a:schemeClr val="tx1"/>
                </a:solidFill>
                <a:latin typeface="+mn-lt"/>
              </a:rPr>
              <a:t>Trends in Student Sleep</a:t>
            </a:r>
            <a:br>
              <a:rPr lang="en-US" dirty="0">
                <a:solidFill>
                  <a:schemeClr val="tx1"/>
                </a:solidFill>
                <a:latin typeface="+mn-lt"/>
              </a:rPr>
            </a:br>
            <a:r>
              <a:rPr lang="en-US" sz="1800" dirty="0">
                <a:solidFill>
                  <a:schemeClr val="tx1"/>
                </a:solidFill>
                <a:latin typeface="+mn-lt"/>
              </a:rPr>
              <a:t>9</a:t>
            </a:r>
            <a:r>
              <a:rPr lang="en-US" sz="1800" baseline="30000" dirty="0">
                <a:solidFill>
                  <a:schemeClr val="tx1"/>
                </a:solidFill>
                <a:latin typeface="+mn-lt"/>
              </a:rPr>
              <a:t>th</a:t>
            </a:r>
            <a:r>
              <a:rPr lang="en-US" sz="1800" dirty="0">
                <a:solidFill>
                  <a:schemeClr val="tx1"/>
                </a:solidFill>
                <a:latin typeface="+mn-lt"/>
              </a:rPr>
              <a:t>-12</a:t>
            </a:r>
            <a:r>
              <a:rPr lang="en-US" sz="1800" baseline="30000" dirty="0">
                <a:solidFill>
                  <a:schemeClr val="tx1"/>
                </a:solidFill>
                <a:latin typeface="+mn-lt"/>
              </a:rPr>
              <a:t>th</a:t>
            </a:r>
            <a:r>
              <a:rPr lang="en-US" sz="1800" dirty="0">
                <a:solidFill>
                  <a:schemeClr val="tx1"/>
                </a:solidFill>
                <a:latin typeface="+mn-lt"/>
              </a:rPr>
              <a:t> grades</a:t>
            </a:r>
            <a:endParaRPr lang="en-US" dirty="0">
              <a:solidFill>
                <a:schemeClr val="tx1"/>
              </a:solidFill>
              <a:latin typeface="+mn-lt"/>
            </a:endParaRPr>
          </a:p>
        </p:txBody>
      </p:sp>
      <p:graphicFrame>
        <p:nvGraphicFramePr>
          <p:cNvPr id="3" name="Content Placeholder 4">
            <a:extLst>
              <a:ext uri="{FF2B5EF4-FFF2-40B4-BE49-F238E27FC236}">
                <a16:creationId xmlns:a16="http://schemas.microsoft.com/office/drawing/2014/main" id="{DB26E4FD-CD66-4F17-9928-6BBC6603738F}"/>
              </a:ext>
            </a:extLst>
          </p:cNvPr>
          <p:cNvGraphicFramePr>
            <a:graphicFrameLocks noGrp="1"/>
          </p:cNvGraphicFramePr>
          <p:nvPr>
            <p:ph idx="1"/>
            <p:extLst>
              <p:ext uri="{D42A27DB-BD31-4B8C-83A1-F6EECF244321}">
                <p14:modId xmlns:p14="http://schemas.microsoft.com/office/powerpoint/2010/main" val="4093973586"/>
              </p:ext>
            </p:extLst>
          </p:nvPr>
        </p:nvGraphicFramePr>
        <p:xfrm>
          <a:off x="685800" y="1853248"/>
          <a:ext cx="7315200" cy="4552034"/>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BD2B9920-D2F0-498D-8F2E-86269E086661}"/>
              </a:ext>
            </a:extLst>
          </p:cNvPr>
          <p:cNvSpPr>
            <a:spLocks noGrp="1"/>
          </p:cNvSpPr>
          <p:nvPr>
            <p:ph type="sldNum" sz="quarter" idx="12"/>
          </p:nvPr>
        </p:nvSpPr>
        <p:spPr/>
        <p:txBody>
          <a:bodyPr/>
          <a:lstStyle>
            <a:lvl1pPr eaLnBrk="0" hangingPunct="0">
              <a:defRPr sz="2800">
                <a:solidFill>
                  <a:schemeClr val="tx1"/>
                </a:solidFill>
                <a:latin typeface="Arial" panose="020B0604020202020204" pitchFamily="34" charset="0"/>
                <a:cs typeface="Arial" panose="020B0604020202020204" pitchFamily="34" charset="0"/>
              </a:defRPr>
            </a:lvl1pPr>
            <a:lvl2pPr marL="742950" indent="-285750" eaLnBrk="0" hangingPunct="0">
              <a:defRPr sz="2800">
                <a:solidFill>
                  <a:schemeClr val="tx1"/>
                </a:solidFill>
                <a:latin typeface="Arial" panose="020B0604020202020204" pitchFamily="34" charset="0"/>
                <a:cs typeface="Arial" panose="020B0604020202020204" pitchFamily="34" charset="0"/>
              </a:defRPr>
            </a:lvl2pPr>
            <a:lvl3pPr marL="1143000" indent="-228600" eaLnBrk="0" hangingPunct="0">
              <a:defRPr sz="2800">
                <a:solidFill>
                  <a:schemeClr val="tx1"/>
                </a:solidFill>
                <a:latin typeface="Arial" panose="020B0604020202020204" pitchFamily="34" charset="0"/>
                <a:cs typeface="Arial" panose="020B0604020202020204" pitchFamily="34" charset="0"/>
              </a:defRPr>
            </a:lvl3pPr>
            <a:lvl4pPr marL="1600200" indent="-228600" eaLnBrk="0" hangingPunct="0">
              <a:defRPr sz="2800">
                <a:solidFill>
                  <a:schemeClr val="tx1"/>
                </a:solidFill>
                <a:latin typeface="Arial" panose="020B0604020202020204" pitchFamily="34" charset="0"/>
                <a:cs typeface="Arial" panose="020B0604020202020204" pitchFamily="34" charset="0"/>
              </a:defRPr>
            </a:lvl4pPr>
            <a:lvl5pPr marL="2057400" indent="-228600" eaLnBrk="0" hangingPunct="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pPr eaLnBrk="1" hangingPunct="1"/>
            <a:fld id="{A6FA521D-0366-49C8-BCDB-14AEADF426EF}" type="slidenum">
              <a:rPr lang="en-US" altLang="en-US">
                <a:solidFill>
                  <a:srgbClr val="BCBCBC"/>
                </a:solidFill>
                <a:latin typeface="+mn-lt"/>
              </a:rPr>
              <a:pPr eaLnBrk="1" hangingPunct="1"/>
              <a:t>19</a:t>
            </a:fld>
            <a:endParaRPr lang="en-US" altLang="en-US" dirty="0">
              <a:solidFill>
                <a:srgbClr val="BCBCBC"/>
              </a:solidFill>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71D993C-6052-4EB8-9516-B677EA20F25E}"/>
              </a:ext>
            </a:extLst>
          </p:cNvPr>
          <p:cNvSpPr>
            <a:spLocks noGrp="1" noChangeArrowheads="1"/>
          </p:cNvSpPr>
          <p:nvPr>
            <p:ph type="ctrTitle"/>
          </p:nvPr>
        </p:nvSpPr>
        <p:spPr>
          <a:xfrm>
            <a:off x="533400" y="1225296"/>
            <a:ext cx="8001000" cy="1975104"/>
          </a:xfrm>
        </p:spPr>
        <p:txBody>
          <a:bodyPr/>
          <a:lstStyle/>
          <a:p>
            <a:pPr algn="ctr">
              <a:buClr>
                <a:schemeClr val="tx1">
                  <a:shade val="95000"/>
                </a:schemeClr>
              </a:buClr>
              <a:defRPr/>
            </a:pPr>
            <a:r>
              <a:rPr lang="en-US" altLang="en-US" sz="4000" dirty="0">
                <a:cs typeface="Arial" charset="0"/>
              </a:rPr>
              <a:t>Dane County Youth Assessment </a:t>
            </a:r>
            <a:r>
              <a:rPr lang="en-US" altLang="en-US" sz="2800" dirty="0">
                <a:cs typeface="Arial" charset="0"/>
              </a:rPr>
              <a:t>2021 Highlights</a:t>
            </a:r>
            <a:br>
              <a:rPr lang="en-US" altLang="en-US" sz="2800" dirty="0">
                <a:cs typeface="Arial" charset="0"/>
              </a:rPr>
            </a:br>
            <a:endParaRPr lang="en-US" altLang="en-US" sz="2800" dirty="0">
              <a:cs typeface="Arial" charset="0"/>
            </a:endParaRPr>
          </a:p>
        </p:txBody>
      </p:sp>
      <p:sp>
        <p:nvSpPr>
          <p:cNvPr id="10243" name="Rectangle 3">
            <a:extLst>
              <a:ext uri="{FF2B5EF4-FFF2-40B4-BE49-F238E27FC236}">
                <a16:creationId xmlns:a16="http://schemas.microsoft.com/office/drawing/2014/main" id="{049EF6AA-CC05-45EF-B4EF-72D414211D8B}"/>
              </a:ext>
            </a:extLst>
          </p:cNvPr>
          <p:cNvSpPr>
            <a:spLocks noGrp="1" noChangeArrowheads="1"/>
          </p:cNvSpPr>
          <p:nvPr>
            <p:ph type="subTitle" idx="1"/>
          </p:nvPr>
        </p:nvSpPr>
        <p:spPr>
          <a:xfrm>
            <a:off x="1066800" y="3657600"/>
            <a:ext cx="6553200" cy="3124200"/>
          </a:xfrm>
        </p:spPr>
        <p:txBody>
          <a:bodyPr>
            <a:normAutofit/>
          </a:bodyPr>
          <a:lstStyle/>
          <a:p>
            <a:pPr algn="ctr" eaLnBrk="1" fontAlgn="auto" hangingPunct="1">
              <a:spcBef>
                <a:spcPct val="0"/>
              </a:spcBef>
              <a:spcAft>
                <a:spcPts val="0"/>
              </a:spcAft>
              <a:buClr>
                <a:schemeClr val="tx1">
                  <a:shade val="95000"/>
                </a:schemeClr>
              </a:buClr>
              <a:buFont typeface="Wingdings 2"/>
              <a:buNone/>
              <a:defRPr/>
            </a:pPr>
            <a:endParaRPr lang="en-US" altLang="en-US" dirty="0">
              <a:cs typeface="Arial" charset="0"/>
            </a:endParaRPr>
          </a:p>
          <a:p>
            <a:pPr algn="ctr" eaLnBrk="1" fontAlgn="auto" hangingPunct="1">
              <a:spcBef>
                <a:spcPct val="0"/>
              </a:spcBef>
              <a:spcAft>
                <a:spcPts val="0"/>
              </a:spcAft>
              <a:buClr>
                <a:schemeClr val="tx1">
                  <a:shade val="95000"/>
                </a:schemeClr>
              </a:buClr>
              <a:buFont typeface="Wingdings 2"/>
              <a:buNone/>
              <a:defRPr/>
            </a:pPr>
            <a:r>
              <a:rPr lang="en-US" altLang="en-US" dirty="0">
                <a:cs typeface="Arial" charset="0"/>
              </a:rPr>
              <a:t>December 9, 2021</a:t>
            </a:r>
          </a:p>
          <a:p>
            <a:pPr algn="ctr" eaLnBrk="1" fontAlgn="auto" hangingPunct="1">
              <a:spcBef>
                <a:spcPct val="0"/>
              </a:spcBef>
              <a:spcAft>
                <a:spcPts val="0"/>
              </a:spcAft>
              <a:buClr>
                <a:schemeClr val="tx1">
                  <a:shade val="95000"/>
                </a:schemeClr>
              </a:buClr>
              <a:buFont typeface="Wingdings 2"/>
              <a:buNone/>
              <a:defRPr/>
            </a:pPr>
            <a:endParaRPr lang="en-US" altLang="en-US" dirty="0">
              <a:cs typeface="Arial" charset="0"/>
            </a:endParaRPr>
          </a:p>
          <a:p>
            <a:pPr algn="ctr" eaLnBrk="1" fontAlgn="auto" hangingPunct="1">
              <a:spcBef>
                <a:spcPct val="0"/>
              </a:spcBef>
              <a:spcAft>
                <a:spcPts val="0"/>
              </a:spcAft>
              <a:buClr>
                <a:schemeClr val="tx1">
                  <a:shade val="95000"/>
                </a:schemeClr>
              </a:buClr>
              <a:buFont typeface="Wingdings 2"/>
              <a:buNone/>
              <a:defRPr/>
            </a:pPr>
            <a:endParaRPr lang="en-US" altLang="en-US" dirty="0">
              <a:cs typeface="Arial" charset="0"/>
            </a:endParaRPr>
          </a:p>
          <a:p>
            <a:pPr algn="ctr" eaLnBrk="1" fontAlgn="auto" hangingPunct="1">
              <a:spcBef>
                <a:spcPct val="0"/>
              </a:spcBef>
              <a:spcAft>
                <a:spcPts val="0"/>
              </a:spcAft>
              <a:buClr>
                <a:schemeClr val="tx1">
                  <a:shade val="95000"/>
                </a:schemeClr>
              </a:buClr>
              <a:buFont typeface="Wingdings 2"/>
              <a:buNone/>
              <a:defRPr/>
            </a:pPr>
            <a:endParaRPr lang="en-US" altLang="en-US" dirty="0">
              <a:cs typeface="Arial" charset="0"/>
            </a:endParaRPr>
          </a:p>
          <a:p>
            <a:pPr algn="ctr" eaLnBrk="1" fontAlgn="auto" hangingPunct="1">
              <a:spcBef>
                <a:spcPct val="0"/>
              </a:spcBef>
              <a:spcAft>
                <a:spcPts val="0"/>
              </a:spcAft>
              <a:buClr>
                <a:schemeClr val="tx1">
                  <a:shade val="95000"/>
                </a:schemeClr>
              </a:buClr>
              <a:buFont typeface="Wingdings 2"/>
              <a:buNone/>
              <a:defRPr/>
            </a:pPr>
            <a:endParaRPr lang="en-US" altLang="en-US" sz="1600" dirty="0">
              <a:cs typeface="Arial" charset="0"/>
            </a:endParaRPr>
          </a:p>
          <a:p>
            <a:pPr algn="ctr" eaLnBrk="1" fontAlgn="auto" hangingPunct="1">
              <a:spcBef>
                <a:spcPct val="0"/>
              </a:spcBef>
              <a:spcAft>
                <a:spcPts val="0"/>
              </a:spcAft>
              <a:buClr>
                <a:schemeClr val="tx1">
                  <a:shade val="95000"/>
                </a:schemeClr>
              </a:buClr>
              <a:buFont typeface="Wingdings 2"/>
              <a:buNone/>
              <a:defRPr/>
            </a:pPr>
            <a:endParaRPr lang="en-US" altLang="en-US" sz="1600" dirty="0">
              <a:cs typeface="Arial" charset="0"/>
            </a:endParaRPr>
          </a:p>
          <a:p>
            <a:pPr algn="ctr" eaLnBrk="1" fontAlgn="auto" hangingPunct="1">
              <a:spcBef>
                <a:spcPct val="0"/>
              </a:spcBef>
              <a:spcAft>
                <a:spcPts val="0"/>
              </a:spcAft>
              <a:buClr>
                <a:schemeClr val="tx1">
                  <a:shade val="95000"/>
                </a:schemeClr>
              </a:buClr>
              <a:buFont typeface="Wingdings 2"/>
              <a:buNone/>
              <a:defRPr/>
            </a:pPr>
            <a:endParaRPr lang="en-US" altLang="en-US" sz="1600" dirty="0">
              <a:cs typeface="Arial" charset="0"/>
            </a:endParaRPr>
          </a:p>
          <a:p>
            <a:pPr algn="ctr" eaLnBrk="1" fontAlgn="auto" hangingPunct="1">
              <a:spcBef>
                <a:spcPct val="0"/>
              </a:spcBef>
              <a:spcAft>
                <a:spcPts val="0"/>
              </a:spcAft>
              <a:buClr>
                <a:schemeClr val="tx1">
                  <a:shade val="95000"/>
                </a:schemeClr>
              </a:buClr>
              <a:buFont typeface="Wingdings 2"/>
              <a:buNone/>
              <a:defRPr/>
            </a:pPr>
            <a:endParaRPr lang="en-US" altLang="en-US" sz="1600" dirty="0">
              <a:cs typeface="Arial" charset="0"/>
            </a:endParaRPr>
          </a:p>
          <a:p>
            <a:pPr algn="ctr" eaLnBrk="1" fontAlgn="auto" hangingPunct="1">
              <a:spcBef>
                <a:spcPct val="0"/>
              </a:spcBef>
              <a:spcAft>
                <a:spcPts val="0"/>
              </a:spcAft>
              <a:buClr>
                <a:schemeClr val="tx1">
                  <a:shade val="95000"/>
                </a:schemeClr>
              </a:buClr>
              <a:buFont typeface="Wingdings 2"/>
              <a:buNone/>
              <a:defRPr/>
            </a:pPr>
            <a:r>
              <a:rPr lang="en-US" altLang="en-US" sz="1600" dirty="0">
                <a:cs typeface="Arial" charset="0"/>
              </a:rPr>
              <a:t>Presented by Brian Koenig</a:t>
            </a:r>
          </a:p>
          <a:p>
            <a:pPr algn="ctr" eaLnBrk="1" fontAlgn="auto" hangingPunct="1">
              <a:spcBef>
                <a:spcPct val="0"/>
              </a:spcBef>
              <a:spcAft>
                <a:spcPts val="0"/>
              </a:spcAft>
              <a:buClr>
                <a:schemeClr val="tx1">
                  <a:shade val="95000"/>
                </a:schemeClr>
              </a:buClr>
              <a:buFont typeface="Wingdings 2"/>
              <a:buNone/>
              <a:defRPr/>
            </a:pPr>
            <a:r>
              <a:rPr lang="en-US" altLang="en-US" sz="1600" dirty="0">
                <a:cs typeface="Arial" charset="0"/>
              </a:rPr>
              <a:t>K12 Associates, LLC</a:t>
            </a:r>
          </a:p>
          <a:p>
            <a:pPr eaLnBrk="1" fontAlgn="auto" hangingPunct="1">
              <a:spcBef>
                <a:spcPct val="0"/>
              </a:spcBef>
              <a:spcAft>
                <a:spcPts val="0"/>
              </a:spcAft>
              <a:buClr>
                <a:schemeClr val="tx1">
                  <a:shade val="95000"/>
                </a:schemeClr>
              </a:buClr>
              <a:buFont typeface="Wingdings 2"/>
              <a:buNone/>
              <a:defRPr/>
            </a:pPr>
            <a:endParaRPr lang="en-US" altLang="en-US" dirty="0">
              <a:latin typeface="Arial" charset="0"/>
              <a:cs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2D930-0D9E-42E3-914C-243D18409853}"/>
              </a:ext>
            </a:extLst>
          </p:cNvPr>
          <p:cNvSpPr>
            <a:spLocks noGrp="1"/>
          </p:cNvSpPr>
          <p:nvPr>
            <p:ph type="title"/>
          </p:nvPr>
        </p:nvSpPr>
        <p:spPr>
          <a:xfrm>
            <a:off x="577362" y="152400"/>
            <a:ext cx="7055380" cy="1400530"/>
          </a:xfrm>
        </p:spPr>
        <p:txBody>
          <a:bodyPr/>
          <a:lstStyle/>
          <a:p>
            <a:pPr algn="ctr">
              <a:defRPr/>
            </a:pPr>
            <a:r>
              <a:rPr lang="en-US" dirty="0">
                <a:solidFill>
                  <a:schemeClr val="tx1"/>
                </a:solidFill>
                <a:latin typeface="+mn-lt"/>
              </a:rPr>
              <a:t>Emotional Health Trends</a:t>
            </a:r>
            <a:br>
              <a:rPr lang="en-US" dirty="0">
                <a:solidFill>
                  <a:schemeClr val="tx1"/>
                </a:solidFill>
                <a:latin typeface="+mn-lt"/>
              </a:rPr>
            </a:br>
            <a:r>
              <a:rPr lang="en-US" sz="1800" dirty="0">
                <a:solidFill>
                  <a:schemeClr val="tx1"/>
                </a:solidFill>
                <a:latin typeface="+mn-lt"/>
              </a:rPr>
              <a:t>9</a:t>
            </a:r>
            <a:r>
              <a:rPr lang="en-US" sz="1800" baseline="30000" dirty="0">
                <a:solidFill>
                  <a:schemeClr val="tx1"/>
                </a:solidFill>
                <a:latin typeface="+mn-lt"/>
              </a:rPr>
              <a:t>th</a:t>
            </a:r>
            <a:r>
              <a:rPr lang="en-US" sz="1800" dirty="0">
                <a:solidFill>
                  <a:schemeClr val="tx1"/>
                </a:solidFill>
                <a:latin typeface="+mn-lt"/>
              </a:rPr>
              <a:t>-12</a:t>
            </a:r>
            <a:r>
              <a:rPr lang="en-US" sz="1800" baseline="30000" dirty="0">
                <a:solidFill>
                  <a:schemeClr val="tx1"/>
                </a:solidFill>
                <a:latin typeface="+mn-lt"/>
              </a:rPr>
              <a:t>th</a:t>
            </a:r>
            <a:r>
              <a:rPr lang="en-US" sz="1800" dirty="0">
                <a:solidFill>
                  <a:schemeClr val="tx1"/>
                </a:solidFill>
                <a:latin typeface="+mn-lt"/>
              </a:rPr>
              <a:t> grades since 2009</a:t>
            </a:r>
            <a:endParaRPr lang="en-US" dirty="0">
              <a:solidFill>
                <a:schemeClr val="tx1"/>
              </a:solidFill>
              <a:latin typeface="+mn-lt"/>
            </a:endParaRPr>
          </a:p>
        </p:txBody>
      </p:sp>
      <p:graphicFrame>
        <p:nvGraphicFramePr>
          <p:cNvPr id="4" name="Content Placeholder 4">
            <a:extLst>
              <a:ext uri="{FF2B5EF4-FFF2-40B4-BE49-F238E27FC236}">
                <a16:creationId xmlns:a16="http://schemas.microsoft.com/office/drawing/2014/main" id="{94917456-6FA9-4C83-BB6A-A992128CBC80}"/>
              </a:ext>
            </a:extLst>
          </p:cNvPr>
          <p:cNvGraphicFramePr>
            <a:graphicFrameLocks noGrp="1"/>
          </p:cNvGraphicFramePr>
          <p:nvPr>
            <p:ph idx="1"/>
            <p:extLst>
              <p:ext uri="{D42A27DB-BD31-4B8C-83A1-F6EECF244321}">
                <p14:modId xmlns:p14="http://schemas.microsoft.com/office/powerpoint/2010/main" val="1062742214"/>
              </p:ext>
            </p:extLst>
          </p:nvPr>
        </p:nvGraphicFramePr>
        <p:xfrm>
          <a:off x="381000" y="1447803"/>
          <a:ext cx="7772399" cy="5114461"/>
        </p:xfrm>
        <a:graphic>
          <a:graphicData uri="http://schemas.openxmlformats.org/drawingml/2006/chart">
            <c:chart xmlns:c="http://schemas.openxmlformats.org/drawingml/2006/chart" xmlns:r="http://schemas.openxmlformats.org/officeDocument/2006/relationships" r:id="rId2"/>
          </a:graphicData>
        </a:graphic>
      </p:graphicFrame>
      <p:sp>
        <p:nvSpPr>
          <p:cNvPr id="3" name="Footer Placeholder 2">
            <a:extLst>
              <a:ext uri="{FF2B5EF4-FFF2-40B4-BE49-F238E27FC236}">
                <a16:creationId xmlns:a16="http://schemas.microsoft.com/office/drawing/2014/main" id="{65DC7BDB-C2C6-4421-9C5B-A003F27F484E}"/>
              </a:ext>
            </a:extLst>
          </p:cNvPr>
          <p:cNvSpPr>
            <a:spLocks noGrp="1"/>
          </p:cNvSpPr>
          <p:nvPr>
            <p:ph type="ftr" sz="quarter" idx="11"/>
          </p:nvPr>
        </p:nvSpPr>
        <p:spPr/>
        <p:txBody>
          <a:bodyPr/>
          <a:lstStyle/>
          <a:p>
            <a:pPr>
              <a:defRPr/>
            </a:pPr>
            <a:r>
              <a:rPr lang="en-US" dirty="0"/>
              <a:t>Dane County Youth Assessment 2021</a:t>
            </a:r>
          </a:p>
        </p:txBody>
      </p:sp>
      <p:sp>
        <p:nvSpPr>
          <p:cNvPr id="11267" name="Slide Number Placeholder 3">
            <a:extLst>
              <a:ext uri="{FF2B5EF4-FFF2-40B4-BE49-F238E27FC236}">
                <a16:creationId xmlns:a16="http://schemas.microsoft.com/office/drawing/2014/main" id="{F10EF716-E72B-46A4-AF81-B9CCF117E4B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9F9F9"/>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spcBef>
                <a:spcPct val="0"/>
              </a:spcBef>
              <a:buClrTx/>
              <a:buSzTx/>
              <a:buFontTx/>
              <a:buNone/>
            </a:pPr>
            <a:fld id="{7AF6FAF0-BB4E-4752-9AE5-DF0D5F345481}" type="slidenum">
              <a:rPr lang="en-US" altLang="en-US">
                <a:solidFill>
                  <a:srgbClr val="BCBCBC"/>
                </a:solidFill>
                <a:latin typeface="Arial" panose="020B0604020202020204" pitchFamily="34" charset="0"/>
              </a:rPr>
              <a:pPr>
                <a:spcBef>
                  <a:spcPct val="0"/>
                </a:spcBef>
                <a:buClrTx/>
                <a:buSzTx/>
                <a:buFontTx/>
                <a:buNone/>
              </a:pPr>
              <a:t>20</a:t>
            </a:fld>
            <a:endParaRPr lang="en-US" altLang="en-US" dirty="0">
              <a:solidFill>
                <a:srgbClr val="BCBCBC"/>
              </a:solidFill>
              <a:latin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DC490-AA0C-46E2-8AC8-C70EB91804E6}"/>
              </a:ext>
            </a:extLst>
          </p:cNvPr>
          <p:cNvSpPr>
            <a:spLocks noGrp="1"/>
          </p:cNvSpPr>
          <p:nvPr>
            <p:ph type="title"/>
          </p:nvPr>
        </p:nvSpPr>
        <p:spPr>
          <a:xfrm>
            <a:off x="304800" y="228600"/>
            <a:ext cx="7391400" cy="1143000"/>
          </a:xfrm>
        </p:spPr>
        <p:txBody>
          <a:bodyPr>
            <a:normAutofit fontScale="90000"/>
          </a:bodyPr>
          <a:lstStyle/>
          <a:p>
            <a:pPr algn="ctr">
              <a:defRPr/>
            </a:pPr>
            <a:r>
              <a:rPr lang="en-US" dirty="0">
                <a:solidFill>
                  <a:schemeClr val="tx1"/>
                </a:solidFill>
                <a:latin typeface="+mn-lt"/>
              </a:rPr>
              <a:t>Who are the anxious students?</a:t>
            </a:r>
            <a:br>
              <a:rPr lang="en-US" dirty="0">
                <a:solidFill>
                  <a:schemeClr val="tx1"/>
                </a:solidFill>
                <a:latin typeface="+mn-lt"/>
              </a:rPr>
            </a:br>
            <a:r>
              <a:rPr lang="en-US" sz="2400" dirty="0">
                <a:solidFill>
                  <a:schemeClr val="tx1"/>
                </a:solidFill>
                <a:latin typeface="+mn-lt"/>
              </a:rPr>
              <a:t>9</a:t>
            </a:r>
            <a:r>
              <a:rPr lang="en-US" sz="2400" baseline="30000" dirty="0">
                <a:solidFill>
                  <a:schemeClr val="tx1"/>
                </a:solidFill>
                <a:latin typeface="+mn-lt"/>
              </a:rPr>
              <a:t>th</a:t>
            </a:r>
            <a:r>
              <a:rPr lang="en-US" sz="2400" dirty="0">
                <a:solidFill>
                  <a:schemeClr val="tx1"/>
                </a:solidFill>
                <a:latin typeface="+mn-lt"/>
              </a:rPr>
              <a:t>-12</a:t>
            </a:r>
            <a:r>
              <a:rPr lang="en-US" sz="2400" baseline="30000" dirty="0">
                <a:solidFill>
                  <a:schemeClr val="tx1"/>
                </a:solidFill>
                <a:latin typeface="+mn-lt"/>
              </a:rPr>
              <a:t>th</a:t>
            </a:r>
            <a:r>
              <a:rPr lang="en-US" sz="2400" dirty="0">
                <a:solidFill>
                  <a:schemeClr val="tx1"/>
                </a:solidFill>
                <a:latin typeface="+mn-lt"/>
              </a:rPr>
              <a:t> grades</a:t>
            </a:r>
            <a:endParaRPr lang="en-US" dirty="0">
              <a:solidFill>
                <a:schemeClr val="tx1"/>
              </a:solidFill>
              <a:latin typeface="+mn-lt"/>
            </a:endParaRPr>
          </a:p>
        </p:txBody>
      </p:sp>
      <p:sp>
        <p:nvSpPr>
          <p:cNvPr id="12291" name="Content Placeholder 2">
            <a:extLst>
              <a:ext uri="{FF2B5EF4-FFF2-40B4-BE49-F238E27FC236}">
                <a16:creationId xmlns:a16="http://schemas.microsoft.com/office/drawing/2014/main" id="{FDF66F3E-BC41-4DE8-9CE8-963F68B873FF}"/>
              </a:ext>
            </a:extLst>
          </p:cNvPr>
          <p:cNvSpPr>
            <a:spLocks noGrp="1"/>
          </p:cNvSpPr>
          <p:nvPr>
            <p:ph idx="1"/>
          </p:nvPr>
        </p:nvSpPr>
        <p:spPr>
          <a:xfrm>
            <a:off x="827699" y="1905000"/>
            <a:ext cx="6938731" cy="4648200"/>
          </a:xfrm>
        </p:spPr>
        <p:txBody>
          <a:bodyPr>
            <a:normAutofit/>
          </a:bodyPr>
          <a:lstStyle/>
          <a:p>
            <a:r>
              <a:rPr lang="en-US" altLang="en-US" sz="2200" dirty="0"/>
              <a:t>Using DCYA 3-item anxiety scale</a:t>
            </a:r>
          </a:p>
          <a:p>
            <a:r>
              <a:rPr lang="en-US" altLang="en-US" sz="2200" dirty="0"/>
              <a:t>53% female say they are anxious always/often  (23% of males)</a:t>
            </a:r>
          </a:p>
          <a:p>
            <a:r>
              <a:rPr lang="en-US" altLang="en-US" sz="2200" dirty="0"/>
              <a:t>64% LGBQ say their anxious </a:t>
            </a:r>
          </a:p>
          <a:p>
            <a:r>
              <a:rPr lang="en-US" altLang="en-US" sz="2200" dirty="0"/>
              <a:t>51% who struggle with homework are anxious</a:t>
            </a:r>
          </a:p>
          <a:p>
            <a:r>
              <a:rPr lang="en-US" altLang="en-US" sz="2200" dirty="0"/>
              <a:t>58% with more than 3 items on the CRAFFT scale are anxious</a:t>
            </a:r>
          </a:p>
          <a:p>
            <a:r>
              <a:rPr lang="en-US" altLang="en-US" sz="2200" dirty="0"/>
              <a:t>50% of students from lower income families are anxious</a:t>
            </a:r>
          </a:p>
          <a:p>
            <a:r>
              <a:rPr lang="en-US" altLang="en-US" sz="2200" dirty="0"/>
              <a:t>More likely to use alcohol (31%) and marijuana (20%)</a:t>
            </a:r>
          </a:p>
          <a:p>
            <a:endParaRPr lang="en-US" altLang="en-US" dirty="0"/>
          </a:p>
        </p:txBody>
      </p:sp>
      <p:sp>
        <p:nvSpPr>
          <p:cNvPr id="4" name="Footer Placeholder 3">
            <a:extLst>
              <a:ext uri="{FF2B5EF4-FFF2-40B4-BE49-F238E27FC236}">
                <a16:creationId xmlns:a16="http://schemas.microsoft.com/office/drawing/2014/main" id="{ACCF77C2-1AB4-42EC-8F70-822E4E49AC8D}"/>
              </a:ext>
            </a:extLst>
          </p:cNvPr>
          <p:cNvSpPr>
            <a:spLocks noGrp="1"/>
          </p:cNvSpPr>
          <p:nvPr>
            <p:ph type="ftr" sz="quarter" idx="11"/>
          </p:nvPr>
        </p:nvSpPr>
        <p:spPr/>
        <p:txBody>
          <a:bodyPr/>
          <a:lstStyle/>
          <a:p>
            <a:pPr>
              <a:defRPr/>
            </a:pPr>
            <a:r>
              <a:rPr lang="en-US" dirty="0"/>
              <a:t>Dane County Youth Assessment 2021</a:t>
            </a:r>
          </a:p>
        </p:txBody>
      </p:sp>
      <p:sp>
        <p:nvSpPr>
          <p:cNvPr id="12293" name="Slide Number Placeholder 4">
            <a:extLst>
              <a:ext uri="{FF2B5EF4-FFF2-40B4-BE49-F238E27FC236}">
                <a16:creationId xmlns:a16="http://schemas.microsoft.com/office/drawing/2014/main" id="{B886BAEE-FF37-4505-AB61-54E6EE4CC9F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FDAAA999-DDAC-40DB-9519-2D51A4503E7F}" type="slidenum">
              <a:rPr lang="en-US" altLang="en-US">
                <a:solidFill>
                  <a:srgbClr val="BCBCBC"/>
                </a:solidFill>
                <a:latin typeface="+mn-lt"/>
              </a:rPr>
              <a:pPr/>
              <a:t>21</a:t>
            </a:fld>
            <a:endParaRPr lang="en-US" altLang="en-US" dirty="0">
              <a:solidFill>
                <a:srgbClr val="BCBCBC"/>
              </a:solidFill>
              <a:latin typeface="+mn-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9EA5D-646F-46CE-86F0-4DA3523B6477}"/>
              </a:ext>
            </a:extLst>
          </p:cNvPr>
          <p:cNvSpPr>
            <a:spLocks noGrp="1"/>
          </p:cNvSpPr>
          <p:nvPr>
            <p:ph type="title"/>
          </p:nvPr>
        </p:nvSpPr>
        <p:spPr/>
        <p:txBody>
          <a:bodyPr/>
          <a:lstStyle/>
          <a:p>
            <a:pPr algn="ctr"/>
            <a:r>
              <a:rPr lang="en-US" sz="3200" dirty="0"/>
              <a:t>What are students anxious about?</a:t>
            </a:r>
            <a:br>
              <a:rPr lang="en-US" sz="3200" dirty="0"/>
            </a:br>
            <a:r>
              <a:rPr lang="en-US" sz="2800" dirty="0"/>
              <a:t>9</a:t>
            </a:r>
            <a:r>
              <a:rPr lang="en-US" sz="2800" baseline="30000" dirty="0"/>
              <a:t>th</a:t>
            </a:r>
            <a:r>
              <a:rPr lang="en-US" sz="2800" dirty="0"/>
              <a:t>-12</a:t>
            </a:r>
            <a:r>
              <a:rPr lang="en-US" sz="2800" baseline="30000" dirty="0"/>
              <a:t>th</a:t>
            </a:r>
            <a:r>
              <a:rPr lang="en-US" sz="2800" dirty="0"/>
              <a:t> grades</a:t>
            </a:r>
          </a:p>
        </p:txBody>
      </p:sp>
      <p:sp>
        <p:nvSpPr>
          <p:cNvPr id="3" name="Content Placeholder 2">
            <a:extLst>
              <a:ext uri="{FF2B5EF4-FFF2-40B4-BE49-F238E27FC236}">
                <a16:creationId xmlns:a16="http://schemas.microsoft.com/office/drawing/2014/main" id="{68B92323-7E94-4C8C-A6A5-FC285FBA7334}"/>
              </a:ext>
            </a:extLst>
          </p:cNvPr>
          <p:cNvSpPr>
            <a:spLocks noGrp="1"/>
          </p:cNvSpPr>
          <p:nvPr>
            <p:ph idx="1"/>
          </p:nvPr>
        </p:nvSpPr>
        <p:spPr>
          <a:xfrm>
            <a:off x="381000" y="1752600"/>
            <a:ext cx="5943600" cy="4652682"/>
          </a:xfrm>
        </p:spPr>
        <p:txBody>
          <a:bodyPr>
            <a:normAutofit lnSpcReduction="10000"/>
          </a:bodyPr>
          <a:lstStyle/>
          <a:p>
            <a:r>
              <a:rPr lang="en-US" dirty="0"/>
              <a:t>When asked if they experience any anxiety, 87% said yes, some.</a:t>
            </a:r>
          </a:p>
          <a:p>
            <a:endParaRPr lang="en-US" dirty="0"/>
          </a:p>
          <a:p>
            <a:r>
              <a:rPr lang="en-US" dirty="0"/>
              <a:t>Reasons for anxiety (chose 3 most important reasons):</a:t>
            </a:r>
          </a:p>
          <a:p>
            <a:pPr lvl="1"/>
            <a:r>
              <a:rPr lang="en-US" dirty="0"/>
              <a:t>Pressure to perform in school – 60%</a:t>
            </a:r>
          </a:p>
          <a:p>
            <a:pPr lvl="1"/>
            <a:r>
              <a:rPr lang="en-US" dirty="0"/>
              <a:t>Too much homework – 57%</a:t>
            </a:r>
          </a:p>
          <a:p>
            <a:pPr lvl="1"/>
            <a:r>
              <a:rPr lang="en-US" dirty="0"/>
              <a:t>Problems in the US/world – 30%</a:t>
            </a:r>
          </a:p>
          <a:p>
            <a:pPr lvl="1"/>
            <a:r>
              <a:rPr lang="en-US" dirty="0"/>
              <a:t>Concerns about COVID -27%</a:t>
            </a:r>
          </a:p>
          <a:p>
            <a:pPr lvl="1"/>
            <a:r>
              <a:rPr lang="en-US" dirty="0"/>
              <a:t>Social pressure to be popular, look good – 17%</a:t>
            </a:r>
          </a:p>
          <a:p>
            <a:pPr lvl="1"/>
            <a:r>
              <a:rPr lang="en-US" dirty="0"/>
              <a:t>Pressure to have money, things (phone, clothes) – 12%</a:t>
            </a:r>
          </a:p>
        </p:txBody>
      </p:sp>
      <p:sp>
        <p:nvSpPr>
          <p:cNvPr id="4" name="Footer Placeholder 3">
            <a:extLst>
              <a:ext uri="{FF2B5EF4-FFF2-40B4-BE49-F238E27FC236}">
                <a16:creationId xmlns:a16="http://schemas.microsoft.com/office/drawing/2014/main" id="{B000EC2F-4CB8-443E-A4BF-28C2359613CB}"/>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2C2C74A1-3DD9-445A-B7D6-39D81BC29AA8}"/>
              </a:ext>
            </a:extLst>
          </p:cNvPr>
          <p:cNvSpPr>
            <a:spLocks noGrp="1"/>
          </p:cNvSpPr>
          <p:nvPr>
            <p:ph type="sldNum" sz="quarter" idx="12"/>
          </p:nvPr>
        </p:nvSpPr>
        <p:spPr/>
        <p:txBody>
          <a:bodyPr/>
          <a:lstStyle/>
          <a:p>
            <a:fld id="{CA80432F-7918-4BE5-9913-63AFF4083F47}" type="slidenum">
              <a:rPr lang="en-US" altLang="en-US" smtClean="0"/>
              <a:pPr/>
              <a:t>22</a:t>
            </a:fld>
            <a:endParaRPr lang="en-US" altLang="en-US"/>
          </a:p>
        </p:txBody>
      </p:sp>
      <p:pic>
        <p:nvPicPr>
          <p:cNvPr id="3074" name="Picture 2" descr="Image result for cartoon students worrying homework">
            <a:extLst>
              <a:ext uri="{FF2B5EF4-FFF2-40B4-BE49-F238E27FC236}">
                <a16:creationId xmlns:a16="http://schemas.microsoft.com/office/drawing/2014/main" id="{8F747DE6-45C8-4960-B787-C6F8406E7A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44237" y="3581400"/>
            <a:ext cx="2418995" cy="24189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2038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57F61-B3BA-47B9-B35F-0ACFD71AFD27}"/>
              </a:ext>
            </a:extLst>
          </p:cNvPr>
          <p:cNvSpPr>
            <a:spLocks noGrp="1"/>
          </p:cNvSpPr>
          <p:nvPr>
            <p:ph type="title"/>
          </p:nvPr>
        </p:nvSpPr>
        <p:spPr/>
        <p:txBody>
          <a:bodyPr/>
          <a:lstStyle/>
          <a:p>
            <a:pPr algn="ctr"/>
            <a:r>
              <a:rPr lang="en-US" dirty="0"/>
              <a:t>Emotional Health</a:t>
            </a:r>
            <a:br>
              <a:rPr lang="en-US" dirty="0"/>
            </a:br>
            <a:r>
              <a:rPr lang="en-US" sz="1800" dirty="0"/>
              <a:t>for Sexual Minority Students (9</a:t>
            </a:r>
            <a:r>
              <a:rPr lang="en-US" sz="1800" baseline="30000" dirty="0"/>
              <a:t>th</a:t>
            </a:r>
            <a:r>
              <a:rPr lang="en-US" sz="1800" dirty="0"/>
              <a:t>-12</a:t>
            </a:r>
            <a:r>
              <a:rPr lang="en-US" sz="1800" baseline="30000" dirty="0"/>
              <a:t>th</a:t>
            </a:r>
            <a:r>
              <a:rPr lang="en-US" sz="1800" dirty="0"/>
              <a:t> grades)</a:t>
            </a:r>
            <a:endParaRPr lang="en-US" dirty="0"/>
          </a:p>
        </p:txBody>
      </p:sp>
      <p:sp>
        <p:nvSpPr>
          <p:cNvPr id="3" name="Content Placeholder 2">
            <a:extLst>
              <a:ext uri="{FF2B5EF4-FFF2-40B4-BE49-F238E27FC236}">
                <a16:creationId xmlns:a16="http://schemas.microsoft.com/office/drawing/2014/main" id="{A0113989-EE39-45AA-8CCF-CF1DA39D2268}"/>
              </a:ext>
            </a:extLst>
          </p:cNvPr>
          <p:cNvSpPr>
            <a:spLocks noGrp="1"/>
          </p:cNvSpPr>
          <p:nvPr>
            <p:ph idx="1"/>
          </p:nvPr>
        </p:nvSpPr>
        <p:spPr>
          <a:xfrm>
            <a:off x="685800" y="1853248"/>
            <a:ext cx="7239000" cy="4552033"/>
          </a:xfrm>
        </p:spPr>
        <p:txBody>
          <a:bodyPr>
            <a:noAutofit/>
          </a:bodyPr>
          <a:lstStyle/>
          <a:p>
            <a:r>
              <a:rPr lang="en-US" dirty="0"/>
              <a:t>LGBQ youth report more emotional health issues</a:t>
            </a:r>
          </a:p>
          <a:p>
            <a:pPr lvl="1"/>
            <a:r>
              <a:rPr lang="en-US" sz="2000" dirty="0"/>
              <a:t>64.7% always or often feeling anxious compared to heterosexual youth at 30.4%</a:t>
            </a:r>
          </a:p>
          <a:p>
            <a:pPr lvl="1"/>
            <a:r>
              <a:rPr lang="en-US" sz="2000" dirty="0"/>
              <a:t>Higher anxiety about school performance (73.2% compared 57.0% for straight students)</a:t>
            </a:r>
          </a:p>
          <a:p>
            <a:pPr lvl="1"/>
            <a:r>
              <a:rPr lang="en-US" sz="2000" dirty="0"/>
              <a:t>More worries about problems in the US and the world (46.3% compared to 24.1% for heterosexual students)</a:t>
            </a:r>
          </a:p>
          <a:p>
            <a:pPr lvl="1"/>
            <a:r>
              <a:rPr lang="en-US" sz="2000" dirty="0"/>
              <a:t>More than twice as likely to feel depressed at 58.2% for LGBQ kids compared to 24.2% for straight kids.</a:t>
            </a:r>
          </a:p>
          <a:p>
            <a:pPr lvl="1"/>
            <a:r>
              <a:rPr lang="en-US" sz="2000" dirty="0"/>
              <a:t>Also far more self-harm (cutting) and suicide ideation for LGBQ</a:t>
            </a:r>
          </a:p>
        </p:txBody>
      </p:sp>
      <p:sp>
        <p:nvSpPr>
          <p:cNvPr id="4" name="Footer Placeholder 3">
            <a:extLst>
              <a:ext uri="{FF2B5EF4-FFF2-40B4-BE49-F238E27FC236}">
                <a16:creationId xmlns:a16="http://schemas.microsoft.com/office/drawing/2014/main" id="{001CAFE9-F1C1-47AE-BA15-86F5DB2A3D91}"/>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35E597CC-34CE-49A4-8D7D-DDEA6ECD06D5}"/>
              </a:ext>
            </a:extLst>
          </p:cNvPr>
          <p:cNvSpPr>
            <a:spLocks noGrp="1"/>
          </p:cNvSpPr>
          <p:nvPr>
            <p:ph type="sldNum" sz="quarter" idx="12"/>
          </p:nvPr>
        </p:nvSpPr>
        <p:spPr/>
        <p:txBody>
          <a:bodyPr/>
          <a:lstStyle/>
          <a:p>
            <a:fld id="{CA80432F-7918-4BE5-9913-63AFF4083F47}" type="slidenum">
              <a:rPr lang="en-US" altLang="en-US" smtClean="0"/>
              <a:pPr/>
              <a:t>23</a:t>
            </a:fld>
            <a:endParaRPr lang="en-US" altLang="en-US"/>
          </a:p>
        </p:txBody>
      </p:sp>
    </p:spTree>
    <p:extLst>
      <p:ext uri="{BB962C8B-B14F-4D97-AF65-F5344CB8AC3E}">
        <p14:creationId xmlns:p14="http://schemas.microsoft.com/office/powerpoint/2010/main" val="5383131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951A2-D0CC-41F7-A127-AC139310174C}"/>
              </a:ext>
            </a:extLst>
          </p:cNvPr>
          <p:cNvSpPr>
            <a:spLocks noGrp="1"/>
          </p:cNvSpPr>
          <p:nvPr>
            <p:ph type="title"/>
          </p:nvPr>
        </p:nvSpPr>
        <p:spPr>
          <a:xfrm>
            <a:off x="493499" y="257174"/>
            <a:ext cx="7055380" cy="1147482"/>
          </a:xfrm>
        </p:spPr>
        <p:txBody>
          <a:bodyPr/>
          <a:lstStyle/>
          <a:p>
            <a:pPr algn="ctr"/>
            <a:r>
              <a:rPr lang="en-US" dirty="0"/>
              <a:t>Mental Health Services</a:t>
            </a:r>
            <a:br>
              <a:rPr lang="en-US" dirty="0"/>
            </a:br>
            <a:r>
              <a:rPr kumimoji="0" lang="en-US" sz="2800" b="0" i="0" u="none" strike="noStrike" kern="1200" cap="none" spc="0" normalizeH="0" baseline="0" noProof="0" dirty="0">
                <a:ln>
                  <a:noFill/>
                </a:ln>
                <a:solidFill>
                  <a:srgbClr val="EBEBEB"/>
                </a:solidFill>
                <a:effectLst/>
                <a:uLnTx/>
                <a:uFillTx/>
                <a:latin typeface="Century Gothic" panose="020B0502020202020204"/>
                <a:ea typeface="+mj-ea"/>
                <a:cs typeface="+mj-cs"/>
              </a:rPr>
              <a:t>9</a:t>
            </a:r>
            <a:r>
              <a:rPr kumimoji="0" lang="en-US" sz="2800" b="0" i="0" u="none" strike="noStrike" kern="1200" cap="none" spc="0" normalizeH="0" baseline="30000" noProof="0" dirty="0">
                <a:ln>
                  <a:noFill/>
                </a:ln>
                <a:solidFill>
                  <a:srgbClr val="EBEBEB"/>
                </a:solidFill>
                <a:effectLst/>
                <a:uLnTx/>
                <a:uFillTx/>
                <a:latin typeface="Century Gothic" panose="020B0502020202020204"/>
                <a:ea typeface="+mj-ea"/>
                <a:cs typeface="+mj-cs"/>
              </a:rPr>
              <a:t>th</a:t>
            </a:r>
            <a:r>
              <a:rPr kumimoji="0" lang="en-US" sz="2800" b="0" i="0" u="none" strike="noStrike" kern="1200" cap="none" spc="0" normalizeH="0" baseline="0" noProof="0" dirty="0">
                <a:ln>
                  <a:noFill/>
                </a:ln>
                <a:solidFill>
                  <a:srgbClr val="EBEBEB"/>
                </a:solidFill>
                <a:effectLst/>
                <a:uLnTx/>
                <a:uFillTx/>
                <a:latin typeface="Century Gothic" panose="020B0502020202020204"/>
                <a:ea typeface="+mj-ea"/>
                <a:cs typeface="+mj-cs"/>
              </a:rPr>
              <a:t>-12</a:t>
            </a:r>
            <a:r>
              <a:rPr kumimoji="0" lang="en-US" sz="2800" b="0" i="0" u="none" strike="noStrike" kern="1200" cap="none" spc="0" normalizeH="0" baseline="30000" noProof="0" dirty="0">
                <a:ln>
                  <a:noFill/>
                </a:ln>
                <a:solidFill>
                  <a:srgbClr val="EBEBEB"/>
                </a:solidFill>
                <a:effectLst/>
                <a:uLnTx/>
                <a:uFillTx/>
                <a:latin typeface="Century Gothic" panose="020B0502020202020204"/>
                <a:ea typeface="+mj-ea"/>
                <a:cs typeface="+mj-cs"/>
              </a:rPr>
              <a:t>th</a:t>
            </a:r>
            <a:r>
              <a:rPr kumimoji="0" lang="en-US" sz="2800" b="0" i="0" u="none" strike="noStrike" kern="1200" cap="none" spc="0" normalizeH="0" baseline="0" noProof="0" dirty="0">
                <a:ln>
                  <a:noFill/>
                </a:ln>
                <a:solidFill>
                  <a:srgbClr val="EBEBEB"/>
                </a:solidFill>
                <a:effectLst/>
                <a:uLnTx/>
                <a:uFillTx/>
                <a:latin typeface="Century Gothic" panose="020B0502020202020204"/>
                <a:ea typeface="+mj-ea"/>
                <a:cs typeface="+mj-cs"/>
              </a:rPr>
              <a:t> grades</a:t>
            </a:r>
            <a:endParaRPr lang="en-US" dirty="0"/>
          </a:p>
        </p:txBody>
      </p:sp>
      <p:sp>
        <p:nvSpPr>
          <p:cNvPr id="3" name="Content Placeholder 2">
            <a:extLst>
              <a:ext uri="{FF2B5EF4-FFF2-40B4-BE49-F238E27FC236}">
                <a16:creationId xmlns:a16="http://schemas.microsoft.com/office/drawing/2014/main" id="{639F252C-B323-4F0F-8BA1-BC62FD8F5A5C}"/>
              </a:ext>
            </a:extLst>
          </p:cNvPr>
          <p:cNvSpPr>
            <a:spLocks noGrp="1"/>
          </p:cNvSpPr>
          <p:nvPr>
            <p:ph idx="1"/>
          </p:nvPr>
        </p:nvSpPr>
        <p:spPr>
          <a:xfrm>
            <a:off x="827700" y="1752601"/>
            <a:ext cx="6711654" cy="4876800"/>
          </a:xfrm>
        </p:spPr>
        <p:txBody>
          <a:bodyPr>
            <a:normAutofit/>
          </a:bodyPr>
          <a:lstStyle/>
          <a:p>
            <a:r>
              <a:rPr lang="en-US" altLang="en-US" dirty="0"/>
              <a:t>83% says it’s OK to get professional mental health services (50% of students in 2012)</a:t>
            </a:r>
          </a:p>
          <a:p>
            <a:r>
              <a:rPr lang="en-US" altLang="en-US" dirty="0"/>
              <a:t>22% of students are receiving mental health services (about 3500 students)</a:t>
            </a:r>
          </a:p>
          <a:p>
            <a:r>
              <a:rPr lang="en-US" altLang="en-US" dirty="0"/>
              <a:t>Students using services, 17% in 2018 and 12% 2015</a:t>
            </a:r>
          </a:p>
          <a:p>
            <a:r>
              <a:rPr lang="en-US" altLang="en-US" dirty="0"/>
              <a:t>Long-term (6 months+) emotional or mental health issues:</a:t>
            </a:r>
          </a:p>
          <a:p>
            <a:pPr lvl="1"/>
            <a:r>
              <a:rPr lang="en-US" altLang="en-US" dirty="0"/>
              <a:t>Anxiety 32%</a:t>
            </a:r>
          </a:p>
          <a:p>
            <a:pPr lvl="1"/>
            <a:r>
              <a:rPr lang="en-US" altLang="en-US" dirty="0"/>
              <a:t>Depression 21%</a:t>
            </a:r>
          </a:p>
          <a:p>
            <a:pPr lvl="1"/>
            <a:r>
              <a:rPr lang="en-US" altLang="en-US" dirty="0"/>
              <a:t>ADD/ADHD 13%</a:t>
            </a:r>
          </a:p>
          <a:p>
            <a:pPr lvl="1"/>
            <a:r>
              <a:rPr lang="en-US" altLang="en-US" dirty="0"/>
              <a:t>Trauma 7%</a:t>
            </a:r>
          </a:p>
          <a:p>
            <a:pPr lvl="1"/>
            <a:r>
              <a:rPr lang="en-US" altLang="en-US" dirty="0"/>
              <a:t>Eating disorder 5%</a:t>
            </a:r>
          </a:p>
          <a:p>
            <a:endParaRPr lang="en-US" altLang="en-US" dirty="0"/>
          </a:p>
          <a:p>
            <a:endParaRPr lang="en-US" dirty="0"/>
          </a:p>
        </p:txBody>
      </p:sp>
      <p:sp>
        <p:nvSpPr>
          <p:cNvPr id="4" name="Footer Placeholder 3">
            <a:extLst>
              <a:ext uri="{FF2B5EF4-FFF2-40B4-BE49-F238E27FC236}">
                <a16:creationId xmlns:a16="http://schemas.microsoft.com/office/drawing/2014/main" id="{B2738633-13CC-4042-92D3-CF1BD62B2C35}"/>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561E3DDF-302C-4E5E-8ECA-19E7B83B67A4}"/>
              </a:ext>
            </a:extLst>
          </p:cNvPr>
          <p:cNvSpPr>
            <a:spLocks noGrp="1"/>
          </p:cNvSpPr>
          <p:nvPr>
            <p:ph type="sldNum" sz="quarter" idx="12"/>
          </p:nvPr>
        </p:nvSpPr>
        <p:spPr/>
        <p:txBody>
          <a:bodyPr/>
          <a:lstStyle/>
          <a:p>
            <a:fld id="{CA80432F-7918-4BE5-9913-63AFF4083F47}" type="slidenum">
              <a:rPr lang="en-US" altLang="en-US" smtClean="0"/>
              <a:pPr/>
              <a:t>24</a:t>
            </a:fld>
            <a:endParaRPr lang="en-US" altLang="en-US"/>
          </a:p>
        </p:txBody>
      </p:sp>
    </p:spTree>
    <p:extLst>
      <p:ext uri="{BB962C8B-B14F-4D97-AF65-F5344CB8AC3E}">
        <p14:creationId xmlns:p14="http://schemas.microsoft.com/office/powerpoint/2010/main" val="8896515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457D5-16A8-43BE-B96D-3A1CBAA34B33}"/>
              </a:ext>
            </a:extLst>
          </p:cNvPr>
          <p:cNvSpPr>
            <a:spLocks noGrp="1"/>
          </p:cNvSpPr>
          <p:nvPr>
            <p:ph type="title"/>
          </p:nvPr>
        </p:nvSpPr>
        <p:spPr/>
        <p:txBody>
          <a:bodyPr/>
          <a:lstStyle/>
          <a:p>
            <a:pPr algn="ctr"/>
            <a:r>
              <a:rPr kumimoji="0" lang="en-US" sz="4200" b="0" i="0" u="none" strike="noStrike" kern="1200" cap="none" spc="0" normalizeH="0" baseline="0" noProof="0" dirty="0">
                <a:ln>
                  <a:noFill/>
                </a:ln>
                <a:solidFill>
                  <a:srgbClr val="EBEBEB"/>
                </a:solidFill>
                <a:effectLst/>
                <a:uLnTx/>
                <a:uFillTx/>
                <a:latin typeface="Century Gothic" panose="020B0502020202020204"/>
                <a:ea typeface="+mj-ea"/>
                <a:cs typeface="+mj-cs"/>
              </a:rPr>
              <a:t>Mental Health Services</a:t>
            </a:r>
            <a:br>
              <a:rPr kumimoji="0" lang="en-US" sz="4200" b="0" i="0" u="none" strike="noStrike" kern="1200" cap="none" spc="0" normalizeH="0" baseline="0" noProof="0" dirty="0">
                <a:ln>
                  <a:noFill/>
                </a:ln>
                <a:solidFill>
                  <a:srgbClr val="EBEBEB"/>
                </a:solidFill>
                <a:effectLst/>
                <a:uLnTx/>
                <a:uFillTx/>
                <a:latin typeface="Century Gothic" panose="020B0502020202020204"/>
                <a:ea typeface="+mj-ea"/>
                <a:cs typeface="+mj-cs"/>
              </a:rPr>
            </a:br>
            <a:r>
              <a:rPr kumimoji="0" lang="en-US" sz="2800" b="0" i="0" u="none" strike="noStrike" kern="1200" cap="none" spc="0" normalizeH="0" baseline="0" noProof="0" dirty="0">
                <a:ln>
                  <a:noFill/>
                </a:ln>
                <a:solidFill>
                  <a:srgbClr val="EBEBEB"/>
                </a:solidFill>
                <a:effectLst/>
                <a:uLnTx/>
                <a:uFillTx/>
                <a:latin typeface="Century Gothic" panose="020B0502020202020204"/>
                <a:ea typeface="+mj-ea"/>
                <a:cs typeface="+mj-cs"/>
              </a:rPr>
              <a:t>9</a:t>
            </a:r>
            <a:r>
              <a:rPr kumimoji="0" lang="en-US" sz="2800" b="0" i="0" u="none" strike="noStrike" kern="1200" cap="none" spc="0" normalizeH="0" baseline="30000" noProof="0" dirty="0">
                <a:ln>
                  <a:noFill/>
                </a:ln>
                <a:solidFill>
                  <a:srgbClr val="EBEBEB"/>
                </a:solidFill>
                <a:effectLst/>
                <a:uLnTx/>
                <a:uFillTx/>
                <a:latin typeface="Century Gothic" panose="020B0502020202020204"/>
                <a:ea typeface="+mj-ea"/>
                <a:cs typeface="+mj-cs"/>
              </a:rPr>
              <a:t>th</a:t>
            </a:r>
            <a:r>
              <a:rPr kumimoji="0" lang="en-US" sz="2800" b="0" i="0" u="none" strike="noStrike" kern="1200" cap="none" spc="0" normalizeH="0" baseline="0" noProof="0" dirty="0">
                <a:ln>
                  <a:noFill/>
                </a:ln>
                <a:solidFill>
                  <a:srgbClr val="EBEBEB"/>
                </a:solidFill>
                <a:effectLst/>
                <a:uLnTx/>
                <a:uFillTx/>
                <a:latin typeface="Century Gothic" panose="020B0502020202020204"/>
                <a:ea typeface="+mj-ea"/>
                <a:cs typeface="+mj-cs"/>
              </a:rPr>
              <a:t>-12</a:t>
            </a:r>
            <a:r>
              <a:rPr kumimoji="0" lang="en-US" sz="2800" b="0" i="0" u="none" strike="noStrike" kern="1200" cap="none" spc="0" normalizeH="0" baseline="30000" noProof="0" dirty="0">
                <a:ln>
                  <a:noFill/>
                </a:ln>
                <a:solidFill>
                  <a:srgbClr val="EBEBEB"/>
                </a:solidFill>
                <a:effectLst/>
                <a:uLnTx/>
                <a:uFillTx/>
                <a:latin typeface="Century Gothic" panose="020B0502020202020204"/>
                <a:ea typeface="+mj-ea"/>
                <a:cs typeface="+mj-cs"/>
              </a:rPr>
              <a:t>th</a:t>
            </a:r>
            <a:r>
              <a:rPr kumimoji="0" lang="en-US" sz="2800" b="0" i="0" u="none" strike="noStrike" kern="1200" cap="none" spc="0" normalizeH="0" baseline="0" noProof="0" dirty="0">
                <a:ln>
                  <a:noFill/>
                </a:ln>
                <a:solidFill>
                  <a:srgbClr val="EBEBEB"/>
                </a:solidFill>
                <a:effectLst/>
                <a:uLnTx/>
                <a:uFillTx/>
                <a:latin typeface="Century Gothic" panose="020B0502020202020204"/>
                <a:ea typeface="+mj-ea"/>
                <a:cs typeface="+mj-cs"/>
              </a:rPr>
              <a:t> grades</a:t>
            </a:r>
            <a:br>
              <a:rPr kumimoji="0" lang="en-US" sz="2800" b="0" i="0" u="none" strike="noStrike" kern="1200" cap="none" spc="0" normalizeH="0" baseline="0" noProof="0" dirty="0">
                <a:ln>
                  <a:noFill/>
                </a:ln>
                <a:solidFill>
                  <a:srgbClr val="EBEBEB"/>
                </a:solidFill>
                <a:effectLst/>
                <a:uLnTx/>
                <a:uFillTx/>
                <a:latin typeface="Century Gothic" panose="020B0502020202020204"/>
                <a:ea typeface="+mj-ea"/>
                <a:cs typeface="+mj-cs"/>
              </a:rPr>
            </a:br>
            <a:r>
              <a:rPr kumimoji="0" lang="en-US" sz="1800" b="0" i="0" u="none" strike="noStrike" kern="1200" cap="none" spc="0" normalizeH="0" baseline="0" noProof="0" dirty="0">
                <a:ln>
                  <a:noFill/>
                </a:ln>
                <a:solidFill>
                  <a:srgbClr val="EBEBEB"/>
                </a:solidFill>
                <a:effectLst/>
                <a:uLnTx/>
                <a:uFillTx/>
                <a:latin typeface="Century Gothic" panose="020B0502020202020204"/>
                <a:ea typeface="+mj-ea"/>
                <a:cs typeface="+mj-cs"/>
              </a:rPr>
              <a:t>(continued)</a:t>
            </a:r>
            <a:endParaRPr lang="en-US" dirty="0"/>
          </a:p>
        </p:txBody>
      </p:sp>
      <p:sp>
        <p:nvSpPr>
          <p:cNvPr id="3" name="Content Placeholder 2">
            <a:extLst>
              <a:ext uri="{FF2B5EF4-FFF2-40B4-BE49-F238E27FC236}">
                <a16:creationId xmlns:a16="http://schemas.microsoft.com/office/drawing/2014/main" id="{2C544A60-C42A-4501-AAC6-9444C8D2E6E8}"/>
              </a:ext>
            </a:extLst>
          </p:cNvPr>
          <p:cNvSpPr>
            <a:spLocks noGrp="1"/>
          </p:cNvSpPr>
          <p:nvPr>
            <p:ph idx="1"/>
          </p:nvPr>
        </p:nvSpPr>
        <p:spPr>
          <a:xfrm>
            <a:off x="533401" y="2052925"/>
            <a:ext cx="7349678" cy="4424075"/>
          </a:xfrm>
        </p:spPr>
        <p:txBody>
          <a:bodyPr>
            <a:normAutofit fontScale="92500" lnSpcReduction="20000"/>
          </a:bodyPr>
          <a:lstStyle/>
          <a:p>
            <a:r>
              <a:rPr lang="en-US" sz="2700" dirty="0"/>
              <a:t>58% of students who say the have long-term, emotional or mental health issue are not getting services.</a:t>
            </a:r>
          </a:p>
          <a:p>
            <a:r>
              <a:rPr lang="en-US" sz="2700" dirty="0"/>
              <a:t>54% of students who describe more frequent suicide ideation are not getting mental services</a:t>
            </a:r>
          </a:p>
          <a:p>
            <a:r>
              <a:rPr lang="en-US" sz="2700" dirty="0"/>
              <a:t>Among higher anxiety students, LGBQ kids less likely to be getting mental health services. </a:t>
            </a:r>
          </a:p>
          <a:p>
            <a:r>
              <a:rPr lang="en-US" sz="2700" dirty="0"/>
              <a:t>Some differences by race (White students more likely to be receiving services)</a:t>
            </a:r>
          </a:p>
          <a:p>
            <a:pPr marL="0" indent="0">
              <a:buNone/>
            </a:pPr>
            <a:r>
              <a:rPr lang="en-US" dirty="0"/>
              <a:t> </a:t>
            </a:r>
          </a:p>
        </p:txBody>
      </p:sp>
      <p:sp>
        <p:nvSpPr>
          <p:cNvPr id="4" name="Footer Placeholder 3">
            <a:extLst>
              <a:ext uri="{FF2B5EF4-FFF2-40B4-BE49-F238E27FC236}">
                <a16:creationId xmlns:a16="http://schemas.microsoft.com/office/drawing/2014/main" id="{209391BE-CFAF-457D-BA7F-477F956B5174}"/>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5FFC2D92-F3BC-4D3A-932D-094A3EAF1288}"/>
              </a:ext>
            </a:extLst>
          </p:cNvPr>
          <p:cNvSpPr>
            <a:spLocks noGrp="1"/>
          </p:cNvSpPr>
          <p:nvPr>
            <p:ph type="sldNum" sz="quarter" idx="12"/>
          </p:nvPr>
        </p:nvSpPr>
        <p:spPr/>
        <p:txBody>
          <a:bodyPr/>
          <a:lstStyle/>
          <a:p>
            <a:fld id="{CA80432F-7918-4BE5-9913-63AFF4083F47}" type="slidenum">
              <a:rPr lang="en-US" altLang="en-US" smtClean="0"/>
              <a:pPr/>
              <a:t>25</a:t>
            </a:fld>
            <a:endParaRPr lang="en-US" altLang="en-US"/>
          </a:p>
        </p:txBody>
      </p:sp>
    </p:spTree>
    <p:extLst>
      <p:ext uri="{BB962C8B-B14F-4D97-AF65-F5344CB8AC3E}">
        <p14:creationId xmlns:p14="http://schemas.microsoft.com/office/powerpoint/2010/main" val="12302717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t>National College Health Undergrad Assessment 2020</a:t>
            </a:r>
          </a:p>
        </p:txBody>
      </p:sp>
      <p:sp>
        <p:nvSpPr>
          <p:cNvPr id="3" name="Content Placeholder 2"/>
          <p:cNvSpPr>
            <a:spLocks noGrp="1"/>
          </p:cNvSpPr>
          <p:nvPr>
            <p:ph idx="1"/>
          </p:nvPr>
        </p:nvSpPr>
        <p:spPr>
          <a:xfrm>
            <a:off x="837961" y="2133600"/>
            <a:ext cx="6711654" cy="4495806"/>
          </a:xfrm>
        </p:spPr>
        <p:txBody>
          <a:bodyPr>
            <a:normAutofit lnSpcReduction="10000"/>
          </a:bodyPr>
          <a:lstStyle/>
          <a:p>
            <a:r>
              <a:rPr lang="en-US" dirty="0"/>
              <a:t>The National College Health Assessment, fall 2020. 40 US campuses (including UW System schools)</a:t>
            </a:r>
          </a:p>
          <a:p>
            <a:r>
              <a:rPr lang="en-US" dirty="0"/>
              <a:t>Top impediments to academic performance</a:t>
            </a:r>
          </a:p>
          <a:p>
            <a:pPr lvl="1"/>
            <a:r>
              <a:rPr lang="en-US" dirty="0"/>
              <a:t>Stress 45%</a:t>
            </a:r>
          </a:p>
          <a:p>
            <a:pPr lvl="1"/>
            <a:r>
              <a:rPr lang="en-US" dirty="0"/>
              <a:t>Anxiety 35%</a:t>
            </a:r>
          </a:p>
          <a:p>
            <a:pPr lvl="1"/>
            <a:r>
              <a:rPr lang="en-US" dirty="0"/>
              <a:t>Depression 26%</a:t>
            </a:r>
          </a:p>
          <a:p>
            <a:pPr lvl="1"/>
            <a:r>
              <a:rPr lang="en-US" dirty="0"/>
              <a:t>Sleep difficulties 26%</a:t>
            </a:r>
          </a:p>
          <a:p>
            <a:r>
              <a:rPr lang="en-US" dirty="0"/>
              <a:t>Females equal to males on marijuana, but more likely to consume alcohol and far more likely to binge drink.</a:t>
            </a:r>
          </a:p>
          <a:p>
            <a:r>
              <a:rPr lang="en-US" dirty="0"/>
              <a:t>75% of undergrads feel sleepy 3 or more days per week</a:t>
            </a:r>
          </a:p>
          <a:p>
            <a:pPr lvl="1"/>
            <a:endParaRPr lang="en-US" dirty="0"/>
          </a:p>
        </p:txBody>
      </p:sp>
      <p:sp>
        <p:nvSpPr>
          <p:cNvPr id="5" name="TextBox 4">
            <a:extLst>
              <a:ext uri="{FF2B5EF4-FFF2-40B4-BE49-F238E27FC236}">
                <a16:creationId xmlns:a16="http://schemas.microsoft.com/office/drawing/2014/main" id="{599D7A81-6727-477F-AC6D-D36716EA51C8}"/>
              </a:ext>
            </a:extLst>
          </p:cNvPr>
          <p:cNvSpPr txBox="1"/>
          <p:nvPr/>
        </p:nvSpPr>
        <p:spPr>
          <a:xfrm>
            <a:off x="7848600" y="609600"/>
            <a:ext cx="609600" cy="523220"/>
          </a:xfrm>
          <a:prstGeom prst="rect">
            <a:avLst/>
          </a:prstGeom>
          <a:noFill/>
        </p:spPr>
        <p:txBody>
          <a:bodyPr wrap="square">
            <a:spAutoFit/>
          </a:bodyPr>
          <a:lstStyle/>
          <a:p>
            <a:fld id="{CA80432F-7918-4BE5-9913-63AFF4083F47}" type="slidenum">
              <a:rPr lang="en-US" altLang="en-US" sz="2800" smtClean="0"/>
              <a:pPr/>
              <a:t>26</a:t>
            </a:fld>
            <a:endParaRPr lang="en-US" sz="2800" dirty="0"/>
          </a:p>
        </p:txBody>
      </p:sp>
    </p:spTree>
    <p:extLst>
      <p:ext uri="{BB962C8B-B14F-4D97-AF65-F5344CB8AC3E}">
        <p14:creationId xmlns:p14="http://schemas.microsoft.com/office/powerpoint/2010/main" val="5192319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734FE-44F3-4C53-AD09-9DA0293F8578}"/>
              </a:ext>
            </a:extLst>
          </p:cNvPr>
          <p:cNvSpPr>
            <a:spLocks noGrp="1"/>
          </p:cNvSpPr>
          <p:nvPr>
            <p:ph type="title"/>
          </p:nvPr>
        </p:nvSpPr>
        <p:spPr/>
        <p:txBody>
          <a:bodyPr/>
          <a:lstStyle/>
          <a:p>
            <a:r>
              <a:rPr lang="en-US" dirty="0"/>
              <a:t>Reflection Question</a:t>
            </a:r>
          </a:p>
        </p:txBody>
      </p:sp>
      <p:sp>
        <p:nvSpPr>
          <p:cNvPr id="3" name="Content Placeholder 2">
            <a:extLst>
              <a:ext uri="{FF2B5EF4-FFF2-40B4-BE49-F238E27FC236}">
                <a16:creationId xmlns:a16="http://schemas.microsoft.com/office/drawing/2014/main" id="{6442A42D-3076-40D8-B129-036A9F019ACA}"/>
              </a:ext>
            </a:extLst>
          </p:cNvPr>
          <p:cNvSpPr>
            <a:spLocks noGrp="1"/>
          </p:cNvSpPr>
          <p:nvPr>
            <p:ph idx="1"/>
          </p:nvPr>
        </p:nvSpPr>
        <p:spPr>
          <a:xfrm>
            <a:off x="827700" y="1447803"/>
            <a:ext cx="6711654" cy="5181597"/>
          </a:xfrm>
        </p:spPr>
        <p:txBody>
          <a:bodyPr>
            <a:normAutofit/>
          </a:bodyPr>
          <a:lstStyle/>
          <a:p>
            <a:r>
              <a:rPr lang="en-US" dirty="0"/>
              <a:t>This week, the Surgeon General released a </a:t>
            </a:r>
            <a:r>
              <a:rPr lang="en-US" dirty="0">
                <a:hlinkClick r:id="rId2"/>
              </a:rPr>
              <a:t>report</a:t>
            </a:r>
            <a:r>
              <a:rPr lang="en-US" dirty="0"/>
              <a:t> warning of ongoing, nationwide youth mental health crisis exacerbated by the pandemic.</a:t>
            </a:r>
          </a:p>
          <a:p>
            <a:endParaRPr lang="en-US" dirty="0"/>
          </a:p>
          <a:p>
            <a:r>
              <a:rPr lang="en-US" dirty="0"/>
              <a:t>Local data show that stigma related to accessing mental health services has declined in recent years and Dane County has made significant investments to increase mental health services. </a:t>
            </a:r>
          </a:p>
          <a:p>
            <a:endParaRPr lang="en-US" dirty="0"/>
          </a:p>
          <a:p>
            <a:r>
              <a:rPr lang="en-US" dirty="0"/>
              <a:t>Aside from working to increase the number of mental health care providers in schools and surrounding communities, what other ideas do you have for supporting the mental health of our youth during the pandemic and beyond?    </a:t>
            </a:r>
          </a:p>
        </p:txBody>
      </p:sp>
      <p:sp>
        <p:nvSpPr>
          <p:cNvPr id="4" name="Footer Placeholder 3">
            <a:extLst>
              <a:ext uri="{FF2B5EF4-FFF2-40B4-BE49-F238E27FC236}">
                <a16:creationId xmlns:a16="http://schemas.microsoft.com/office/drawing/2014/main" id="{237A6647-18BB-42C4-847D-6A6CD03FC4DB}"/>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9FCC34FA-48BB-4317-A9DB-87B2DEDE9C14}"/>
              </a:ext>
            </a:extLst>
          </p:cNvPr>
          <p:cNvSpPr>
            <a:spLocks noGrp="1"/>
          </p:cNvSpPr>
          <p:nvPr>
            <p:ph type="sldNum" sz="quarter" idx="12"/>
          </p:nvPr>
        </p:nvSpPr>
        <p:spPr/>
        <p:txBody>
          <a:bodyPr/>
          <a:lstStyle/>
          <a:p>
            <a:fld id="{CA80432F-7918-4BE5-9913-63AFF4083F47}" type="slidenum">
              <a:rPr lang="en-US" altLang="en-US" smtClean="0"/>
              <a:pPr/>
              <a:t>27</a:t>
            </a:fld>
            <a:endParaRPr lang="en-US" altLang="en-US"/>
          </a:p>
        </p:txBody>
      </p:sp>
    </p:spTree>
    <p:extLst>
      <p:ext uri="{BB962C8B-B14F-4D97-AF65-F5344CB8AC3E}">
        <p14:creationId xmlns:p14="http://schemas.microsoft.com/office/powerpoint/2010/main" val="24741340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74FF0-BF50-4CA9-9AE8-8A760007E979}"/>
              </a:ext>
            </a:extLst>
          </p:cNvPr>
          <p:cNvSpPr>
            <a:spLocks noGrp="1"/>
          </p:cNvSpPr>
          <p:nvPr>
            <p:ph type="title"/>
          </p:nvPr>
        </p:nvSpPr>
        <p:spPr>
          <a:xfrm>
            <a:off x="990600" y="228600"/>
            <a:ext cx="6775831" cy="1143000"/>
          </a:xfrm>
        </p:spPr>
        <p:txBody>
          <a:bodyPr>
            <a:normAutofit/>
          </a:bodyPr>
          <a:lstStyle/>
          <a:p>
            <a:pPr algn="ctr"/>
            <a:r>
              <a:rPr lang="en-US" sz="4000" dirty="0">
                <a:solidFill>
                  <a:schemeClr val="tx2"/>
                </a:solidFill>
              </a:rPr>
              <a:t>Community Involvement</a:t>
            </a:r>
            <a:br>
              <a:rPr lang="en-US" sz="2800" dirty="0">
                <a:solidFill>
                  <a:schemeClr val="tx2"/>
                </a:solidFill>
              </a:rPr>
            </a:br>
            <a:r>
              <a:rPr lang="en-US" sz="2800" dirty="0">
                <a:solidFill>
                  <a:schemeClr val="tx2"/>
                </a:solidFill>
              </a:rPr>
              <a:t>9</a:t>
            </a:r>
            <a:r>
              <a:rPr lang="en-US" sz="2800" baseline="30000" dirty="0">
                <a:solidFill>
                  <a:schemeClr val="tx2"/>
                </a:solidFill>
              </a:rPr>
              <a:t>th</a:t>
            </a:r>
            <a:r>
              <a:rPr lang="en-US" sz="2800" dirty="0">
                <a:solidFill>
                  <a:schemeClr val="tx2"/>
                </a:solidFill>
              </a:rPr>
              <a:t>-12</a:t>
            </a:r>
            <a:r>
              <a:rPr lang="en-US" sz="2800" baseline="30000" dirty="0">
                <a:solidFill>
                  <a:schemeClr val="tx2"/>
                </a:solidFill>
              </a:rPr>
              <a:t>th</a:t>
            </a:r>
            <a:r>
              <a:rPr lang="en-US" sz="2800" dirty="0">
                <a:solidFill>
                  <a:schemeClr val="tx2"/>
                </a:solidFill>
              </a:rPr>
              <a:t> grades</a:t>
            </a:r>
          </a:p>
        </p:txBody>
      </p:sp>
      <p:sp>
        <p:nvSpPr>
          <p:cNvPr id="3" name="Content Placeholder 2">
            <a:extLst>
              <a:ext uri="{FF2B5EF4-FFF2-40B4-BE49-F238E27FC236}">
                <a16:creationId xmlns:a16="http://schemas.microsoft.com/office/drawing/2014/main" id="{EA6A874C-93E7-4E26-A086-F617B950C102}"/>
              </a:ext>
            </a:extLst>
          </p:cNvPr>
          <p:cNvSpPr>
            <a:spLocks noGrp="1"/>
          </p:cNvSpPr>
          <p:nvPr>
            <p:ph idx="1"/>
          </p:nvPr>
        </p:nvSpPr>
        <p:spPr>
          <a:xfrm>
            <a:off x="533400" y="1295401"/>
            <a:ext cx="8229600" cy="5334000"/>
          </a:xfrm>
        </p:spPr>
        <p:txBody>
          <a:bodyPr>
            <a:normAutofit/>
          </a:bodyPr>
          <a:lstStyle/>
          <a:p>
            <a:r>
              <a:rPr lang="en-US" sz="2400" b="0" i="0" u="none" strike="noStrike" baseline="0" dirty="0">
                <a:cs typeface="Calibri" panose="020F0502020204030204" pitchFamily="34" charset="0"/>
              </a:rPr>
              <a:t>Have you been involved in any social activism, like marches or protests?  </a:t>
            </a:r>
            <a:r>
              <a:rPr lang="en-US" sz="2400" dirty="0">
                <a:cs typeface="Calibri" panose="020F0502020204030204" pitchFamily="34" charset="0"/>
              </a:rPr>
              <a:t>25</a:t>
            </a:r>
            <a:r>
              <a:rPr lang="en-US" sz="2400" b="0" i="0" u="none" strike="noStrike" baseline="0" dirty="0">
                <a:cs typeface="Calibri" panose="020F0502020204030204" pitchFamily="34" charset="0"/>
              </a:rPr>
              <a:t>% said yes</a:t>
            </a:r>
            <a:r>
              <a:rPr lang="en-US" sz="2400" b="0" i="0" u="none" strike="noStrike" baseline="0" dirty="0"/>
              <a:t>	</a:t>
            </a:r>
            <a:r>
              <a:rPr lang="en-US" sz="2400" b="0" i="0" u="none" strike="noStrike" baseline="0" dirty="0">
                <a:solidFill>
                  <a:srgbClr val="010205"/>
                </a:solidFill>
                <a:latin typeface="Arial" panose="020B0604020202020204" pitchFamily="34" charset="0"/>
              </a:rPr>
              <a:t>			</a:t>
            </a:r>
            <a:endParaRPr lang="en-US" sz="2400" dirty="0"/>
          </a:p>
          <a:p>
            <a:r>
              <a:rPr lang="en-US" sz="2400" dirty="0"/>
              <a:t>People working together can make changes: 97% agree</a:t>
            </a:r>
          </a:p>
          <a:p>
            <a:r>
              <a:rPr lang="en-US" sz="2400" dirty="0"/>
              <a:t>My voice makes a difference: 74% agree</a:t>
            </a:r>
          </a:p>
          <a:p>
            <a:pPr lvl="1"/>
            <a:r>
              <a:rPr lang="en-US" dirty="0"/>
              <a:t>Hispanic or Latino students:  79.0% agree</a:t>
            </a:r>
          </a:p>
          <a:p>
            <a:pPr lvl="1"/>
            <a:r>
              <a:rPr lang="en-US" dirty="0"/>
              <a:t>Black/African-American students: 76.1% agree</a:t>
            </a:r>
          </a:p>
          <a:p>
            <a:pPr lvl="1"/>
            <a:r>
              <a:rPr lang="en-US" dirty="0"/>
              <a:t>Biracial or multiracial students:  74.7% agree</a:t>
            </a:r>
          </a:p>
          <a:p>
            <a:pPr lvl="1"/>
            <a:r>
              <a:rPr lang="en-US" dirty="0"/>
              <a:t>White students: 72.7% agree</a:t>
            </a:r>
          </a:p>
          <a:p>
            <a:r>
              <a:rPr lang="en-US" sz="2400" dirty="0"/>
              <a:t>Conversations about racial injustice or inequality </a:t>
            </a:r>
          </a:p>
          <a:p>
            <a:pPr lvl="1"/>
            <a:r>
              <a:rPr lang="en-US" sz="2200" dirty="0"/>
              <a:t>32% have talked a lot with friends or family about it </a:t>
            </a:r>
          </a:p>
          <a:p>
            <a:pPr lvl="1"/>
            <a:r>
              <a:rPr lang="en-US" sz="2200" dirty="0"/>
              <a:t>17% have not talked about it at all.</a:t>
            </a:r>
          </a:p>
          <a:p>
            <a:endParaRPr lang="en-US" sz="2400" dirty="0"/>
          </a:p>
          <a:p>
            <a:pPr marL="457200" lvl="1" indent="0">
              <a:buNone/>
            </a:pPr>
            <a:endParaRPr lang="en-US" sz="2400" dirty="0"/>
          </a:p>
        </p:txBody>
      </p:sp>
      <p:sp>
        <p:nvSpPr>
          <p:cNvPr id="4" name="Slide Number Placeholder 3">
            <a:extLst>
              <a:ext uri="{FF2B5EF4-FFF2-40B4-BE49-F238E27FC236}">
                <a16:creationId xmlns:a16="http://schemas.microsoft.com/office/drawing/2014/main" id="{F195812E-3AFE-46F7-85DC-7C77232985E7}"/>
              </a:ext>
            </a:extLst>
          </p:cNvPr>
          <p:cNvSpPr>
            <a:spLocks noGrp="1"/>
          </p:cNvSpPr>
          <p:nvPr>
            <p:ph type="sldNum" sz="quarter" idx="12"/>
          </p:nvPr>
        </p:nvSpPr>
        <p:spPr/>
        <p:txBody>
          <a:bodyPr/>
          <a:lstStyle/>
          <a:p>
            <a:fld id="{7BF6B76A-90A4-4FE1-BE3A-D4DCB0171ADB}" type="slidenum">
              <a:rPr lang="en-US" altLang="en-US" smtClean="0"/>
              <a:pPr/>
              <a:t>28</a:t>
            </a:fld>
            <a:endParaRPr lang="en-US" altLang="en-US"/>
          </a:p>
        </p:txBody>
      </p:sp>
    </p:spTree>
    <p:extLst>
      <p:ext uri="{BB962C8B-B14F-4D97-AF65-F5344CB8AC3E}">
        <p14:creationId xmlns:p14="http://schemas.microsoft.com/office/powerpoint/2010/main" val="41265665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B1AFA-D7C5-4847-A607-FCF5B52FFF4B}"/>
              </a:ext>
            </a:extLst>
          </p:cNvPr>
          <p:cNvSpPr>
            <a:spLocks noGrp="1"/>
          </p:cNvSpPr>
          <p:nvPr>
            <p:ph type="title"/>
          </p:nvPr>
        </p:nvSpPr>
        <p:spPr/>
        <p:txBody>
          <a:bodyPr>
            <a:normAutofit/>
          </a:bodyPr>
          <a:lstStyle/>
          <a:p>
            <a:pPr algn="ctr"/>
            <a:r>
              <a:rPr lang="en-US" dirty="0">
                <a:solidFill>
                  <a:schemeClr val="tx1"/>
                </a:solidFill>
                <a:latin typeface="+mn-lt"/>
              </a:rPr>
              <a:t>School and Academics</a:t>
            </a:r>
            <a:br>
              <a:rPr lang="en-US" dirty="0">
                <a:solidFill>
                  <a:schemeClr val="tx1"/>
                </a:solidFill>
                <a:latin typeface="+mn-lt"/>
              </a:rPr>
            </a:br>
            <a:r>
              <a:rPr lang="en-US" sz="2700" dirty="0">
                <a:solidFill>
                  <a:schemeClr val="tx1"/>
                </a:solidFill>
                <a:latin typeface="+mn-lt"/>
              </a:rPr>
              <a:t>9</a:t>
            </a:r>
            <a:r>
              <a:rPr lang="en-US" sz="2700" baseline="30000" dirty="0">
                <a:solidFill>
                  <a:schemeClr val="tx1"/>
                </a:solidFill>
                <a:latin typeface="+mn-lt"/>
              </a:rPr>
              <a:t>th</a:t>
            </a:r>
            <a:r>
              <a:rPr lang="en-US" sz="2700" dirty="0">
                <a:solidFill>
                  <a:schemeClr val="tx1"/>
                </a:solidFill>
                <a:latin typeface="+mn-lt"/>
              </a:rPr>
              <a:t>-12</a:t>
            </a:r>
            <a:r>
              <a:rPr lang="en-US" sz="2700" baseline="30000" dirty="0">
                <a:solidFill>
                  <a:schemeClr val="tx1"/>
                </a:solidFill>
                <a:latin typeface="+mn-lt"/>
              </a:rPr>
              <a:t>th  </a:t>
            </a:r>
            <a:r>
              <a:rPr lang="en-US" sz="2800" dirty="0">
                <a:solidFill>
                  <a:schemeClr val="tx1"/>
                </a:solidFill>
                <a:latin typeface="+mn-lt"/>
              </a:rPr>
              <a:t>grades</a:t>
            </a:r>
          </a:p>
        </p:txBody>
      </p:sp>
      <p:sp>
        <p:nvSpPr>
          <p:cNvPr id="3" name="Content Placeholder 2">
            <a:extLst>
              <a:ext uri="{FF2B5EF4-FFF2-40B4-BE49-F238E27FC236}">
                <a16:creationId xmlns:a16="http://schemas.microsoft.com/office/drawing/2014/main" id="{E6856C2E-EE24-44F0-8E15-06020DA52778}"/>
              </a:ext>
            </a:extLst>
          </p:cNvPr>
          <p:cNvSpPr>
            <a:spLocks noGrp="1"/>
          </p:cNvSpPr>
          <p:nvPr>
            <p:ph idx="1"/>
          </p:nvPr>
        </p:nvSpPr>
        <p:spPr/>
        <p:txBody>
          <a:bodyPr>
            <a:normAutofit lnSpcReduction="10000"/>
          </a:bodyPr>
          <a:lstStyle/>
          <a:p>
            <a:r>
              <a:rPr lang="en-US" dirty="0"/>
              <a:t>51% of students said they fell behind in school during COVID</a:t>
            </a:r>
          </a:p>
          <a:p>
            <a:endParaRPr lang="en-US" dirty="0"/>
          </a:p>
          <a:p>
            <a:r>
              <a:rPr lang="en-US" dirty="0"/>
              <a:t>54% said they struggle getting homework done (44% in 2018)</a:t>
            </a:r>
          </a:p>
          <a:p>
            <a:endParaRPr lang="en-US" dirty="0"/>
          </a:p>
          <a:p>
            <a:r>
              <a:rPr lang="en-US" dirty="0"/>
              <a:t>33% of students missed or cut a scheduled class (19% in 2018)</a:t>
            </a:r>
          </a:p>
          <a:p>
            <a:endParaRPr lang="en-US" dirty="0"/>
          </a:p>
          <a:p>
            <a:r>
              <a:rPr lang="en-US" dirty="0"/>
              <a:t>I feel like a I belong at this school - 77%  (same as 2018)</a:t>
            </a:r>
          </a:p>
        </p:txBody>
      </p:sp>
      <p:sp>
        <p:nvSpPr>
          <p:cNvPr id="4" name="Footer Placeholder 3">
            <a:extLst>
              <a:ext uri="{FF2B5EF4-FFF2-40B4-BE49-F238E27FC236}">
                <a16:creationId xmlns:a16="http://schemas.microsoft.com/office/drawing/2014/main" id="{9BF7B1B5-196F-4521-A1E7-91FB2AE04B9C}"/>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B0F4D18D-684D-4B9C-A940-9ED1354837F1}"/>
              </a:ext>
            </a:extLst>
          </p:cNvPr>
          <p:cNvSpPr>
            <a:spLocks noGrp="1"/>
          </p:cNvSpPr>
          <p:nvPr>
            <p:ph type="sldNum" sz="quarter" idx="12"/>
          </p:nvPr>
        </p:nvSpPr>
        <p:spPr/>
        <p:txBody>
          <a:bodyPr/>
          <a:lstStyle/>
          <a:p>
            <a:fld id="{CA80432F-7918-4BE5-9913-63AFF4083F47}" type="slidenum">
              <a:rPr lang="en-US" altLang="en-US" smtClean="0"/>
              <a:pPr/>
              <a:t>29</a:t>
            </a:fld>
            <a:endParaRPr lang="en-US" altLang="en-US"/>
          </a:p>
        </p:txBody>
      </p:sp>
    </p:spTree>
    <p:extLst>
      <p:ext uri="{BB962C8B-B14F-4D97-AF65-F5344CB8AC3E}">
        <p14:creationId xmlns:p14="http://schemas.microsoft.com/office/powerpoint/2010/main" val="1485367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a:extLst>
              <a:ext uri="{FF2B5EF4-FFF2-40B4-BE49-F238E27FC236}">
                <a16:creationId xmlns:a16="http://schemas.microsoft.com/office/drawing/2014/main" id="{2446ECD3-6BD9-4642-8D20-68AC931717E0}"/>
              </a:ext>
            </a:extLst>
          </p:cNvPr>
          <p:cNvSpPr>
            <a:spLocks noGrp="1" noChangeArrowheads="1"/>
          </p:cNvSpPr>
          <p:nvPr>
            <p:ph type="title"/>
          </p:nvPr>
        </p:nvSpPr>
        <p:spPr>
          <a:xfrm>
            <a:off x="1066800" y="152400"/>
            <a:ext cx="6477000" cy="914400"/>
          </a:xfrm>
        </p:spPr>
        <p:txBody>
          <a:bodyPr>
            <a:normAutofit/>
          </a:bodyPr>
          <a:lstStyle/>
          <a:p>
            <a:pPr algn="ctr" eaLnBrk="1" fontAlgn="auto" hangingPunct="1">
              <a:spcAft>
                <a:spcPts val="0"/>
              </a:spcAft>
              <a:defRPr/>
            </a:pPr>
            <a:r>
              <a:rPr lang="en-US" dirty="0">
                <a:solidFill>
                  <a:schemeClr val="tx2">
                    <a:satMod val="200000"/>
                  </a:schemeClr>
                </a:solidFill>
              </a:rPr>
              <a:t>DCYA in 2021</a:t>
            </a:r>
          </a:p>
        </p:txBody>
      </p:sp>
      <p:sp>
        <p:nvSpPr>
          <p:cNvPr id="12291" name="Rectangle 5">
            <a:extLst>
              <a:ext uri="{FF2B5EF4-FFF2-40B4-BE49-F238E27FC236}">
                <a16:creationId xmlns:a16="http://schemas.microsoft.com/office/drawing/2014/main" id="{FD6798F2-E34F-498C-A813-19E02BC6A2F4}"/>
              </a:ext>
            </a:extLst>
          </p:cNvPr>
          <p:cNvSpPr>
            <a:spLocks noGrp="1" noChangeArrowheads="1"/>
          </p:cNvSpPr>
          <p:nvPr>
            <p:ph type="body" sz="half" idx="1"/>
          </p:nvPr>
        </p:nvSpPr>
        <p:spPr>
          <a:xfrm>
            <a:off x="457200" y="1219200"/>
            <a:ext cx="4953000" cy="4953000"/>
          </a:xfrm>
        </p:spPr>
        <p:txBody>
          <a:bodyPr>
            <a:normAutofit fontScale="92500" lnSpcReduction="10000"/>
          </a:bodyPr>
          <a:lstStyle/>
          <a:p>
            <a:pPr marL="548640" indent="-411480" eaLnBrk="1" fontAlgn="auto" hangingPunct="1">
              <a:spcAft>
                <a:spcPts val="0"/>
              </a:spcAft>
              <a:buClr>
                <a:schemeClr val="tx1">
                  <a:shade val="95000"/>
                </a:schemeClr>
              </a:buClr>
              <a:buFont typeface="Wingdings" panose="05000000000000000000" pitchFamily="2" charset="2"/>
              <a:buChar char="Ø"/>
              <a:defRPr/>
            </a:pPr>
            <a:r>
              <a:rPr lang="en-US" altLang="en-US" sz="2400" dirty="0"/>
              <a:t>The project is funded by:</a:t>
            </a:r>
          </a:p>
          <a:p>
            <a:pPr marL="869315" lvl="1" indent="-411480" eaLnBrk="1" fontAlgn="auto" hangingPunct="1">
              <a:spcAft>
                <a:spcPts val="0"/>
              </a:spcAft>
              <a:buClr>
                <a:schemeClr val="tx1">
                  <a:shade val="95000"/>
                </a:schemeClr>
              </a:buClr>
              <a:buFont typeface="Wingdings" panose="05000000000000000000" pitchFamily="2" charset="2"/>
              <a:buChar char="Ø"/>
              <a:defRPr/>
            </a:pPr>
            <a:r>
              <a:rPr lang="en-US" altLang="en-US" dirty="0"/>
              <a:t>Dane County Human Services, </a:t>
            </a:r>
          </a:p>
          <a:p>
            <a:pPr marL="869315" lvl="1" indent="-411480" eaLnBrk="1" fontAlgn="auto" hangingPunct="1">
              <a:spcAft>
                <a:spcPts val="0"/>
              </a:spcAft>
              <a:buClr>
                <a:schemeClr val="tx1">
                  <a:shade val="95000"/>
                </a:schemeClr>
              </a:buClr>
              <a:buFont typeface="Wingdings" panose="05000000000000000000" pitchFamily="2" charset="2"/>
              <a:buChar char="Ø"/>
              <a:defRPr/>
            </a:pPr>
            <a:r>
              <a:rPr lang="en-US" altLang="en-US" dirty="0"/>
              <a:t>United Way of Dane County, </a:t>
            </a:r>
          </a:p>
          <a:p>
            <a:pPr marL="869315" lvl="1" indent="-411480" eaLnBrk="1" fontAlgn="auto" hangingPunct="1">
              <a:spcAft>
                <a:spcPts val="0"/>
              </a:spcAft>
              <a:buClr>
                <a:schemeClr val="tx1">
                  <a:shade val="95000"/>
                </a:schemeClr>
              </a:buClr>
              <a:buFont typeface="Wingdings" panose="05000000000000000000" pitchFamily="2" charset="2"/>
              <a:buChar char="Ø"/>
              <a:defRPr/>
            </a:pPr>
            <a:r>
              <a:rPr lang="en-US" altLang="en-US" dirty="0"/>
              <a:t>Public Health Madison &amp; Dane County </a:t>
            </a:r>
          </a:p>
          <a:p>
            <a:pPr marL="869315" lvl="1" indent="-411480" eaLnBrk="1" fontAlgn="auto" hangingPunct="1">
              <a:spcAft>
                <a:spcPts val="0"/>
              </a:spcAft>
              <a:buClr>
                <a:schemeClr val="tx1">
                  <a:shade val="95000"/>
                </a:schemeClr>
              </a:buClr>
              <a:buFont typeface="Wingdings" panose="05000000000000000000" pitchFamily="2" charset="2"/>
              <a:buChar char="Ø"/>
              <a:defRPr/>
            </a:pPr>
            <a:r>
              <a:rPr lang="en-US" altLang="en-US" dirty="0"/>
              <a:t>City of Madison</a:t>
            </a:r>
          </a:p>
          <a:p>
            <a:pPr marL="869315" lvl="1" indent="-411480" eaLnBrk="1" fontAlgn="auto" hangingPunct="1">
              <a:spcAft>
                <a:spcPts val="0"/>
              </a:spcAft>
              <a:buClr>
                <a:schemeClr val="tx1">
                  <a:shade val="95000"/>
                </a:schemeClr>
              </a:buClr>
              <a:buFont typeface="Wingdings" panose="05000000000000000000" pitchFamily="2" charset="2"/>
              <a:buChar char="Ø"/>
              <a:defRPr/>
            </a:pPr>
            <a:r>
              <a:rPr lang="en-US" altLang="en-US" dirty="0"/>
              <a:t>20 school districts (2 new)</a:t>
            </a:r>
          </a:p>
          <a:p>
            <a:pPr marL="869315" lvl="1" indent="-411480" eaLnBrk="1" fontAlgn="auto" hangingPunct="1">
              <a:spcAft>
                <a:spcPts val="0"/>
              </a:spcAft>
              <a:buClr>
                <a:schemeClr val="tx1">
                  <a:shade val="95000"/>
                </a:schemeClr>
              </a:buClr>
              <a:buFont typeface="Wingdings" panose="05000000000000000000" pitchFamily="2" charset="2"/>
              <a:buChar char="Ø"/>
              <a:defRPr/>
            </a:pPr>
            <a:endParaRPr lang="en-US" altLang="en-US" sz="2400" dirty="0"/>
          </a:p>
          <a:p>
            <a:pPr marR="0" lvl="0" algn="l" defTabSz="457207" rtl="0" eaLnBrk="1" fontAlgn="auto" latinLnBrk="0" hangingPunct="1">
              <a:lnSpc>
                <a:spcPct val="100000"/>
              </a:lnSpc>
              <a:spcBef>
                <a:spcPts val="1000"/>
              </a:spcBef>
              <a:spcAft>
                <a:spcPts val="0"/>
              </a:spcAft>
              <a:buClr>
                <a:srgbClr val="1E5155">
                  <a:lumMod val="40000"/>
                  <a:lumOff val="60000"/>
                </a:srgbClr>
              </a:buClr>
              <a:buSzPct val="80000"/>
              <a:buFont typeface="Wingdings" panose="05000000000000000000" pitchFamily="2" charset="2"/>
              <a:buChar char="Ø"/>
              <a:tabLst/>
              <a:defRPr/>
            </a:pPr>
            <a:r>
              <a:rPr kumimoji="0" lang="en-US" altLang="en-US" sz="1900" b="0" i="0" u="none" strike="noStrike" kern="1200" cap="none" spc="0" normalizeH="0" baseline="0" noProof="0" dirty="0">
                <a:ln>
                  <a:noFill/>
                </a:ln>
                <a:solidFill>
                  <a:prstClr val="white"/>
                </a:solidFill>
                <a:effectLst/>
                <a:uLnTx/>
                <a:uFillTx/>
                <a:ea typeface="+mj-ea"/>
                <a:cs typeface="+mj-cs"/>
              </a:rPr>
              <a:t>A county-wide survey given to 7</a:t>
            </a:r>
            <a:r>
              <a:rPr kumimoji="0" lang="en-US" altLang="en-US" sz="1900" b="0" i="0" u="none" strike="noStrike" kern="1200" cap="none" spc="0" normalizeH="0" baseline="30000" noProof="0" dirty="0">
                <a:ln>
                  <a:noFill/>
                </a:ln>
                <a:solidFill>
                  <a:prstClr val="white"/>
                </a:solidFill>
                <a:effectLst/>
                <a:uLnTx/>
                <a:uFillTx/>
                <a:ea typeface="+mj-ea"/>
                <a:cs typeface="+mj-cs"/>
              </a:rPr>
              <a:t>th</a:t>
            </a:r>
            <a:r>
              <a:rPr kumimoji="0" lang="en-US" altLang="en-US" sz="1900" b="0" i="0" u="none" strike="noStrike" kern="1200" cap="none" spc="0" normalizeH="0" baseline="0" noProof="0" dirty="0">
                <a:ln>
                  <a:noFill/>
                </a:ln>
                <a:solidFill>
                  <a:prstClr val="white"/>
                </a:solidFill>
                <a:effectLst/>
                <a:uLnTx/>
                <a:uFillTx/>
                <a:ea typeface="+mj-ea"/>
                <a:cs typeface="+mj-cs"/>
              </a:rPr>
              <a:t>-12</a:t>
            </a:r>
            <a:r>
              <a:rPr kumimoji="0" lang="en-US" altLang="en-US" sz="1900" b="0" i="0" u="none" strike="noStrike" kern="1200" cap="none" spc="0" normalizeH="0" baseline="30000" noProof="0" dirty="0">
                <a:ln>
                  <a:noFill/>
                </a:ln>
                <a:solidFill>
                  <a:prstClr val="white"/>
                </a:solidFill>
                <a:effectLst/>
                <a:uLnTx/>
                <a:uFillTx/>
                <a:ea typeface="+mj-ea"/>
                <a:cs typeface="+mj-cs"/>
              </a:rPr>
              <a:t>th</a:t>
            </a:r>
            <a:r>
              <a:rPr kumimoji="0" lang="en-US" altLang="en-US" sz="1900" b="0" i="0" u="none" strike="noStrike" kern="1200" cap="none" spc="0" normalizeH="0" baseline="0" noProof="0" dirty="0">
                <a:ln>
                  <a:noFill/>
                </a:ln>
                <a:solidFill>
                  <a:prstClr val="white"/>
                </a:solidFill>
                <a:effectLst/>
                <a:uLnTx/>
                <a:uFillTx/>
                <a:ea typeface="+mj-ea"/>
                <a:cs typeface="+mj-cs"/>
              </a:rPr>
              <a:t> grades every 3 years, started in 1980</a:t>
            </a:r>
          </a:p>
          <a:p>
            <a:pPr marL="548640" indent="-411480" eaLnBrk="1" fontAlgn="auto" hangingPunct="1">
              <a:spcAft>
                <a:spcPts val="0"/>
              </a:spcAft>
              <a:buClr>
                <a:schemeClr val="tx1">
                  <a:shade val="95000"/>
                </a:schemeClr>
              </a:buClr>
              <a:buFont typeface="Wingdings" panose="05000000000000000000" pitchFamily="2" charset="2"/>
              <a:buChar char="Ø"/>
              <a:defRPr/>
            </a:pPr>
            <a:endParaRPr lang="en-US" altLang="en-US" sz="1900" dirty="0"/>
          </a:p>
          <a:p>
            <a:pPr marL="548640" indent="-411480" eaLnBrk="1" fontAlgn="auto" hangingPunct="1">
              <a:spcAft>
                <a:spcPts val="0"/>
              </a:spcAft>
              <a:buClr>
                <a:schemeClr val="tx1">
                  <a:shade val="95000"/>
                </a:schemeClr>
              </a:buClr>
              <a:buFont typeface="Wingdings" panose="05000000000000000000" pitchFamily="2" charset="2"/>
              <a:buChar char="Ø"/>
              <a:defRPr/>
            </a:pPr>
            <a:r>
              <a:rPr lang="en-US" altLang="en-US" sz="1900" dirty="0"/>
              <a:t>In 2021, approximately 26,000  7</a:t>
            </a:r>
            <a:r>
              <a:rPr lang="en-US" altLang="en-US" sz="1900" baseline="30000" dirty="0"/>
              <a:t>th</a:t>
            </a:r>
            <a:r>
              <a:rPr lang="en-US" altLang="en-US" sz="1900" dirty="0"/>
              <a:t>-12</a:t>
            </a:r>
            <a:r>
              <a:rPr lang="en-US" altLang="en-US" sz="1900" baseline="30000" dirty="0"/>
              <a:t>th</a:t>
            </a:r>
            <a:r>
              <a:rPr lang="en-US" altLang="en-US" sz="1900" dirty="0"/>
              <a:t> student population completed the survey (weighted population)</a:t>
            </a:r>
          </a:p>
          <a:p>
            <a:pPr marL="137160" indent="0" eaLnBrk="1" fontAlgn="auto" hangingPunct="1">
              <a:spcAft>
                <a:spcPts val="0"/>
              </a:spcAft>
              <a:buClr>
                <a:schemeClr val="tx1">
                  <a:shade val="95000"/>
                </a:schemeClr>
              </a:buClr>
              <a:buFont typeface="Wingdings 2" panose="05020102010507070707" pitchFamily="18" charset="2"/>
              <a:buNone/>
              <a:defRPr/>
            </a:pPr>
            <a:endParaRPr lang="en-US" altLang="en-US" dirty="0"/>
          </a:p>
          <a:p>
            <a:pPr marL="548640" indent="-411480" eaLnBrk="1" fontAlgn="auto" hangingPunct="1">
              <a:spcAft>
                <a:spcPts val="0"/>
              </a:spcAft>
              <a:buClr>
                <a:schemeClr val="tx1">
                  <a:shade val="95000"/>
                </a:schemeClr>
              </a:buClr>
              <a:buFont typeface="Wingdings 2"/>
              <a:buChar char=""/>
              <a:defRPr/>
            </a:pPr>
            <a:endParaRPr lang="en-US" altLang="en-US" dirty="0"/>
          </a:p>
        </p:txBody>
      </p:sp>
      <p:pic>
        <p:nvPicPr>
          <p:cNvPr id="7172" name="Picture 7" descr="MCj03702060000[1]">
            <a:extLst>
              <a:ext uri="{FF2B5EF4-FFF2-40B4-BE49-F238E27FC236}">
                <a16:creationId xmlns:a16="http://schemas.microsoft.com/office/drawing/2014/main" id="{00364AFA-A1D9-4EDF-86FA-BE1C388967AC}"/>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532438" y="1600200"/>
            <a:ext cx="3033712" cy="4191000"/>
          </a:xfrm>
        </p:spPr>
      </p:pic>
      <p:sp>
        <p:nvSpPr>
          <p:cNvPr id="2" name="Footer Placeholder 1">
            <a:extLst>
              <a:ext uri="{FF2B5EF4-FFF2-40B4-BE49-F238E27FC236}">
                <a16:creationId xmlns:a16="http://schemas.microsoft.com/office/drawing/2014/main" id="{BB197A3A-6440-4D2C-8AA2-B2ED86460338}"/>
              </a:ext>
            </a:extLst>
          </p:cNvPr>
          <p:cNvSpPr>
            <a:spLocks noGrp="1"/>
          </p:cNvSpPr>
          <p:nvPr>
            <p:ph type="ftr" sz="quarter" idx="11"/>
          </p:nvPr>
        </p:nvSpPr>
        <p:spPr/>
        <p:txBody>
          <a:bodyPr/>
          <a:lstStyle/>
          <a:p>
            <a:pPr>
              <a:defRPr/>
            </a:pPr>
            <a:r>
              <a:rPr lang="en-US" dirty="0"/>
              <a:t>Dane County Youth Assessment 2021</a:t>
            </a:r>
          </a:p>
        </p:txBody>
      </p:sp>
      <p:sp>
        <p:nvSpPr>
          <p:cNvPr id="7173" name="Slide Number Placeholder 6">
            <a:extLst>
              <a:ext uri="{FF2B5EF4-FFF2-40B4-BE49-F238E27FC236}">
                <a16:creationId xmlns:a16="http://schemas.microsoft.com/office/drawing/2014/main" id="{3E866B24-BCCA-4F12-AB6F-476B47EEB60A}"/>
              </a:ext>
            </a:extLst>
          </p:cNvPr>
          <p:cNvSpPr>
            <a:spLocks noGrp="1"/>
          </p:cNvSpPr>
          <p:nvPr>
            <p:ph type="sldNum" sz="quarter" idx="12"/>
          </p:nvPr>
        </p:nvSpPr>
        <p:spPr bwMode="auto">
          <a:xfrm>
            <a:off x="7124700" y="581025"/>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rIns="91440"/>
          <a:lstStyle>
            <a:lvl1pPr>
              <a:spcBef>
                <a:spcPct val="20000"/>
              </a:spcBef>
              <a:buClr>
                <a:srgbClr val="F9F9F9"/>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buClr>
                <a:schemeClr val="folHlink"/>
              </a:buClr>
              <a:buSzPct val="60000"/>
              <a:buNone/>
            </a:pPr>
            <a:fld id="{D0494C42-B89B-46B5-8452-A6C7BB3FED59}" type="slidenum">
              <a:rPr lang="en-US" altLang="en-US" smtClean="0">
                <a:solidFill>
                  <a:schemeClr val="tx2"/>
                </a:solidFill>
                <a:latin typeface="Arial" panose="020B0604020202020204" pitchFamily="34" charset="0"/>
              </a:rPr>
              <a:pPr>
                <a:buClr>
                  <a:schemeClr val="folHlink"/>
                </a:buClr>
                <a:buSzPct val="60000"/>
                <a:buNone/>
              </a:pPr>
              <a:t>3</a:t>
            </a:fld>
            <a:endParaRPr lang="en-US" altLang="en-US" dirty="0">
              <a:solidFill>
                <a:schemeClr val="tx2"/>
              </a:solidFill>
              <a:latin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84BC3-4F9D-4C90-9B0C-55191B4120F7}"/>
              </a:ext>
            </a:extLst>
          </p:cNvPr>
          <p:cNvSpPr>
            <a:spLocks noGrp="1"/>
          </p:cNvSpPr>
          <p:nvPr>
            <p:ph type="title"/>
          </p:nvPr>
        </p:nvSpPr>
        <p:spPr>
          <a:xfrm>
            <a:off x="512549" y="224120"/>
            <a:ext cx="7055380" cy="1223683"/>
          </a:xfrm>
        </p:spPr>
        <p:txBody>
          <a:bodyPr/>
          <a:lstStyle/>
          <a:p>
            <a:pPr algn="ctr"/>
            <a:r>
              <a:rPr lang="en-US" dirty="0"/>
              <a:t>After School Activities</a:t>
            </a:r>
            <a:br>
              <a:rPr lang="en-US" dirty="0"/>
            </a:br>
            <a:r>
              <a:rPr lang="en-US" sz="2800" dirty="0">
                <a:solidFill>
                  <a:srgbClr val="EBEBEB"/>
                </a:solidFill>
                <a:latin typeface="Century Gothic" panose="020B0502020202020204"/>
              </a:rPr>
              <a:t>9</a:t>
            </a:r>
            <a:r>
              <a:rPr lang="en-US" sz="2800" baseline="30000" dirty="0">
                <a:solidFill>
                  <a:srgbClr val="EBEBEB"/>
                </a:solidFill>
                <a:latin typeface="Century Gothic" panose="020B0502020202020204"/>
              </a:rPr>
              <a:t>th</a:t>
            </a:r>
            <a:r>
              <a:rPr lang="en-US" sz="2800" dirty="0">
                <a:solidFill>
                  <a:srgbClr val="EBEBEB"/>
                </a:solidFill>
                <a:latin typeface="Century Gothic" panose="020B0502020202020204"/>
              </a:rPr>
              <a:t>-12</a:t>
            </a:r>
            <a:r>
              <a:rPr lang="en-US" sz="2800" baseline="30000" dirty="0">
                <a:solidFill>
                  <a:srgbClr val="EBEBEB"/>
                </a:solidFill>
                <a:latin typeface="Century Gothic" panose="020B0502020202020204"/>
              </a:rPr>
              <a:t>th</a:t>
            </a:r>
            <a:r>
              <a:rPr lang="en-US" sz="2800" dirty="0">
                <a:solidFill>
                  <a:srgbClr val="EBEBEB"/>
                </a:solidFill>
                <a:latin typeface="Century Gothic" panose="020B0502020202020204"/>
              </a:rPr>
              <a:t> grades</a:t>
            </a:r>
            <a:endParaRPr lang="en-US" dirty="0"/>
          </a:p>
        </p:txBody>
      </p:sp>
      <p:sp>
        <p:nvSpPr>
          <p:cNvPr id="3" name="Content Placeholder 2">
            <a:extLst>
              <a:ext uri="{FF2B5EF4-FFF2-40B4-BE49-F238E27FC236}">
                <a16:creationId xmlns:a16="http://schemas.microsoft.com/office/drawing/2014/main" id="{10E44D05-7E09-4FBF-994D-FB0202D3113E}"/>
              </a:ext>
            </a:extLst>
          </p:cNvPr>
          <p:cNvSpPr>
            <a:spLocks noGrp="1"/>
          </p:cNvSpPr>
          <p:nvPr>
            <p:ph idx="1"/>
          </p:nvPr>
        </p:nvSpPr>
        <p:spPr>
          <a:xfrm>
            <a:off x="827700" y="1676401"/>
            <a:ext cx="6711654" cy="4572006"/>
          </a:xfrm>
        </p:spPr>
        <p:txBody>
          <a:bodyPr>
            <a:normAutofit fontScale="92500" lnSpcReduction="20000"/>
          </a:bodyPr>
          <a:lstStyle/>
          <a:p>
            <a:r>
              <a:rPr lang="en-US" dirty="0"/>
              <a:t>73.2% of students were involved in some extracurricular activity or afterschool program (83.5% in 2018)</a:t>
            </a:r>
          </a:p>
          <a:p>
            <a:r>
              <a:rPr lang="en-US" dirty="0"/>
              <a:t>40.1% of students said they missed some or all of a planned extracurricular activity due to COVID restrictions</a:t>
            </a:r>
          </a:p>
          <a:p>
            <a:endParaRPr lang="en-US" dirty="0"/>
          </a:p>
          <a:p>
            <a:r>
              <a:rPr lang="en-US" dirty="0"/>
              <a:t>Participation in sports dropped significantly from 61.9% in 2018 to 27.0% in 2021</a:t>
            </a:r>
          </a:p>
          <a:p>
            <a:pPr marL="0" indent="0">
              <a:buNone/>
            </a:pPr>
            <a:endParaRPr lang="en-US" dirty="0"/>
          </a:p>
          <a:p>
            <a:r>
              <a:rPr lang="en-US" dirty="0"/>
              <a:t>22.5% were involved in an afterschool program or activity at school or community center  (26.9% in 2018)</a:t>
            </a:r>
          </a:p>
          <a:p>
            <a:r>
              <a:rPr lang="en-US" dirty="0"/>
              <a:t>27.6% were involved in art, band, music or dance after school  (31.2% in 2018)</a:t>
            </a:r>
          </a:p>
        </p:txBody>
      </p:sp>
      <p:sp>
        <p:nvSpPr>
          <p:cNvPr id="4" name="Footer Placeholder 3">
            <a:extLst>
              <a:ext uri="{FF2B5EF4-FFF2-40B4-BE49-F238E27FC236}">
                <a16:creationId xmlns:a16="http://schemas.microsoft.com/office/drawing/2014/main" id="{58806167-2B11-497D-8BDB-6FFA7284FC27}"/>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78302128-0D3E-490E-B670-F6E93ABF5B45}"/>
              </a:ext>
            </a:extLst>
          </p:cNvPr>
          <p:cNvSpPr>
            <a:spLocks noGrp="1"/>
          </p:cNvSpPr>
          <p:nvPr>
            <p:ph type="sldNum" sz="quarter" idx="12"/>
          </p:nvPr>
        </p:nvSpPr>
        <p:spPr/>
        <p:txBody>
          <a:bodyPr/>
          <a:lstStyle/>
          <a:p>
            <a:fld id="{CA80432F-7918-4BE5-9913-63AFF4083F47}" type="slidenum">
              <a:rPr lang="en-US" altLang="en-US" smtClean="0"/>
              <a:pPr/>
              <a:t>30</a:t>
            </a:fld>
            <a:endParaRPr lang="en-US" altLang="en-US"/>
          </a:p>
        </p:txBody>
      </p:sp>
    </p:spTree>
    <p:extLst>
      <p:ext uri="{BB962C8B-B14F-4D97-AF65-F5344CB8AC3E}">
        <p14:creationId xmlns:p14="http://schemas.microsoft.com/office/powerpoint/2010/main" val="1592519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77862-9D4B-4A88-8B55-A12606ECFB8D}"/>
              </a:ext>
            </a:extLst>
          </p:cNvPr>
          <p:cNvSpPr>
            <a:spLocks noGrp="1"/>
          </p:cNvSpPr>
          <p:nvPr>
            <p:ph type="title"/>
          </p:nvPr>
        </p:nvSpPr>
        <p:spPr>
          <a:xfrm>
            <a:off x="569815" y="295736"/>
            <a:ext cx="7055380" cy="1147482"/>
          </a:xfrm>
        </p:spPr>
        <p:txBody>
          <a:bodyPr/>
          <a:lstStyle/>
          <a:p>
            <a:pPr algn="ctr"/>
            <a:r>
              <a:rPr lang="en-US" dirty="0"/>
              <a:t>Connection with Parents</a:t>
            </a:r>
            <a:br>
              <a:rPr lang="en-US" dirty="0"/>
            </a:br>
            <a:r>
              <a:rPr lang="en-US" sz="2700" dirty="0">
                <a:solidFill>
                  <a:prstClr val="white"/>
                </a:solidFill>
                <a:latin typeface="Century Gothic" panose="020B0502020202020204"/>
              </a:rPr>
              <a:t>9</a:t>
            </a:r>
            <a:r>
              <a:rPr lang="en-US" sz="2700" baseline="30000" dirty="0">
                <a:solidFill>
                  <a:prstClr val="white"/>
                </a:solidFill>
                <a:latin typeface="Century Gothic" panose="020B0502020202020204"/>
              </a:rPr>
              <a:t>th</a:t>
            </a:r>
            <a:r>
              <a:rPr lang="en-US" sz="2700" dirty="0">
                <a:solidFill>
                  <a:prstClr val="white"/>
                </a:solidFill>
                <a:latin typeface="Century Gothic" panose="020B0502020202020204"/>
              </a:rPr>
              <a:t>-12</a:t>
            </a:r>
            <a:r>
              <a:rPr lang="en-US" sz="2700" baseline="30000" dirty="0">
                <a:solidFill>
                  <a:prstClr val="white"/>
                </a:solidFill>
                <a:latin typeface="Century Gothic" panose="020B0502020202020204"/>
              </a:rPr>
              <a:t>th</a:t>
            </a:r>
            <a:r>
              <a:rPr lang="en-US" sz="2700" dirty="0">
                <a:solidFill>
                  <a:prstClr val="white"/>
                </a:solidFill>
                <a:latin typeface="Century Gothic" panose="020B0502020202020204"/>
              </a:rPr>
              <a:t> grades</a:t>
            </a:r>
            <a:endParaRPr lang="en-US" dirty="0"/>
          </a:p>
        </p:txBody>
      </p:sp>
      <p:sp>
        <p:nvSpPr>
          <p:cNvPr id="3" name="Content Placeholder 2">
            <a:extLst>
              <a:ext uri="{FF2B5EF4-FFF2-40B4-BE49-F238E27FC236}">
                <a16:creationId xmlns:a16="http://schemas.microsoft.com/office/drawing/2014/main" id="{A5BAB082-47B6-403F-B6FB-8A9629F7F797}"/>
              </a:ext>
            </a:extLst>
          </p:cNvPr>
          <p:cNvSpPr>
            <a:spLocks noGrp="1"/>
          </p:cNvSpPr>
          <p:nvPr>
            <p:ph idx="1"/>
          </p:nvPr>
        </p:nvSpPr>
        <p:spPr>
          <a:xfrm>
            <a:off x="827699" y="1752599"/>
            <a:ext cx="6938731" cy="4724401"/>
          </a:xfrm>
        </p:spPr>
        <p:txBody>
          <a:bodyPr>
            <a:normAutofit fontScale="92500" lnSpcReduction="10000"/>
          </a:bodyPr>
          <a:lstStyle/>
          <a:p>
            <a:r>
              <a:rPr lang="en-US" dirty="0"/>
              <a:t>10% say they have a parent with a mental health problem that worries them</a:t>
            </a:r>
          </a:p>
          <a:p>
            <a:pPr lvl="1"/>
            <a:r>
              <a:rPr lang="en-US" dirty="0"/>
              <a:t>These students have double the levels of depression, anxiety and suicide ideation</a:t>
            </a:r>
          </a:p>
          <a:p>
            <a:endParaRPr lang="en-US" dirty="0"/>
          </a:p>
          <a:p>
            <a:r>
              <a:rPr lang="en-US" dirty="0"/>
              <a:t>51.0% say their parents talk to them about things that bother them (the student).</a:t>
            </a:r>
          </a:p>
          <a:p>
            <a:r>
              <a:rPr lang="en-US" dirty="0"/>
              <a:t>Students are more likely to talk with parents about after HS plans (82.9%) than friends (34.5%) or school staff (51.2%)</a:t>
            </a:r>
          </a:p>
          <a:p>
            <a:endParaRPr lang="en-US" dirty="0"/>
          </a:p>
          <a:p>
            <a:r>
              <a:rPr lang="en-US" dirty="0"/>
              <a:t>64.5% said they talked about healthy dating and relationships with their parents – but only 44.7% said they talked with their parents about birth control</a:t>
            </a:r>
          </a:p>
        </p:txBody>
      </p:sp>
      <p:sp>
        <p:nvSpPr>
          <p:cNvPr id="4" name="Footer Placeholder 3">
            <a:extLst>
              <a:ext uri="{FF2B5EF4-FFF2-40B4-BE49-F238E27FC236}">
                <a16:creationId xmlns:a16="http://schemas.microsoft.com/office/drawing/2014/main" id="{094B55A1-AF1A-417A-9672-C2EAF45B7390}"/>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DE8D8491-2335-4589-8276-28731571F5C5}"/>
              </a:ext>
            </a:extLst>
          </p:cNvPr>
          <p:cNvSpPr>
            <a:spLocks noGrp="1"/>
          </p:cNvSpPr>
          <p:nvPr>
            <p:ph type="sldNum" sz="quarter" idx="12"/>
          </p:nvPr>
        </p:nvSpPr>
        <p:spPr/>
        <p:txBody>
          <a:bodyPr/>
          <a:lstStyle/>
          <a:p>
            <a:fld id="{CA80432F-7918-4BE5-9913-63AFF4083F47}" type="slidenum">
              <a:rPr lang="en-US" altLang="en-US" smtClean="0"/>
              <a:pPr/>
              <a:t>31</a:t>
            </a:fld>
            <a:endParaRPr lang="en-US" altLang="en-US"/>
          </a:p>
        </p:txBody>
      </p:sp>
    </p:spTree>
    <p:extLst>
      <p:ext uri="{BB962C8B-B14F-4D97-AF65-F5344CB8AC3E}">
        <p14:creationId xmlns:p14="http://schemas.microsoft.com/office/powerpoint/2010/main" val="15121390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4FE45-19D1-4953-BC80-5EE593B0035B}"/>
              </a:ext>
            </a:extLst>
          </p:cNvPr>
          <p:cNvSpPr>
            <a:spLocks noGrp="1"/>
          </p:cNvSpPr>
          <p:nvPr>
            <p:ph type="title"/>
          </p:nvPr>
        </p:nvSpPr>
        <p:spPr>
          <a:xfrm>
            <a:off x="522074" y="342900"/>
            <a:ext cx="7055380" cy="1147482"/>
          </a:xfrm>
        </p:spPr>
        <p:txBody>
          <a:bodyPr/>
          <a:lstStyle/>
          <a:p>
            <a:pPr algn="ctr"/>
            <a:r>
              <a:rPr lang="en-US" dirty="0"/>
              <a:t>Family Financial</a:t>
            </a:r>
            <a:br>
              <a:rPr lang="en-US" dirty="0"/>
            </a:br>
            <a:r>
              <a:rPr kumimoji="0" lang="en-US" sz="2700" b="0" i="0" u="none" strike="noStrike" kern="1200" cap="none" spc="0" normalizeH="0" baseline="0" noProof="0" dirty="0">
                <a:ln>
                  <a:noFill/>
                </a:ln>
                <a:solidFill>
                  <a:prstClr val="white"/>
                </a:solidFill>
                <a:effectLst/>
                <a:uLnTx/>
                <a:uFillTx/>
                <a:latin typeface="Century Gothic" panose="020B0502020202020204"/>
                <a:ea typeface="+mj-ea"/>
                <a:cs typeface="+mj-cs"/>
              </a:rPr>
              <a:t>9</a:t>
            </a:r>
            <a:r>
              <a:rPr kumimoji="0" lang="en-US" sz="2700" b="0" i="0" u="none" strike="noStrike" kern="1200" cap="none" spc="0" normalizeH="0" baseline="30000" noProof="0" dirty="0">
                <a:ln>
                  <a:noFill/>
                </a:ln>
                <a:solidFill>
                  <a:prstClr val="white"/>
                </a:solidFill>
                <a:effectLst/>
                <a:uLnTx/>
                <a:uFillTx/>
                <a:latin typeface="Century Gothic" panose="020B0502020202020204"/>
                <a:ea typeface="+mj-ea"/>
                <a:cs typeface="+mj-cs"/>
              </a:rPr>
              <a:t>th</a:t>
            </a:r>
            <a:r>
              <a:rPr kumimoji="0" lang="en-US" sz="2700" b="0" i="0" u="none" strike="noStrike" kern="1200" cap="none" spc="0" normalizeH="0" baseline="0" noProof="0" dirty="0">
                <a:ln>
                  <a:noFill/>
                </a:ln>
                <a:solidFill>
                  <a:prstClr val="white"/>
                </a:solidFill>
                <a:effectLst/>
                <a:uLnTx/>
                <a:uFillTx/>
                <a:latin typeface="Century Gothic" panose="020B0502020202020204"/>
                <a:ea typeface="+mj-ea"/>
                <a:cs typeface="+mj-cs"/>
              </a:rPr>
              <a:t>-12</a:t>
            </a:r>
            <a:r>
              <a:rPr kumimoji="0" lang="en-US" sz="2700" b="0" i="0" u="none" strike="noStrike" kern="1200" cap="none" spc="0" normalizeH="0" baseline="30000" noProof="0" dirty="0">
                <a:ln>
                  <a:noFill/>
                </a:ln>
                <a:solidFill>
                  <a:prstClr val="white"/>
                </a:solidFill>
                <a:effectLst/>
                <a:uLnTx/>
                <a:uFillTx/>
                <a:latin typeface="Century Gothic" panose="020B0502020202020204"/>
                <a:ea typeface="+mj-ea"/>
                <a:cs typeface="+mj-cs"/>
              </a:rPr>
              <a:t>th grades</a:t>
            </a:r>
            <a:endParaRPr lang="en-US" dirty="0"/>
          </a:p>
        </p:txBody>
      </p:sp>
      <p:sp>
        <p:nvSpPr>
          <p:cNvPr id="3" name="Content Placeholder 2">
            <a:extLst>
              <a:ext uri="{FF2B5EF4-FFF2-40B4-BE49-F238E27FC236}">
                <a16:creationId xmlns:a16="http://schemas.microsoft.com/office/drawing/2014/main" id="{E6155FD1-5412-4558-90AC-8601025D25C3}"/>
              </a:ext>
            </a:extLst>
          </p:cNvPr>
          <p:cNvSpPr>
            <a:spLocks noGrp="1"/>
          </p:cNvSpPr>
          <p:nvPr>
            <p:ph idx="1"/>
          </p:nvPr>
        </p:nvSpPr>
        <p:spPr>
          <a:xfrm>
            <a:off x="865800" y="1676400"/>
            <a:ext cx="6711654" cy="4648200"/>
          </a:xfrm>
        </p:spPr>
        <p:txBody>
          <a:bodyPr>
            <a:normAutofit lnSpcReduction="10000"/>
          </a:bodyPr>
          <a:lstStyle/>
          <a:p>
            <a:pPr marL="342906" marR="0" lvl="0" indent="-342906" algn="l" defTabSz="457207"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Char char=""/>
              <a:tabLst/>
              <a:defRPr/>
            </a:pPr>
            <a:r>
              <a:rPr lang="en-US" dirty="0">
                <a:solidFill>
                  <a:prstClr val="white"/>
                </a:solidFill>
                <a:latin typeface="Century Gothic" panose="020B0502020202020204"/>
              </a:rPr>
              <a:t>28</a:t>
            </a:r>
            <a:r>
              <a:rPr kumimoji="0" lang="en-US" sz="2000" b="0" i="0" u="none" strike="noStrike" kern="1200" cap="none" spc="0" normalizeH="0" baseline="0" noProof="0" dirty="0">
                <a:ln>
                  <a:noFill/>
                </a:ln>
                <a:solidFill>
                  <a:prstClr val="white"/>
                </a:solidFill>
                <a:effectLst/>
                <a:uLnTx/>
                <a:uFillTx/>
                <a:latin typeface="Century Gothic" panose="020B0502020202020204"/>
                <a:ea typeface="+mj-ea"/>
                <a:cs typeface="+mj-cs"/>
              </a:rPr>
              <a:t>% of students say financially “things are tight” but their families are doing OK.  2% say their family is struggling financially.  (34% and 4% in 2018)</a:t>
            </a:r>
          </a:p>
          <a:p>
            <a:pPr marL="342906" marR="0" lvl="0" indent="-342906" algn="l" defTabSz="457207"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Char char=""/>
              <a:tabLst/>
              <a:defRPr/>
            </a:pPr>
            <a:endParaRPr kumimoji="0" lang="en-US" sz="2000" b="0" i="0" u="none" strike="noStrike" kern="1200" cap="none" spc="0" normalizeH="0" baseline="0" noProof="0" dirty="0">
              <a:ln>
                <a:noFill/>
              </a:ln>
              <a:solidFill>
                <a:prstClr val="white"/>
              </a:solidFill>
              <a:effectLst/>
              <a:uLnTx/>
              <a:uFillTx/>
              <a:latin typeface="Century Gothic" panose="020B0502020202020204"/>
              <a:ea typeface="+mj-ea"/>
              <a:cs typeface="+mj-cs"/>
            </a:endParaRPr>
          </a:p>
          <a:p>
            <a:pPr marL="342906" marR="0" lvl="0" indent="-342906" algn="l" defTabSz="457207"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Char char=""/>
              <a:tabLst/>
              <a:defRPr/>
            </a:pPr>
            <a:r>
              <a:rPr lang="en-US" dirty="0">
                <a:solidFill>
                  <a:prstClr val="white"/>
                </a:solidFill>
                <a:latin typeface="Century Gothic" panose="020B0502020202020204"/>
              </a:rPr>
              <a:t>7% said they had to skip meals because their family didn’t have enough money (10% in 2018)</a:t>
            </a:r>
          </a:p>
          <a:p>
            <a:pPr marL="342906" marR="0" lvl="0" indent="-342906" algn="l" defTabSz="457207"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Char char=""/>
              <a:tabLst/>
              <a:defRPr/>
            </a:pPr>
            <a:endParaRPr lang="en-US" dirty="0">
              <a:solidFill>
                <a:prstClr val="white"/>
              </a:solidFill>
              <a:latin typeface="Century Gothic" panose="020B0502020202020204"/>
            </a:endParaRPr>
          </a:p>
          <a:p>
            <a:pPr marL="342906" marR="0" lvl="0" indent="-342906" algn="l" defTabSz="457207"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Char char=""/>
              <a:tabLst/>
              <a:defRPr/>
            </a:pPr>
            <a:r>
              <a:rPr lang="en-US" dirty="0">
                <a:solidFill>
                  <a:prstClr val="white"/>
                </a:solidFill>
                <a:latin typeface="Century Gothic" panose="020B0502020202020204"/>
              </a:rPr>
              <a:t>About 60% of students said they didn’t think money was a problem for their family right now – nearly identical to 2018.</a:t>
            </a:r>
          </a:p>
          <a:p>
            <a:pPr marL="342906" marR="0" lvl="0" indent="-342906" algn="l" defTabSz="457207"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Char char=""/>
              <a:tabLst/>
              <a:defRPr/>
            </a:pPr>
            <a:endParaRPr kumimoji="0" lang="en-US" sz="2000" b="0" i="0" u="none" strike="noStrike" kern="1200" cap="none" spc="0" normalizeH="0" baseline="0" noProof="0" dirty="0">
              <a:ln>
                <a:noFill/>
              </a:ln>
              <a:solidFill>
                <a:prstClr val="white"/>
              </a:solidFill>
              <a:effectLst/>
              <a:uLnTx/>
              <a:uFillTx/>
              <a:latin typeface="Century Gothic" panose="020B0502020202020204"/>
              <a:ea typeface="+mj-ea"/>
              <a:cs typeface="+mj-cs"/>
            </a:endParaRPr>
          </a:p>
          <a:p>
            <a:pPr marL="342906" marR="0" lvl="0" indent="-342906" algn="l" defTabSz="457207"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Char char=""/>
              <a:tabLst/>
              <a:defRPr/>
            </a:pPr>
            <a:r>
              <a:rPr lang="en-US" dirty="0">
                <a:solidFill>
                  <a:prstClr val="white"/>
                </a:solidFill>
                <a:latin typeface="Century Gothic" panose="020B0502020202020204"/>
              </a:rPr>
              <a:t>35.0% of high school youth with a job, say their earnings help support their family.</a:t>
            </a:r>
            <a:endParaRPr kumimoji="0" lang="en-US" sz="2000" b="0" i="0" u="none" strike="noStrike" kern="1200" cap="none" spc="0" normalizeH="0" baseline="0" noProof="0" dirty="0">
              <a:ln>
                <a:noFill/>
              </a:ln>
              <a:solidFill>
                <a:prstClr val="white"/>
              </a:solidFill>
              <a:effectLst/>
              <a:uLnTx/>
              <a:uFillTx/>
              <a:latin typeface="Century Gothic" panose="020B0502020202020204"/>
              <a:ea typeface="+mj-ea"/>
              <a:cs typeface="+mj-cs"/>
            </a:endParaRPr>
          </a:p>
          <a:p>
            <a:pPr marL="0" indent="0">
              <a:buNone/>
            </a:pPr>
            <a:endParaRPr lang="en-US" dirty="0"/>
          </a:p>
        </p:txBody>
      </p:sp>
      <p:sp>
        <p:nvSpPr>
          <p:cNvPr id="4" name="Footer Placeholder 3">
            <a:extLst>
              <a:ext uri="{FF2B5EF4-FFF2-40B4-BE49-F238E27FC236}">
                <a16:creationId xmlns:a16="http://schemas.microsoft.com/office/drawing/2014/main" id="{14CCECCC-C434-4559-AE86-100DEBEE4353}"/>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2E2D7088-F37F-4A8A-88E8-F198122BA2C0}"/>
              </a:ext>
            </a:extLst>
          </p:cNvPr>
          <p:cNvSpPr>
            <a:spLocks noGrp="1"/>
          </p:cNvSpPr>
          <p:nvPr>
            <p:ph type="sldNum" sz="quarter" idx="12"/>
          </p:nvPr>
        </p:nvSpPr>
        <p:spPr/>
        <p:txBody>
          <a:bodyPr/>
          <a:lstStyle/>
          <a:p>
            <a:fld id="{CA80432F-7918-4BE5-9913-63AFF4083F47}" type="slidenum">
              <a:rPr lang="en-US" altLang="en-US" smtClean="0"/>
              <a:pPr/>
              <a:t>32</a:t>
            </a:fld>
            <a:endParaRPr lang="en-US" altLang="en-US"/>
          </a:p>
        </p:txBody>
      </p:sp>
    </p:spTree>
    <p:extLst>
      <p:ext uri="{BB962C8B-B14F-4D97-AF65-F5344CB8AC3E}">
        <p14:creationId xmlns:p14="http://schemas.microsoft.com/office/powerpoint/2010/main" val="13273517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1F21F-B209-4D76-B576-CB78E6576DEA}"/>
              </a:ext>
            </a:extLst>
          </p:cNvPr>
          <p:cNvSpPr>
            <a:spLocks noGrp="1"/>
          </p:cNvSpPr>
          <p:nvPr>
            <p:ph type="title"/>
          </p:nvPr>
        </p:nvSpPr>
        <p:spPr/>
        <p:txBody>
          <a:bodyPr/>
          <a:lstStyle/>
          <a:p>
            <a:r>
              <a:rPr lang="en-US" dirty="0"/>
              <a:t>Reflection Questions</a:t>
            </a:r>
          </a:p>
        </p:txBody>
      </p:sp>
      <p:sp>
        <p:nvSpPr>
          <p:cNvPr id="3" name="Content Placeholder 2">
            <a:extLst>
              <a:ext uri="{FF2B5EF4-FFF2-40B4-BE49-F238E27FC236}">
                <a16:creationId xmlns:a16="http://schemas.microsoft.com/office/drawing/2014/main" id="{25C3B249-92AF-4A15-9AE8-E175DFCED6D5}"/>
              </a:ext>
            </a:extLst>
          </p:cNvPr>
          <p:cNvSpPr>
            <a:spLocks noGrp="1"/>
          </p:cNvSpPr>
          <p:nvPr>
            <p:ph idx="1"/>
          </p:nvPr>
        </p:nvSpPr>
        <p:spPr>
          <a:xfrm>
            <a:off x="4157322" y="1600200"/>
            <a:ext cx="3382768" cy="3158613"/>
          </a:xfrm>
        </p:spPr>
        <p:txBody>
          <a:bodyPr/>
          <a:lstStyle/>
          <a:p>
            <a:r>
              <a:rPr lang="en-US" dirty="0"/>
              <a:t>Risk and protective factors for youth exist at multiple levels of their environment.</a:t>
            </a:r>
          </a:p>
          <a:p>
            <a:r>
              <a:rPr lang="en-US" dirty="0"/>
              <a:t>These factors interact to influence a young person’s experiences, thoughts, behaviors, and outcomes.</a:t>
            </a:r>
          </a:p>
        </p:txBody>
      </p:sp>
      <p:sp>
        <p:nvSpPr>
          <p:cNvPr id="4" name="Footer Placeholder 3">
            <a:extLst>
              <a:ext uri="{FF2B5EF4-FFF2-40B4-BE49-F238E27FC236}">
                <a16:creationId xmlns:a16="http://schemas.microsoft.com/office/drawing/2014/main" id="{F1716C6F-B931-451C-8F3A-35DDF60B4277}"/>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E22D2523-872C-4036-B2FD-E20390322FD6}"/>
              </a:ext>
            </a:extLst>
          </p:cNvPr>
          <p:cNvSpPr>
            <a:spLocks noGrp="1"/>
          </p:cNvSpPr>
          <p:nvPr>
            <p:ph type="sldNum" sz="quarter" idx="12"/>
          </p:nvPr>
        </p:nvSpPr>
        <p:spPr/>
        <p:txBody>
          <a:bodyPr/>
          <a:lstStyle/>
          <a:p>
            <a:fld id="{CA80432F-7918-4BE5-9913-63AFF4083F47}" type="slidenum">
              <a:rPr lang="en-US" altLang="en-US" smtClean="0"/>
              <a:pPr/>
              <a:t>33</a:t>
            </a:fld>
            <a:endParaRPr lang="en-US" altLang="en-US"/>
          </a:p>
        </p:txBody>
      </p:sp>
      <p:graphicFrame>
        <p:nvGraphicFramePr>
          <p:cNvPr id="6" name="Content Placeholder 5">
            <a:extLst>
              <a:ext uri="{FF2B5EF4-FFF2-40B4-BE49-F238E27FC236}">
                <a16:creationId xmlns:a16="http://schemas.microsoft.com/office/drawing/2014/main" id="{25E39325-048F-4377-B4C3-A4C77336AC46}"/>
              </a:ext>
            </a:extLst>
          </p:cNvPr>
          <p:cNvGraphicFramePr>
            <a:graphicFrameLocks/>
          </p:cNvGraphicFramePr>
          <p:nvPr>
            <p:extLst>
              <p:ext uri="{D42A27DB-BD31-4B8C-83A1-F6EECF244321}">
                <p14:modId xmlns:p14="http://schemas.microsoft.com/office/powerpoint/2010/main" val="3626662757"/>
              </p:ext>
            </p:extLst>
          </p:nvPr>
        </p:nvGraphicFramePr>
        <p:xfrm>
          <a:off x="-76200" y="1524000"/>
          <a:ext cx="4648200"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ontent Placeholder 2">
            <a:extLst>
              <a:ext uri="{FF2B5EF4-FFF2-40B4-BE49-F238E27FC236}">
                <a16:creationId xmlns:a16="http://schemas.microsoft.com/office/drawing/2014/main" id="{968A9A2D-E5E1-4D7B-9E91-8D559F452139}"/>
              </a:ext>
            </a:extLst>
          </p:cNvPr>
          <p:cNvSpPr txBox="1">
            <a:spLocks/>
          </p:cNvSpPr>
          <p:nvPr/>
        </p:nvSpPr>
        <p:spPr>
          <a:xfrm>
            <a:off x="492874" y="5004753"/>
            <a:ext cx="8430690" cy="1872343"/>
          </a:xfrm>
          <a:prstGeom prst="rect">
            <a:avLst/>
          </a:prstGeom>
        </p:spPr>
        <p:txBody>
          <a:bodyPr vert="horz" lIns="91440" tIns="45720" rIns="91440" bIns="45720" rtlCol="0">
            <a:normAutofit/>
          </a:bodyPr>
          <a:lst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dirty="0"/>
              <a:t>How do you see risk and protective factors at different levels interacting? </a:t>
            </a:r>
          </a:p>
          <a:p>
            <a:r>
              <a:rPr lang="en-US" dirty="0"/>
              <a:t>More specifically, do you see protective factors at one level counteracting risk factors at another level (or vice versa)?  </a:t>
            </a:r>
          </a:p>
        </p:txBody>
      </p:sp>
    </p:spTree>
    <p:extLst>
      <p:ext uri="{BB962C8B-B14F-4D97-AF65-F5344CB8AC3E}">
        <p14:creationId xmlns:p14="http://schemas.microsoft.com/office/powerpoint/2010/main" val="14842467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F2F35-012E-4977-8CA4-F74EDDB07A27}"/>
              </a:ext>
            </a:extLst>
          </p:cNvPr>
          <p:cNvSpPr>
            <a:spLocks noGrp="1"/>
          </p:cNvSpPr>
          <p:nvPr>
            <p:ph type="title"/>
          </p:nvPr>
        </p:nvSpPr>
        <p:spPr>
          <a:xfrm>
            <a:off x="484710" y="452718"/>
            <a:ext cx="7055380" cy="1147482"/>
          </a:xfrm>
        </p:spPr>
        <p:txBody>
          <a:bodyPr/>
          <a:lstStyle/>
          <a:p>
            <a:pPr algn="ctr"/>
            <a:r>
              <a:rPr lang="en-US" sz="3600" dirty="0"/>
              <a:t>Dating, Sexual Violence</a:t>
            </a:r>
            <a:br>
              <a:rPr lang="en-US" sz="3600" dirty="0"/>
            </a:br>
            <a:r>
              <a:rPr lang="en-US" sz="2800" dirty="0"/>
              <a:t>9</a:t>
            </a:r>
            <a:r>
              <a:rPr lang="en-US" sz="2800" baseline="30000" dirty="0"/>
              <a:t>th</a:t>
            </a:r>
            <a:r>
              <a:rPr lang="en-US" sz="2800" dirty="0"/>
              <a:t>-12</a:t>
            </a:r>
            <a:r>
              <a:rPr lang="en-US" sz="2800" baseline="30000" dirty="0"/>
              <a:t>th</a:t>
            </a:r>
            <a:r>
              <a:rPr lang="en-US" sz="2800" dirty="0"/>
              <a:t> grades</a:t>
            </a:r>
          </a:p>
        </p:txBody>
      </p:sp>
      <p:sp>
        <p:nvSpPr>
          <p:cNvPr id="3" name="Content Placeholder 2">
            <a:extLst>
              <a:ext uri="{FF2B5EF4-FFF2-40B4-BE49-F238E27FC236}">
                <a16:creationId xmlns:a16="http://schemas.microsoft.com/office/drawing/2014/main" id="{4A9BB23B-59AF-4290-9F5A-721F5A325DEF}"/>
              </a:ext>
            </a:extLst>
          </p:cNvPr>
          <p:cNvSpPr>
            <a:spLocks noGrp="1"/>
          </p:cNvSpPr>
          <p:nvPr>
            <p:ph idx="1"/>
          </p:nvPr>
        </p:nvSpPr>
        <p:spPr>
          <a:xfrm>
            <a:off x="857011" y="1828800"/>
            <a:ext cx="6711654" cy="4500275"/>
          </a:xfrm>
        </p:spPr>
        <p:txBody>
          <a:bodyPr>
            <a:normAutofit lnSpcReduction="10000"/>
          </a:bodyPr>
          <a:lstStyle/>
          <a:p>
            <a:r>
              <a:rPr lang="en-US" dirty="0"/>
              <a:t>44.5% of students said they have gone out with someone or dated in the last 12 months (53.1% in 2018)</a:t>
            </a:r>
          </a:p>
          <a:p>
            <a:endParaRPr lang="en-US" dirty="0"/>
          </a:p>
          <a:p>
            <a:r>
              <a:rPr lang="en-US" dirty="0"/>
              <a:t>Nearly 10% of HS females say they have been forced to take part in sexual activity</a:t>
            </a:r>
          </a:p>
          <a:p>
            <a:pPr lvl="1"/>
            <a:r>
              <a:rPr lang="en-US" dirty="0"/>
              <a:t>58.0% of these youth have some suicide ideation</a:t>
            </a:r>
          </a:p>
          <a:p>
            <a:pPr lvl="1"/>
            <a:r>
              <a:rPr lang="en-US" dirty="0"/>
              <a:t>52.8% have done something to hurt themselves like cutting</a:t>
            </a:r>
          </a:p>
          <a:p>
            <a:pPr lvl="1"/>
            <a:endParaRPr lang="en-US" dirty="0"/>
          </a:p>
          <a:p>
            <a:r>
              <a:rPr lang="en-US" dirty="0"/>
              <a:t>17.8% of HS females say they have been pressured or encouraged to participate in sexual photos or videos</a:t>
            </a:r>
          </a:p>
        </p:txBody>
      </p:sp>
      <p:sp>
        <p:nvSpPr>
          <p:cNvPr id="4" name="Footer Placeholder 3">
            <a:extLst>
              <a:ext uri="{FF2B5EF4-FFF2-40B4-BE49-F238E27FC236}">
                <a16:creationId xmlns:a16="http://schemas.microsoft.com/office/drawing/2014/main" id="{7F795AE3-90D6-46BD-9F15-3B320525CDB7}"/>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96D2D8D8-EB8D-4E84-96EF-AC413C51C554}"/>
              </a:ext>
            </a:extLst>
          </p:cNvPr>
          <p:cNvSpPr>
            <a:spLocks noGrp="1"/>
          </p:cNvSpPr>
          <p:nvPr>
            <p:ph type="sldNum" sz="quarter" idx="12"/>
          </p:nvPr>
        </p:nvSpPr>
        <p:spPr/>
        <p:txBody>
          <a:bodyPr/>
          <a:lstStyle/>
          <a:p>
            <a:fld id="{CA80432F-7918-4BE5-9913-63AFF4083F47}" type="slidenum">
              <a:rPr lang="en-US" altLang="en-US" smtClean="0"/>
              <a:pPr/>
              <a:t>34</a:t>
            </a:fld>
            <a:endParaRPr lang="en-US" altLang="en-US"/>
          </a:p>
        </p:txBody>
      </p:sp>
    </p:spTree>
    <p:extLst>
      <p:ext uri="{BB962C8B-B14F-4D97-AF65-F5344CB8AC3E}">
        <p14:creationId xmlns:p14="http://schemas.microsoft.com/office/powerpoint/2010/main" val="2370697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1C730-9594-4E5D-8C5B-1C1B86713E4C}"/>
              </a:ext>
            </a:extLst>
          </p:cNvPr>
          <p:cNvSpPr>
            <a:spLocks noGrp="1"/>
          </p:cNvSpPr>
          <p:nvPr>
            <p:ph type="title"/>
          </p:nvPr>
        </p:nvSpPr>
        <p:spPr>
          <a:xfrm>
            <a:off x="484710" y="452718"/>
            <a:ext cx="7055380" cy="1147482"/>
          </a:xfrm>
        </p:spPr>
        <p:txBody>
          <a:bodyPr/>
          <a:lstStyle/>
          <a:p>
            <a:pPr algn="ctr"/>
            <a:r>
              <a:rPr lang="en-US" sz="3600" dirty="0"/>
              <a:t>Gangs and Access to Guns</a:t>
            </a:r>
            <a:br>
              <a:rPr lang="en-US" sz="3600" dirty="0"/>
            </a:br>
            <a:r>
              <a:rPr lang="en-US" sz="2800" dirty="0"/>
              <a:t>9</a:t>
            </a:r>
            <a:r>
              <a:rPr lang="en-US" sz="2800" baseline="30000" dirty="0"/>
              <a:t>th</a:t>
            </a:r>
            <a:r>
              <a:rPr lang="en-US" sz="2800" dirty="0"/>
              <a:t>-12</a:t>
            </a:r>
            <a:r>
              <a:rPr lang="en-US" sz="2800" baseline="30000" dirty="0"/>
              <a:t>th</a:t>
            </a:r>
            <a:r>
              <a:rPr lang="en-US" sz="2800" dirty="0"/>
              <a:t> grades</a:t>
            </a:r>
          </a:p>
        </p:txBody>
      </p:sp>
      <p:sp>
        <p:nvSpPr>
          <p:cNvPr id="3" name="Content Placeholder 2">
            <a:extLst>
              <a:ext uri="{FF2B5EF4-FFF2-40B4-BE49-F238E27FC236}">
                <a16:creationId xmlns:a16="http://schemas.microsoft.com/office/drawing/2014/main" id="{BA8503E5-C0CE-41B5-BCBF-2280AC87E9E6}"/>
              </a:ext>
            </a:extLst>
          </p:cNvPr>
          <p:cNvSpPr>
            <a:spLocks noGrp="1"/>
          </p:cNvSpPr>
          <p:nvPr>
            <p:ph idx="1"/>
          </p:nvPr>
        </p:nvSpPr>
        <p:spPr/>
        <p:txBody>
          <a:bodyPr/>
          <a:lstStyle/>
          <a:p>
            <a:r>
              <a:rPr lang="en-US" dirty="0"/>
              <a:t>15.7% of students say they have access to a gun</a:t>
            </a:r>
          </a:p>
          <a:p>
            <a:pPr lvl="1"/>
            <a:r>
              <a:rPr lang="en-US" dirty="0"/>
              <a:t>22.3% of students with higher levels of suicide ideation have access to a gun</a:t>
            </a:r>
          </a:p>
          <a:p>
            <a:pPr lvl="1"/>
            <a:r>
              <a:rPr lang="en-US" dirty="0"/>
              <a:t>42.2% of rural students have access to a gun compared to 5.2% of urban youth.</a:t>
            </a:r>
          </a:p>
          <a:p>
            <a:pPr lvl="1"/>
            <a:endParaRPr lang="en-US" dirty="0"/>
          </a:p>
          <a:p>
            <a:r>
              <a:rPr lang="en-US" dirty="0"/>
              <a:t>Less than 1% of students say they are a member of a gang.  2.9% say they have a close friend who is a member of a gang.</a:t>
            </a:r>
          </a:p>
          <a:p>
            <a:endParaRPr lang="en-US" dirty="0"/>
          </a:p>
        </p:txBody>
      </p:sp>
      <p:sp>
        <p:nvSpPr>
          <p:cNvPr id="4" name="Footer Placeholder 3">
            <a:extLst>
              <a:ext uri="{FF2B5EF4-FFF2-40B4-BE49-F238E27FC236}">
                <a16:creationId xmlns:a16="http://schemas.microsoft.com/office/drawing/2014/main" id="{2FECB4A5-A9DA-4A10-9A81-98CA1420DC94}"/>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1C158A6B-9C0D-4E0B-AF52-D236802A0A95}"/>
              </a:ext>
            </a:extLst>
          </p:cNvPr>
          <p:cNvSpPr>
            <a:spLocks noGrp="1"/>
          </p:cNvSpPr>
          <p:nvPr>
            <p:ph type="sldNum" sz="quarter" idx="12"/>
          </p:nvPr>
        </p:nvSpPr>
        <p:spPr/>
        <p:txBody>
          <a:bodyPr/>
          <a:lstStyle/>
          <a:p>
            <a:fld id="{CA80432F-7918-4BE5-9913-63AFF4083F47}" type="slidenum">
              <a:rPr lang="en-US" altLang="en-US" smtClean="0"/>
              <a:pPr/>
              <a:t>35</a:t>
            </a:fld>
            <a:endParaRPr lang="en-US" altLang="en-US" dirty="0"/>
          </a:p>
        </p:txBody>
      </p:sp>
    </p:spTree>
    <p:extLst>
      <p:ext uri="{BB962C8B-B14F-4D97-AF65-F5344CB8AC3E}">
        <p14:creationId xmlns:p14="http://schemas.microsoft.com/office/powerpoint/2010/main" val="24535338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4BFD3E5B-4D2D-4053-B8F6-811A89BAC128}"/>
              </a:ext>
            </a:extLst>
          </p:cNvPr>
          <p:cNvGraphicFramePr/>
          <p:nvPr>
            <p:extLst>
              <p:ext uri="{D42A27DB-BD31-4B8C-83A1-F6EECF244321}">
                <p14:modId xmlns:p14="http://schemas.microsoft.com/office/powerpoint/2010/main" val="4160059334"/>
              </p:ext>
            </p:extLst>
          </p:nvPr>
        </p:nvGraphicFramePr>
        <p:xfrm>
          <a:off x="2514600" y="1124936"/>
          <a:ext cx="4478485" cy="24422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C76205B1-F7F4-4A14-A81B-5DA17DFD96BD}"/>
              </a:ext>
            </a:extLst>
          </p:cNvPr>
          <p:cNvSpPr>
            <a:spLocks noGrp="1"/>
          </p:cNvSpPr>
          <p:nvPr>
            <p:ph type="title"/>
          </p:nvPr>
        </p:nvSpPr>
        <p:spPr>
          <a:xfrm>
            <a:off x="1066800" y="439120"/>
            <a:ext cx="7223029" cy="685816"/>
          </a:xfrm>
        </p:spPr>
        <p:txBody>
          <a:bodyPr/>
          <a:lstStyle/>
          <a:p>
            <a:pPr algn="ctr"/>
            <a:r>
              <a:rPr lang="en-US" sz="2700" b="1" dirty="0"/>
              <a:t>Notable Trends</a:t>
            </a:r>
            <a:br>
              <a:rPr lang="en-US" sz="2700" b="1" dirty="0"/>
            </a:br>
            <a:r>
              <a:rPr lang="en-US" sz="1800" b="1" dirty="0"/>
              <a:t>DCYA 2012-2021</a:t>
            </a:r>
            <a:br>
              <a:rPr lang="en-US" sz="900" dirty="0"/>
            </a:br>
            <a:br>
              <a:rPr lang="en-US" dirty="0"/>
            </a:br>
            <a:endParaRPr lang="en-US" dirty="0"/>
          </a:p>
        </p:txBody>
      </p:sp>
      <p:pic>
        <p:nvPicPr>
          <p:cNvPr id="5" name="Content Placeholder 4">
            <a:extLst>
              <a:ext uri="{FF2B5EF4-FFF2-40B4-BE49-F238E27FC236}">
                <a16:creationId xmlns:a16="http://schemas.microsoft.com/office/drawing/2014/main" id="{BCB7D6FA-488A-4D33-8BF6-60937E8B785E}"/>
              </a:ext>
            </a:extLst>
          </p:cNvPr>
          <p:cNvPicPr>
            <a:picLocks noGrp="1" noChangeAspect="1"/>
          </p:cNvPicPr>
          <p:nvPr>
            <p:ph idx="1"/>
          </p:nvPr>
        </p:nvPicPr>
        <p:blipFill>
          <a:blip r:embed="rId7"/>
          <a:stretch>
            <a:fillRect/>
          </a:stretch>
        </p:blipFill>
        <p:spPr>
          <a:xfrm>
            <a:off x="1981200" y="2819400"/>
            <a:ext cx="5652962" cy="2284191"/>
          </a:xfrm>
          <a:prstGeom prst="rect">
            <a:avLst/>
          </a:prstGeom>
        </p:spPr>
      </p:pic>
      <p:pic>
        <p:nvPicPr>
          <p:cNvPr id="6" name="Picture 5">
            <a:extLst>
              <a:ext uri="{FF2B5EF4-FFF2-40B4-BE49-F238E27FC236}">
                <a16:creationId xmlns:a16="http://schemas.microsoft.com/office/drawing/2014/main" id="{1E704EB4-94D3-488C-881E-360B1F756767}"/>
              </a:ext>
            </a:extLst>
          </p:cNvPr>
          <p:cNvPicPr>
            <a:picLocks noChangeAspect="1"/>
          </p:cNvPicPr>
          <p:nvPr/>
        </p:nvPicPr>
        <p:blipFill>
          <a:blip r:embed="rId8"/>
          <a:stretch>
            <a:fillRect/>
          </a:stretch>
        </p:blipFill>
        <p:spPr>
          <a:xfrm>
            <a:off x="1828800" y="4415790"/>
            <a:ext cx="5930259" cy="2442210"/>
          </a:xfrm>
          <a:prstGeom prst="rect">
            <a:avLst/>
          </a:prstGeom>
        </p:spPr>
      </p:pic>
      <p:sp>
        <p:nvSpPr>
          <p:cNvPr id="7" name="TextBox 6">
            <a:extLst>
              <a:ext uri="{FF2B5EF4-FFF2-40B4-BE49-F238E27FC236}">
                <a16:creationId xmlns:a16="http://schemas.microsoft.com/office/drawing/2014/main" id="{400821B3-0134-4CC9-A2A7-36C39E36E30D}"/>
              </a:ext>
            </a:extLst>
          </p:cNvPr>
          <p:cNvSpPr txBox="1"/>
          <p:nvPr/>
        </p:nvSpPr>
        <p:spPr>
          <a:xfrm>
            <a:off x="7848600" y="609600"/>
            <a:ext cx="592285" cy="523220"/>
          </a:xfrm>
          <a:prstGeom prst="rect">
            <a:avLst/>
          </a:prstGeom>
          <a:noFill/>
        </p:spPr>
        <p:txBody>
          <a:bodyPr wrap="square">
            <a:spAutoFit/>
          </a:bodyPr>
          <a:lstStyle/>
          <a:p>
            <a:fld id="{CA80432F-7918-4BE5-9913-63AFF4083F47}" type="slidenum">
              <a:rPr lang="en-US" altLang="en-US" sz="2800" smtClean="0"/>
              <a:pPr/>
              <a:t>36</a:t>
            </a:fld>
            <a:endParaRPr lang="en-US" sz="2800" dirty="0"/>
          </a:p>
        </p:txBody>
      </p:sp>
    </p:spTree>
    <p:extLst>
      <p:ext uri="{BB962C8B-B14F-4D97-AF65-F5344CB8AC3E}">
        <p14:creationId xmlns:p14="http://schemas.microsoft.com/office/powerpoint/2010/main" val="33485584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BF8ED6-7379-4932-AC66-D52E96B20CDE}"/>
              </a:ext>
            </a:extLst>
          </p:cNvPr>
          <p:cNvSpPr>
            <a:spLocks noGrp="1"/>
          </p:cNvSpPr>
          <p:nvPr>
            <p:ph type="title"/>
          </p:nvPr>
        </p:nvSpPr>
        <p:spPr>
          <a:xfrm>
            <a:off x="915423" y="2166376"/>
            <a:ext cx="6982157" cy="2525247"/>
          </a:xfrm>
        </p:spPr>
        <p:txBody>
          <a:bodyPr/>
          <a:lstStyle/>
          <a:p>
            <a:pPr algn="ctr"/>
            <a:r>
              <a:rPr lang="en-US" sz="4800" dirty="0"/>
              <a:t>What additional questions do you have? </a:t>
            </a:r>
          </a:p>
        </p:txBody>
      </p:sp>
      <p:sp>
        <p:nvSpPr>
          <p:cNvPr id="4" name="Footer Placeholder 3">
            <a:extLst>
              <a:ext uri="{FF2B5EF4-FFF2-40B4-BE49-F238E27FC236}">
                <a16:creationId xmlns:a16="http://schemas.microsoft.com/office/drawing/2014/main" id="{1384BB19-1B7E-4CEE-A168-B2C28522E459}"/>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243A1C09-DA16-4324-861C-EDD1B4CDEF16}"/>
              </a:ext>
            </a:extLst>
          </p:cNvPr>
          <p:cNvSpPr>
            <a:spLocks noGrp="1"/>
          </p:cNvSpPr>
          <p:nvPr>
            <p:ph type="sldNum" sz="quarter" idx="12"/>
          </p:nvPr>
        </p:nvSpPr>
        <p:spPr/>
        <p:txBody>
          <a:bodyPr/>
          <a:lstStyle/>
          <a:p>
            <a:fld id="{CA80432F-7918-4BE5-9913-63AFF4083F47}" type="slidenum">
              <a:rPr lang="en-US" altLang="en-US" smtClean="0"/>
              <a:pPr/>
              <a:t>37</a:t>
            </a:fld>
            <a:endParaRPr lang="en-US" altLang="en-US"/>
          </a:p>
        </p:txBody>
      </p:sp>
    </p:spTree>
    <p:extLst>
      <p:ext uri="{BB962C8B-B14F-4D97-AF65-F5344CB8AC3E}">
        <p14:creationId xmlns:p14="http://schemas.microsoft.com/office/powerpoint/2010/main" val="11874445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DCBAC5D-FFC7-419C-BDA6-7DF078F20AC2}"/>
              </a:ext>
            </a:extLst>
          </p:cNvPr>
          <p:cNvSpPr>
            <a:spLocks noGrp="1"/>
          </p:cNvSpPr>
          <p:nvPr>
            <p:ph type="title"/>
          </p:nvPr>
        </p:nvSpPr>
        <p:spPr/>
        <p:txBody>
          <a:bodyPr/>
          <a:lstStyle/>
          <a:p>
            <a:r>
              <a:rPr lang="en-US" dirty="0"/>
              <a:t>Thank you! </a:t>
            </a:r>
          </a:p>
        </p:txBody>
      </p:sp>
      <p:sp>
        <p:nvSpPr>
          <p:cNvPr id="7" name="Content Placeholder 6">
            <a:extLst>
              <a:ext uri="{FF2B5EF4-FFF2-40B4-BE49-F238E27FC236}">
                <a16:creationId xmlns:a16="http://schemas.microsoft.com/office/drawing/2014/main" id="{7E193F94-73A5-44EE-B590-EDD88C1F09D4}"/>
              </a:ext>
            </a:extLst>
          </p:cNvPr>
          <p:cNvSpPr>
            <a:spLocks noGrp="1"/>
          </p:cNvSpPr>
          <p:nvPr>
            <p:ph idx="1"/>
          </p:nvPr>
        </p:nvSpPr>
        <p:spPr>
          <a:xfrm>
            <a:off x="621196" y="1905000"/>
            <a:ext cx="7173300" cy="4143729"/>
          </a:xfrm>
        </p:spPr>
        <p:txBody>
          <a:bodyPr/>
          <a:lstStyle/>
          <a:p>
            <a:r>
              <a:rPr lang="en-US" dirty="0"/>
              <a:t>Just a reminder that the DCYA is a community-led and community-owned research project!</a:t>
            </a:r>
          </a:p>
          <a:p>
            <a:pPr marL="0" indent="0">
              <a:buNone/>
            </a:pPr>
            <a:endParaRPr lang="en-US" dirty="0"/>
          </a:p>
          <a:p>
            <a:r>
              <a:rPr lang="en-US" dirty="0"/>
              <a:t>If you would like access to the data or have additional questions about the survey, please contact:</a:t>
            </a:r>
          </a:p>
          <a:p>
            <a:pPr lvl="1"/>
            <a:r>
              <a:rPr lang="en-US" dirty="0"/>
              <a:t>Meghan Benson at </a:t>
            </a:r>
            <a:r>
              <a:rPr lang="en-US" dirty="0">
                <a:hlinkClick r:id="rId2"/>
              </a:rPr>
              <a:t>meghan.benson@ppwi.org</a:t>
            </a:r>
            <a:r>
              <a:rPr lang="en-US" dirty="0"/>
              <a:t> </a:t>
            </a:r>
          </a:p>
          <a:p>
            <a:pPr lvl="1"/>
            <a:r>
              <a:rPr lang="en-US" dirty="0"/>
              <a:t>Megan </a:t>
            </a:r>
            <a:r>
              <a:rPr lang="en-US" dirty="0" err="1"/>
              <a:t>Meinen</a:t>
            </a:r>
            <a:r>
              <a:rPr lang="en-US" dirty="0"/>
              <a:t> at </a:t>
            </a:r>
            <a:r>
              <a:rPr lang="en-US" dirty="0">
                <a:hlinkClick r:id="rId3"/>
              </a:rPr>
              <a:t>meinen.megan@countyofdane.com</a:t>
            </a:r>
            <a:endParaRPr lang="en-US" dirty="0"/>
          </a:p>
          <a:p>
            <a:pPr lvl="1"/>
            <a:r>
              <a:rPr lang="en-US" dirty="0"/>
              <a:t>Brian Koenig at </a:t>
            </a:r>
            <a:r>
              <a:rPr lang="en-US" dirty="0">
                <a:hlinkClick r:id="rId4"/>
              </a:rPr>
              <a:t>bwkoenig@k12associates.com</a:t>
            </a:r>
            <a:r>
              <a:rPr lang="en-US" dirty="0"/>
              <a:t> </a:t>
            </a:r>
          </a:p>
        </p:txBody>
      </p:sp>
      <p:sp>
        <p:nvSpPr>
          <p:cNvPr id="4" name="Footer Placeholder 3">
            <a:extLst>
              <a:ext uri="{FF2B5EF4-FFF2-40B4-BE49-F238E27FC236}">
                <a16:creationId xmlns:a16="http://schemas.microsoft.com/office/drawing/2014/main" id="{63FA8821-394B-47A3-9DDC-1B7073ACE984}"/>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E2D2726C-9D8B-41AF-9763-6D33AA156F66}"/>
              </a:ext>
            </a:extLst>
          </p:cNvPr>
          <p:cNvSpPr>
            <a:spLocks noGrp="1"/>
          </p:cNvSpPr>
          <p:nvPr>
            <p:ph type="sldNum" sz="quarter" idx="12"/>
          </p:nvPr>
        </p:nvSpPr>
        <p:spPr/>
        <p:txBody>
          <a:bodyPr/>
          <a:lstStyle/>
          <a:p>
            <a:fld id="{034C15D3-DD8F-41E9-A5C0-C25F2FDF4959}" type="slidenum">
              <a:rPr lang="en-US" altLang="en-US" smtClean="0"/>
              <a:pPr/>
              <a:t>38</a:t>
            </a:fld>
            <a:endParaRPr lang="en-US" altLang="en-US"/>
          </a:p>
        </p:txBody>
      </p:sp>
    </p:spTree>
    <p:extLst>
      <p:ext uri="{BB962C8B-B14F-4D97-AF65-F5344CB8AC3E}">
        <p14:creationId xmlns:p14="http://schemas.microsoft.com/office/powerpoint/2010/main" val="1523014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5E7AE-1CA8-4B93-8D8D-F4ECCDE479F9}"/>
              </a:ext>
            </a:extLst>
          </p:cNvPr>
          <p:cNvSpPr>
            <a:spLocks noGrp="1"/>
          </p:cNvSpPr>
          <p:nvPr>
            <p:ph type="title"/>
          </p:nvPr>
        </p:nvSpPr>
        <p:spPr/>
        <p:txBody>
          <a:bodyPr/>
          <a:lstStyle/>
          <a:p>
            <a:pPr algn="ctr"/>
            <a:r>
              <a:rPr lang="en-US" dirty="0"/>
              <a:t>Purpose of the DCYA</a:t>
            </a:r>
          </a:p>
        </p:txBody>
      </p:sp>
      <p:sp>
        <p:nvSpPr>
          <p:cNvPr id="3" name="Content Placeholder 2">
            <a:extLst>
              <a:ext uri="{FF2B5EF4-FFF2-40B4-BE49-F238E27FC236}">
                <a16:creationId xmlns:a16="http://schemas.microsoft.com/office/drawing/2014/main" id="{5444E1A6-DC52-45CF-9510-79FE384E10E0}"/>
              </a:ext>
            </a:extLst>
          </p:cNvPr>
          <p:cNvSpPr>
            <a:spLocks noGrp="1"/>
          </p:cNvSpPr>
          <p:nvPr>
            <p:ph idx="1"/>
          </p:nvPr>
        </p:nvSpPr>
        <p:spPr/>
        <p:txBody>
          <a:bodyPr>
            <a:normAutofit lnSpcReduction="10000"/>
          </a:bodyPr>
          <a:lstStyle/>
          <a:p>
            <a:r>
              <a:rPr lang="en-US" dirty="0"/>
              <a:t>Leads to a better understanding of the Dane County youth needs and interests.</a:t>
            </a:r>
          </a:p>
          <a:p>
            <a:endParaRPr lang="en-US" dirty="0"/>
          </a:p>
          <a:p>
            <a:r>
              <a:rPr lang="en-US" dirty="0"/>
              <a:t>Informs community programs and government policy making.</a:t>
            </a:r>
          </a:p>
          <a:p>
            <a:endParaRPr lang="en-US" dirty="0"/>
          </a:p>
          <a:p>
            <a:r>
              <a:rPr lang="en-US" dirty="0"/>
              <a:t>Supports grant writing for school districts and other community organizations.</a:t>
            </a:r>
          </a:p>
          <a:p>
            <a:endParaRPr lang="en-US" dirty="0"/>
          </a:p>
          <a:p>
            <a:r>
              <a:rPr lang="en-US" dirty="0"/>
              <a:t>Provides important data for a variety of researchers in Dane County and across the U.S.</a:t>
            </a:r>
          </a:p>
          <a:p>
            <a:endParaRPr lang="en-US" dirty="0"/>
          </a:p>
        </p:txBody>
      </p:sp>
      <p:sp>
        <p:nvSpPr>
          <p:cNvPr id="4" name="Footer Placeholder 3">
            <a:extLst>
              <a:ext uri="{FF2B5EF4-FFF2-40B4-BE49-F238E27FC236}">
                <a16:creationId xmlns:a16="http://schemas.microsoft.com/office/drawing/2014/main" id="{843B127A-5890-473D-9C02-95D5BB39EB56}"/>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BCA89A99-CAE1-4C46-93E2-1B390764BD8B}"/>
              </a:ext>
            </a:extLst>
          </p:cNvPr>
          <p:cNvSpPr>
            <a:spLocks noGrp="1"/>
          </p:cNvSpPr>
          <p:nvPr>
            <p:ph type="sldNum" sz="quarter" idx="12"/>
          </p:nvPr>
        </p:nvSpPr>
        <p:spPr/>
        <p:txBody>
          <a:bodyPr/>
          <a:lstStyle/>
          <a:p>
            <a:fld id="{CA80432F-7918-4BE5-9913-63AFF4083F47}" type="slidenum">
              <a:rPr lang="en-US" altLang="en-US" smtClean="0"/>
              <a:pPr/>
              <a:t>4</a:t>
            </a:fld>
            <a:endParaRPr lang="en-US" altLang="en-US" dirty="0"/>
          </a:p>
        </p:txBody>
      </p:sp>
    </p:spTree>
    <p:extLst>
      <p:ext uri="{BB962C8B-B14F-4D97-AF65-F5344CB8AC3E}">
        <p14:creationId xmlns:p14="http://schemas.microsoft.com/office/powerpoint/2010/main" val="966743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5CFB0-5076-44D8-8969-9685C4B350BC}"/>
              </a:ext>
            </a:extLst>
          </p:cNvPr>
          <p:cNvSpPr>
            <a:spLocks noGrp="1"/>
          </p:cNvSpPr>
          <p:nvPr>
            <p:ph type="title"/>
          </p:nvPr>
        </p:nvSpPr>
        <p:spPr/>
        <p:txBody>
          <a:bodyPr/>
          <a:lstStyle/>
          <a:p>
            <a:pPr algn="ctr">
              <a:defRPr/>
            </a:pPr>
            <a:r>
              <a:rPr lang="en-US" dirty="0">
                <a:solidFill>
                  <a:schemeClr val="tx1"/>
                </a:solidFill>
                <a:latin typeface="+mn-lt"/>
              </a:rPr>
              <a:t>How is it administered?</a:t>
            </a:r>
          </a:p>
        </p:txBody>
      </p:sp>
      <p:sp>
        <p:nvSpPr>
          <p:cNvPr id="8195" name="Content Placeholder 2">
            <a:extLst>
              <a:ext uri="{FF2B5EF4-FFF2-40B4-BE49-F238E27FC236}">
                <a16:creationId xmlns:a16="http://schemas.microsoft.com/office/drawing/2014/main" id="{277A7E88-3F4C-4B0D-9395-7B099332C357}"/>
              </a:ext>
            </a:extLst>
          </p:cNvPr>
          <p:cNvSpPr>
            <a:spLocks noGrp="1"/>
          </p:cNvSpPr>
          <p:nvPr>
            <p:ph idx="1"/>
          </p:nvPr>
        </p:nvSpPr>
        <p:spPr>
          <a:xfrm>
            <a:off x="711052" y="1611474"/>
            <a:ext cx="7213748" cy="4195481"/>
          </a:xfrm>
        </p:spPr>
        <p:txBody>
          <a:bodyPr/>
          <a:lstStyle/>
          <a:p>
            <a:r>
              <a:rPr lang="en-US" altLang="en-US" dirty="0"/>
              <a:t>School staff administer the online survey from late January to mid-April</a:t>
            </a:r>
          </a:p>
          <a:p>
            <a:r>
              <a:rPr lang="en-US" altLang="en-US" dirty="0"/>
              <a:t>Students are assured their responses are confidential</a:t>
            </a:r>
          </a:p>
          <a:p>
            <a:r>
              <a:rPr lang="en-US" altLang="en-US" dirty="0"/>
              <a:t>Survey topics &amp; survey design is vetted by community partners, school districts and students</a:t>
            </a:r>
          </a:p>
          <a:p>
            <a:r>
              <a:rPr lang="en-US" altLang="en-US" dirty="0"/>
              <a:t>Validity and consistency of administration reflected in DCYA data matching national &amp; state trends</a:t>
            </a:r>
          </a:p>
          <a:p>
            <a:endParaRPr lang="en-US" altLang="en-US" dirty="0"/>
          </a:p>
          <a:p>
            <a:endParaRPr lang="en-US" altLang="en-US" dirty="0"/>
          </a:p>
        </p:txBody>
      </p:sp>
      <p:sp>
        <p:nvSpPr>
          <p:cNvPr id="4" name="Footer Placeholder 3">
            <a:extLst>
              <a:ext uri="{FF2B5EF4-FFF2-40B4-BE49-F238E27FC236}">
                <a16:creationId xmlns:a16="http://schemas.microsoft.com/office/drawing/2014/main" id="{62611234-F67D-4668-B39B-CA72701E6FCA}"/>
              </a:ext>
            </a:extLst>
          </p:cNvPr>
          <p:cNvSpPr>
            <a:spLocks noGrp="1"/>
          </p:cNvSpPr>
          <p:nvPr>
            <p:ph type="ftr" sz="quarter" idx="11"/>
          </p:nvPr>
        </p:nvSpPr>
        <p:spPr/>
        <p:txBody>
          <a:bodyPr/>
          <a:lstStyle/>
          <a:p>
            <a:pPr>
              <a:defRPr/>
            </a:pPr>
            <a:r>
              <a:rPr lang="en-US" dirty="0"/>
              <a:t>Dane County Youth Assessment 2021</a:t>
            </a:r>
          </a:p>
        </p:txBody>
      </p:sp>
      <p:sp>
        <p:nvSpPr>
          <p:cNvPr id="8197" name="Slide Number Placeholder 4">
            <a:extLst>
              <a:ext uri="{FF2B5EF4-FFF2-40B4-BE49-F238E27FC236}">
                <a16:creationId xmlns:a16="http://schemas.microsoft.com/office/drawing/2014/main" id="{94557638-CD82-48A7-A301-7573FB7F6AE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3E1B4608-221D-4B4F-9D4B-F8AD31238F83}" type="slidenum">
              <a:rPr lang="en-US" altLang="en-US">
                <a:solidFill>
                  <a:srgbClr val="BCBCBC"/>
                </a:solidFill>
                <a:latin typeface="+mn-lt"/>
              </a:rPr>
              <a:pPr/>
              <a:t>5</a:t>
            </a:fld>
            <a:endParaRPr lang="en-US" altLang="en-US" dirty="0">
              <a:solidFill>
                <a:srgbClr val="BCBCBC"/>
              </a:solidFill>
              <a:latin typeface="+mn-lt"/>
            </a:endParaRPr>
          </a:p>
        </p:txBody>
      </p:sp>
      <p:pic>
        <p:nvPicPr>
          <p:cNvPr id="3" name="Picture 2">
            <a:extLst>
              <a:ext uri="{FF2B5EF4-FFF2-40B4-BE49-F238E27FC236}">
                <a16:creationId xmlns:a16="http://schemas.microsoft.com/office/drawing/2014/main" id="{D15F05B5-7832-4172-B539-3E2F4F4BE3D4}"/>
              </a:ext>
            </a:extLst>
          </p:cNvPr>
          <p:cNvPicPr>
            <a:picLocks noChangeAspect="1"/>
          </p:cNvPicPr>
          <p:nvPr/>
        </p:nvPicPr>
        <p:blipFill>
          <a:blip r:embed="rId2"/>
          <a:stretch>
            <a:fillRect/>
          </a:stretch>
        </p:blipFill>
        <p:spPr>
          <a:xfrm>
            <a:off x="1187712" y="4381865"/>
            <a:ext cx="3609145" cy="202404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6D581-A840-4C31-8CE3-11A6E6AF2FB6}"/>
              </a:ext>
            </a:extLst>
          </p:cNvPr>
          <p:cNvSpPr>
            <a:spLocks noGrp="1"/>
          </p:cNvSpPr>
          <p:nvPr>
            <p:ph type="title"/>
          </p:nvPr>
        </p:nvSpPr>
        <p:spPr>
          <a:xfrm>
            <a:off x="493276" y="495559"/>
            <a:ext cx="7055380" cy="952244"/>
          </a:xfrm>
        </p:spPr>
        <p:txBody>
          <a:bodyPr/>
          <a:lstStyle/>
          <a:p>
            <a:pPr algn="ctr"/>
            <a:r>
              <a:rPr lang="en-US" dirty="0"/>
              <a:t>Topics Covered</a:t>
            </a:r>
          </a:p>
        </p:txBody>
      </p:sp>
      <p:sp>
        <p:nvSpPr>
          <p:cNvPr id="3" name="Content Placeholder 2">
            <a:extLst>
              <a:ext uri="{FF2B5EF4-FFF2-40B4-BE49-F238E27FC236}">
                <a16:creationId xmlns:a16="http://schemas.microsoft.com/office/drawing/2014/main" id="{F1C4ADC6-7C3B-4CA9-8E1D-F82D53EA9D3B}"/>
              </a:ext>
            </a:extLst>
          </p:cNvPr>
          <p:cNvSpPr>
            <a:spLocks noGrp="1"/>
          </p:cNvSpPr>
          <p:nvPr>
            <p:ph idx="1"/>
          </p:nvPr>
        </p:nvSpPr>
        <p:spPr>
          <a:xfrm>
            <a:off x="984956" y="1752600"/>
            <a:ext cx="6563700" cy="3962400"/>
          </a:xfrm>
        </p:spPr>
        <p:txBody>
          <a:bodyPr>
            <a:normAutofit fontScale="92500" lnSpcReduction="20000"/>
          </a:bodyPr>
          <a:lstStyle/>
          <a:p>
            <a:r>
              <a:rPr lang="en-US" dirty="0"/>
              <a:t>Alcohol, drugs and tobacco</a:t>
            </a:r>
          </a:p>
          <a:p>
            <a:r>
              <a:rPr lang="en-US" dirty="0"/>
              <a:t>Nutrition, exercise and health</a:t>
            </a:r>
          </a:p>
          <a:p>
            <a:r>
              <a:rPr lang="en-US" dirty="0"/>
              <a:t>Home life </a:t>
            </a:r>
          </a:p>
          <a:p>
            <a:r>
              <a:rPr lang="en-US" dirty="0"/>
              <a:t>Community involvement</a:t>
            </a:r>
          </a:p>
          <a:p>
            <a:r>
              <a:rPr lang="en-US" dirty="0"/>
              <a:t>Sexual behavior</a:t>
            </a:r>
          </a:p>
          <a:p>
            <a:r>
              <a:rPr lang="en-US" dirty="0"/>
              <a:t>Working and volunteering</a:t>
            </a:r>
          </a:p>
          <a:p>
            <a:r>
              <a:rPr lang="en-US" dirty="0"/>
              <a:t>Extra-curricular activities</a:t>
            </a:r>
          </a:p>
          <a:p>
            <a:r>
              <a:rPr lang="en-US" dirty="0"/>
              <a:t>Life at school</a:t>
            </a:r>
          </a:p>
          <a:p>
            <a:r>
              <a:rPr lang="en-US" dirty="0"/>
              <a:t>Future plans</a:t>
            </a:r>
          </a:p>
          <a:p>
            <a:r>
              <a:rPr lang="en-US" dirty="0"/>
              <a:t>Emotional/mental health</a:t>
            </a:r>
          </a:p>
          <a:p>
            <a:r>
              <a:rPr lang="en-US" dirty="0"/>
              <a:t>COVID impact</a:t>
            </a:r>
          </a:p>
          <a:p>
            <a:endParaRPr lang="en-US" dirty="0"/>
          </a:p>
        </p:txBody>
      </p:sp>
      <p:sp>
        <p:nvSpPr>
          <p:cNvPr id="4" name="Footer Placeholder 3">
            <a:extLst>
              <a:ext uri="{FF2B5EF4-FFF2-40B4-BE49-F238E27FC236}">
                <a16:creationId xmlns:a16="http://schemas.microsoft.com/office/drawing/2014/main" id="{C2D3F098-205A-4A51-AE77-7F291BA45B87}"/>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F62B5BE9-7512-4508-AEE2-6E02FBFC17B6}"/>
              </a:ext>
            </a:extLst>
          </p:cNvPr>
          <p:cNvSpPr>
            <a:spLocks noGrp="1"/>
          </p:cNvSpPr>
          <p:nvPr>
            <p:ph type="sldNum" sz="quarter" idx="12"/>
          </p:nvPr>
        </p:nvSpPr>
        <p:spPr/>
        <p:txBody>
          <a:bodyPr/>
          <a:lstStyle/>
          <a:p>
            <a:fld id="{CA80432F-7918-4BE5-9913-63AFF4083F47}" type="slidenum">
              <a:rPr lang="en-US" altLang="en-US" smtClean="0"/>
              <a:pPr/>
              <a:t>6</a:t>
            </a:fld>
            <a:endParaRPr lang="en-US" altLang="en-US"/>
          </a:p>
        </p:txBody>
      </p:sp>
    </p:spTree>
    <p:extLst>
      <p:ext uri="{BB962C8B-B14F-4D97-AF65-F5344CB8AC3E}">
        <p14:creationId xmlns:p14="http://schemas.microsoft.com/office/powerpoint/2010/main" val="233280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024AE-9832-4DC5-B7E5-5D36B6CFE3E8}"/>
              </a:ext>
            </a:extLst>
          </p:cNvPr>
          <p:cNvSpPr>
            <a:spLocks noGrp="1"/>
          </p:cNvSpPr>
          <p:nvPr>
            <p:ph type="title"/>
          </p:nvPr>
        </p:nvSpPr>
        <p:spPr/>
        <p:txBody>
          <a:bodyPr/>
          <a:lstStyle/>
          <a:p>
            <a:r>
              <a:rPr lang="en-US" dirty="0"/>
              <a:t>Please chat in…..</a:t>
            </a:r>
          </a:p>
        </p:txBody>
      </p:sp>
      <p:sp>
        <p:nvSpPr>
          <p:cNvPr id="3" name="Content Placeholder 2">
            <a:extLst>
              <a:ext uri="{FF2B5EF4-FFF2-40B4-BE49-F238E27FC236}">
                <a16:creationId xmlns:a16="http://schemas.microsoft.com/office/drawing/2014/main" id="{54B56187-1EF1-4250-8745-0C962A5EAB0B}"/>
              </a:ext>
            </a:extLst>
          </p:cNvPr>
          <p:cNvSpPr>
            <a:spLocks noGrp="1"/>
          </p:cNvSpPr>
          <p:nvPr>
            <p:ph idx="1"/>
          </p:nvPr>
        </p:nvSpPr>
        <p:spPr/>
        <p:txBody>
          <a:bodyPr>
            <a:normAutofit/>
          </a:bodyPr>
          <a:lstStyle/>
          <a:p>
            <a:r>
              <a:rPr lang="en-US" sz="2800" dirty="0"/>
              <a:t>What topics are you most interested in hearing about today?</a:t>
            </a:r>
          </a:p>
          <a:p>
            <a:endParaRPr lang="en-US" sz="2800" dirty="0"/>
          </a:p>
          <a:p>
            <a:r>
              <a:rPr lang="en-US" sz="2800" dirty="0"/>
              <a:t>Do you have any specific questions you are hoping to have answered?</a:t>
            </a:r>
          </a:p>
        </p:txBody>
      </p:sp>
      <p:sp>
        <p:nvSpPr>
          <p:cNvPr id="4" name="Footer Placeholder 3">
            <a:extLst>
              <a:ext uri="{FF2B5EF4-FFF2-40B4-BE49-F238E27FC236}">
                <a16:creationId xmlns:a16="http://schemas.microsoft.com/office/drawing/2014/main" id="{3CDED40E-E144-491D-9CCD-1237C0CC4DD5}"/>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02536C0D-F61C-41BD-A0BF-0797BA0574D8}"/>
              </a:ext>
            </a:extLst>
          </p:cNvPr>
          <p:cNvSpPr>
            <a:spLocks noGrp="1"/>
          </p:cNvSpPr>
          <p:nvPr>
            <p:ph type="sldNum" sz="quarter" idx="12"/>
          </p:nvPr>
        </p:nvSpPr>
        <p:spPr/>
        <p:txBody>
          <a:bodyPr/>
          <a:lstStyle/>
          <a:p>
            <a:fld id="{CA80432F-7918-4BE5-9913-63AFF4083F47}" type="slidenum">
              <a:rPr lang="en-US" altLang="en-US" smtClean="0"/>
              <a:pPr/>
              <a:t>7</a:t>
            </a:fld>
            <a:endParaRPr lang="en-US" altLang="en-US"/>
          </a:p>
        </p:txBody>
      </p:sp>
    </p:spTree>
    <p:extLst>
      <p:ext uri="{BB962C8B-B14F-4D97-AF65-F5344CB8AC3E}">
        <p14:creationId xmlns:p14="http://schemas.microsoft.com/office/powerpoint/2010/main" val="4203120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22001-F96A-4458-BB7E-53C9233AFAE9}"/>
              </a:ext>
            </a:extLst>
          </p:cNvPr>
          <p:cNvSpPr>
            <a:spLocks noGrp="1"/>
          </p:cNvSpPr>
          <p:nvPr>
            <p:ph type="title"/>
          </p:nvPr>
        </p:nvSpPr>
        <p:spPr>
          <a:xfrm>
            <a:off x="532181" y="450477"/>
            <a:ext cx="7055380" cy="1147482"/>
          </a:xfrm>
        </p:spPr>
        <p:txBody>
          <a:bodyPr/>
          <a:lstStyle/>
          <a:p>
            <a:pPr algn="ctr">
              <a:defRPr/>
            </a:pPr>
            <a:r>
              <a:rPr lang="en-US" sz="2800" dirty="0">
                <a:solidFill>
                  <a:schemeClr val="tx1"/>
                </a:solidFill>
              </a:rPr>
              <a:t>Who took the Youth Assessment? </a:t>
            </a:r>
            <a:br>
              <a:rPr lang="en-US" sz="2800" dirty="0">
                <a:solidFill>
                  <a:schemeClr val="tx1"/>
                </a:solidFill>
              </a:rPr>
            </a:br>
            <a:r>
              <a:rPr lang="en-US" sz="2800" dirty="0"/>
              <a:t>Grades 7th-12th</a:t>
            </a:r>
          </a:p>
        </p:txBody>
      </p:sp>
      <p:sp>
        <p:nvSpPr>
          <p:cNvPr id="4" name="Footer Placeholder 3">
            <a:extLst>
              <a:ext uri="{FF2B5EF4-FFF2-40B4-BE49-F238E27FC236}">
                <a16:creationId xmlns:a16="http://schemas.microsoft.com/office/drawing/2014/main" id="{C122D1BF-B564-4CB6-B106-95159F57384B}"/>
              </a:ext>
            </a:extLst>
          </p:cNvPr>
          <p:cNvSpPr>
            <a:spLocks noGrp="1"/>
          </p:cNvSpPr>
          <p:nvPr>
            <p:ph type="ftr" sz="quarter" idx="11"/>
          </p:nvPr>
        </p:nvSpPr>
        <p:spPr/>
        <p:txBody>
          <a:bodyPr/>
          <a:lstStyle/>
          <a:p>
            <a:pPr>
              <a:defRPr/>
            </a:pPr>
            <a:r>
              <a:rPr lang="en-US" dirty="0"/>
              <a:t>Dane County Youth Assessment 2021</a:t>
            </a:r>
          </a:p>
        </p:txBody>
      </p:sp>
      <p:sp>
        <p:nvSpPr>
          <p:cNvPr id="9220" name="Slide Number Placeholder 4">
            <a:extLst>
              <a:ext uri="{FF2B5EF4-FFF2-40B4-BE49-F238E27FC236}">
                <a16:creationId xmlns:a16="http://schemas.microsoft.com/office/drawing/2014/main" id="{D958A738-A788-4DC0-87AE-06784E6BD38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cs typeface="Arial" panose="020B0604020202020204" pitchFamily="34" charset="0"/>
              </a:defRPr>
            </a:lvl1pPr>
            <a:lvl2pPr marL="742950" indent="-285750">
              <a:defRPr sz="2800">
                <a:solidFill>
                  <a:schemeClr val="tx1"/>
                </a:solidFill>
                <a:latin typeface="Arial" panose="020B0604020202020204" pitchFamily="34" charset="0"/>
                <a:cs typeface="Arial" panose="020B0604020202020204" pitchFamily="34" charset="0"/>
              </a:defRPr>
            </a:lvl2pPr>
            <a:lvl3pPr marL="1143000" indent="-228600">
              <a:defRPr sz="2800">
                <a:solidFill>
                  <a:schemeClr val="tx1"/>
                </a:solidFill>
                <a:latin typeface="Arial" panose="020B0604020202020204" pitchFamily="34" charset="0"/>
                <a:cs typeface="Arial" panose="020B0604020202020204" pitchFamily="34" charset="0"/>
              </a:defRPr>
            </a:lvl3pPr>
            <a:lvl4pPr marL="1600200" indent="-228600">
              <a:defRPr sz="2800">
                <a:solidFill>
                  <a:schemeClr val="tx1"/>
                </a:solidFill>
                <a:latin typeface="Arial" panose="020B0604020202020204" pitchFamily="34" charset="0"/>
                <a:cs typeface="Arial" panose="020B0604020202020204" pitchFamily="34" charset="0"/>
              </a:defRPr>
            </a:lvl4pPr>
            <a:lvl5pPr marL="2057400" indent="-228600">
              <a:defRPr sz="2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cs typeface="Arial" panose="020B0604020202020204" pitchFamily="34" charset="0"/>
              </a:defRPr>
            </a:lvl9pPr>
          </a:lstStyle>
          <a:p>
            <a:fld id="{60155FC1-FAF0-4A27-B0B2-0C1F62FD633E}" type="slidenum">
              <a:rPr lang="en-US" altLang="en-US">
                <a:solidFill>
                  <a:srgbClr val="BCBCBC"/>
                </a:solidFill>
                <a:latin typeface="+mn-lt"/>
              </a:rPr>
              <a:pPr/>
              <a:t>8</a:t>
            </a:fld>
            <a:endParaRPr lang="en-US" altLang="en-US" dirty="0">
              <a:solidFill>
                <a:srgbClr val="BCBCBC"/>
              </a:solidFill>
              <a:latin typeface="+mn-lt"/>
            </a:endParaRPr>
          </a:p>
        </p:txBody>
      </p:sp>
      <p:graphicFrame>
        <p:nvGraphicFramePr>
          <p:cNvPr id="3" name="Chart 5">
            <a:extLst>
              <a:ext uri="{FF2B5EF4-FFF2-40B4-BE49-F238E27FC236}">
                <a16:creationId xmlns:a16="http://schemas.microsoft.com/office/drawing/2014/main" id="{0287580D-90F0-41FD-9AFE-EEC43D37526A}"/>
              </a:ext>
            </a:extLst>
          </p:cNvPr>
          <p:cNvGraphicFramePr>
            <a:graphicFrameLocks/>
          </p:cNvGraphicFramePr>
          <p:nvPr>
            <p:extLst>
              <p:ext uri="{D42A27DB-BD31-4B8C-83A1-F6EECF244321}">
                <p14:modId xmlns:p14="http://schemas.microsoft.com/office/powerpoint/2010/main" val="2099961854"/>
              </p:ext>
            </p:extLst>
          </p:nvPr>
        </p:nvGraphicFramePr>
        <p:xfrm>
          <a:off x="1104893" y="2286000"/>
          <a:ext cx="6477000" cy="3759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E4A9A-8E01-4D03-B81B-2E25DF066D43}"/>
              </a:ext>
            </a:extLst>
          </p:cNvPr>
          <p:cNvSpPr>
            <a:spLocks noGrp="1"/>
          </p:cNvSpPr>
          <p:nvPr>
            <p:ph type="title"/>
          </p:nvPr>
        </p:nvSpPr>
        <p:spPr/>
        <p:txBody>
          <a:bodyPr/>
          <a:lstStyle/>
          <a:p>
            <a:pPr algn="ctr"/>
            <a:r>
              <a:rPr lang="en-US" dirty="0">
                <a:solidFill>
                  <a:schemeClr val="tx1"/>
                </a:solidFill>
              </a:rPr>
              <a:t>Other Characteristics</a:t>
            </a:r>
            <a:br>
              <a:rPr lang="en-US" dirty="0">
                <a:solidFill>
                  <a:schemeClr val="tx1"/>
                </a:solidFill>
              </a:rPr>
            </a:br>
            <a:r>
              <a:rPr lang="en-US" sz="2000" dirty="0">
                <a:solidFill>
                  <a:schemeClr val="tx1"/>
                </a:solidFill>
              </a:rPr>
              <a:t>7th-12</a:t>
            </a:r>
            <a:r>
              <a:rPr lang="en-US" sz="2000" baseline="30000" dirty="0">
                <a:solidFill>
                  <a:schemeClr val="tx1"/>
                </a:solidFill>
              </a:rPr>
              <a:t>th</a:t>
            </a:r>
            <a:r>
              <a:rPr lang="en-US" sz="2000" dirty="0">
                <a:solidFill>
                  <a:schemeClr val="tx1"/>
                </a:solidFill>
              </a:rPr>
              <a:t> grades</a:t>
            </a:r>
            <a:endParaRPr lang="en-US" dirty="0">
              <a:solidFill>
                <a:schemeClr val="tx1"/>
              </a:solidFill>
            </a:endParaRPr>
          </a:p>
        </p:txBody>
      </p:sp>
      <p:sp>
        <p:nvSpPr>
          <p:cNvPr id="3" name="Content Placeholder 2">
            <a:extLst>
              <a:ext uri="{FF2B5EF4-FFF2-40B4-BE49-F238E27FC236}">
                <a16:creationId xmlns:a16="http://schemas.microsoft.com/office/drawing/2014/main" id="{639D5D56-286F-4B79-A69A-82C3FE69EA50}"/>
              </a:ext>
            </a:extLst>
          </p:cNvPr>
          <p:cNvSpPr>
            <a:spLocks noGrp="1"/>
          </p:cNvSpPr>
          <p:nvPr>
            <p:ph idx="1"/>
          </p:nvPr>
        </p:nvSpPr>
        <p:spPr>
          <a:xfrm>
            <a:off x="827700" y="2052925"/>
            <a:ext cx="7173300" cy="2951828"/>
          </a:xfrm>
        </p:spPr>
        <p:txBody>
          <a:bodyPr>
            <a:normAutofit fontScale="77500" lnSpcReduction="20000"/>
          </a:bodyPr>
          <a:lstStyle/>
          <a:p>
            <a:r>
              <a:rPr lang="en-US" sz="2600" dirty="0"/>
              <a:t>4.3% of HS students who identify as either non-binary, gender fluid or other for gender identity (2.7% in 2018)</a:t>
            </a:r>
          </a:p>
          <a:p>
            <a:endParaRPr lang="en-US" sz="2600" dirty="0"/>
          </a:p>
          <a:p>
            <a:r>
              <a:rPr lang="en-US" sz="2600" dirty="0"/>
              <a:t>1.9% say they are transgender and 2.6% were not sure (combined nearly 1,400 students)</a:t>
            </a:r>
          </a:p>
          <a:p>
            <a:endParaRPr lang="en-US" sz="2600" dirty="0"/>
          </a:p>
          <a:p>
            <a:r>
              <a:rPr lang="en-US" sz="2600" dirty="0"/>
              <a:t>22.7% say they are not straight/heterosexual for sexual orientation (it was 1</a:t>
            </a:r>
            <a:r>
              <a:rPr kumimoji="0" lang="en-US" sz="2600" b="0" i="0" u="none" strike="noStrike" kern="1200" cap="none" spc="0" normalizeH="0" baseline="0" noProof="0" dirty="0">
                <a:ln>
                  <a:noFill/>
                </a:ln>
                <a:solidFill>
                  <a:prstClr val="white"/>
                </a:solidFill>
                <a:effectLst/>
                <a:uLnTx/>
                <a:uFillTx/>
                <a:latin typeface="Century Gothic" panose="020B0502020202020204"/>
                <a:ea typeface="+mj-ea"/>
                <a:cs typeface="+mj-cs"/>
              </a:rPr>
              <a:t>4.3% in 2018)</a:t>
            </a:r>
            <a:endParaRPr lang="en-US" dirty="0"/>
          </a:p>
        </p:txBody>
      </p:sp>
      <p:sp>
        <p:nvSpPr>
          <p:cNvPr id="4" name="Footer Placeholder 3">
            <a:extLst>
              <a:ext uri="{FF2B5EF4-FFF2-40B4-BE49-F238E27FC236}">
                <a16:creationId xmlns:a16="http://schemas.microsoft.com/office/drawing/2014/main" id="{92ADE066-4A4E-4C0D-93C9-9061F90721A7}"/>
              </a:ext>
            </a:extLst>
          </p:cNvPr>
          <p:cNvSpPr>
            <a:spLocks noGrp="1"/>
          </p:cNvSpPr>
          <p:nvPr>
            <p:ph type="ftr" sz="quarter" idx="11"/>
          </p:nvPr>
        </p:nvSpPr>
        <p:spPr/>
        <p:txBody>
          <a:bodyPr/>
          <a:lstStyle/>
          <a:p>
            <a:pPr>
              <a:defRPr/>
            </a:pPr>
            <a:r>
              <a:rPr lang="en-US" dirty="0"/>
              <a:t>Dane County Youth Assessment 2021</a:t>
            </a:r>
          </a:p>
        </p:txBody>
      </p:sp>
      <p:sp>
        <p:nvSpPr>
          <p:cNvPr id="5" name="Slide Number Placeholder 4">
            <a:extLst>
              <a:ext uri="{FF2B5EF4-FFF2-40B4-BE49-F238E27FC236}">
                <a16:creationId xmlns:a16="http://schemas.microsoft.com/office/drawing/2014/main" id="{D1704193-2DB3-4B1D-8D0A-4318CD190E27}"/>
              </a:ext>
            </a:extLst>
          </p:cNvPr>
          <p:cNvSpPr>
            <a:spLocks noGrp="1"/>
          </p:cNvSpPr>
          <p:nvPr>
            <p:ph type="sldNum" sz="quarter" idx="12"/>
          </p:nvPr>
        </p:nvSpPr>
        <p:spPr/>
        <p:txBody>
          <a:bodyPr/>
          <a:lstStyle/>
          <a:p>
            <a:fld id="{CA80432F-7918-4BE5-9913-63AFF4083F47}" type="slidenum">
              <a:rPr lang="en-US" altLang="en-US" smtClean="0"/>
              <a:pPr/>
              <a:t>9</a:t>
            </a:fld>
            <a:endParaRPr lang="en-US" altLang="en-US"/>
          </a:p>
        </p:txBody>
      </p:sp>
    </p:spTree>
    <p:extLst>
      <p:ext uri="{BB962C8B-B14F-4D97-AF65-F5344CB8AC3E}">
        <p14:creationId xmlns:p14="http://schemas.microsoft.com/office/powerpoint/2010/main" val="8409084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48535</TotalTime>
  <Words>2524</Words>
  <Application>Microsoft Office PowerPoint</Application>
  <PresentationFormat>On-screen Show (4:3)</PresentationFormat>
  <Paragraphs>329</Paragraphs>
  <Slides>38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Century Gothic</vt:lpstr>
      <vt:lpstr>Wingdings</vt:lpstr>
      <vt:lpstr>Wingdings 2</vt:lpstr>
      <vt:lpstr>Wingdings 3</vt:lpstr>
      <vt:lpstr>Ion</vt:lpstr>
      <vt:lpstr>Thank you for joining this webinar on the 2021 Dane County Youth Assessment</vt:lpstr>
      <vt:lpstr>Dane County Youth Assessment 2021 Highlights </vt:lpstr>
      <vt:lpstr>DCYA in 2021</vt:lpstr>
      <vt:lpstr>Purpose of the DCYA</vt:lpstr>
      <vt:lpstr>How is it administered?</vt:lpstr>
      <vt:lpstr>Topics Covered</vt:lpstr>
      <vt:lpstr>Please chat in…..</vt:lpstr>
      <vt:lpstr>Who took the Youth Assessment?  Grades 7th-12th</vt:lpstr>
      <vt:lpstr>Other Characteristics 7th-12th grades</vt:lpstr>
      <vt:lpstr>Alcohol Consumption by Grade Any Alcohol Last 12 mos. (9th-12th  grades)</vt:lpstr>
      <vt:lpstr>Alcohol Use 9th-12th grades</vt:lpstr>
      <vt:lpstr>Alcohol Use Subgroups (9th-12th grades)</vt:lpstr>
      <vt:lpstr>Marijuana Use by Grade Marijuana Last 12 mos. (9th-12th grades)</vt:lpstr>
      <vt:lpstr>Marijuana Use  Subgroups (9th-12th grades)</vt:lpstr>
      <vt:lpstr>Other Drugs 9th-12th grades </vt:lpstr>
      <vt:lpstr>Tobacco, E-cigarettes 9th-12th grades</vt:lpstr>
      <vt:lpstr>Reflection Questions</vt:lpstr>
      <vt:lpstr>Up Past 11pm School Nights 9th-12th grades </vt:lpstr>
      <vt:lpstr>Trends in Student Sleep 9th-12th grades</vt:lpstr>
      <vt:lpstr>Emotional Health Trends 9th-12th grades since 2009</vt:lpstr>
      <vt:lpstr>Who are the anxious students? 9th-12th grades</vt:lpstr>
      <vt:lpstr>What are students anxious about? 9th-12th grades</vt:lpstr>
      <vt:lpstr>Emotional Health for Sexual Minority Students (9th-12th grades)</vt:lpstr>
      <vt:lpstr>Mental Health Services 9th-12th grades</vt:lpstr>
      <vt:lpstr>Mental Health Services 9th-12th grades (continued)</vt:lpstr>
      <vt:lpstr>National College Health Undergrad Assessment 2020</vt:lpstr>
      <vt:lpstr>Reflection Question</vt:lpstr>
      <vt:lpstr>Community Involvement 9th-12th grades</vt:lpstr>
      <vt:lpstr>School and Academics 9th-12th  grades</vt:lpstr>
      <vt:lpstr>After School Activities 9th-12th grades</vt:lpstr>
      <vt:lpstr>Connection with Parents 9th-12th grades</vt:lpstr>
      <vt:lpstr>Family Financial 9th-12th grades</vt:lpstr>
      <vt:lpstr>Reflection Questions</vt:lpstr>
      <vt:lpstr>Dating, Sexual Violence 9th-12th grades</vt:lpstr>
      <vt:lpstr>Gangs and Access to Guns 9th-12th grades</vt:lpstr>
      <vt:lpstr>Notable Trends DCYA 2012-2021  </vt:lpstr>
      <vt:lpstr>What additional questions do you have?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Dane County Youth Assessment - 2005</dc:title>
  <dc:creator>Brian Koenig</dc:creator>
  <cp:lastModifiedBy>Meghan Benson</cp:lastModifiedBy>
  <cp:revision>665</cp:revision>
  <cp:lastPrinted>2019-05-07T00:56:56Z</cp:lastPrinted>
  <dcterms:created xsi:type="dcterms:W3CDTF">2005-05-16T01:50:51Z</dcterms:created>
  <dcterms:modified xsi:type="dcterms:W3CDTF">2021-12-08T21:13:17Z</dcterms:modified>
</cp:coreProperties>
</file>